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png" ContentType="image/png"/>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9752" y="413257"/>
            <a:ext cx="8024494" cy="51371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3366"/>
                </a:solidFill>
                <a:latin typeface="標楷體"/>
                <a:cs typeface="標楷體"/>
              </a:defRPr>
            </a:lvl1pPr>
          </a:lstStyle>
          <a:p/>
        </p:txBody>
      </p:sp>
      <p:sp>
        <p:nvSpPr>
          <p:cNvPr id="3" name="Holder 3"/>
          <p:cNvSpPr>
            <a:spLocks noGrp="1"/>
          </p:cNvSpPr>
          <p:nvPr>
            <p:ph type="body" idx="1"/>
          </p:nvPr>
        </p:nvSpPr>
        <p:spPr/>
        <p:txBody>
          <a:bodyPr lIns="0" tIns="0" rIns="0" bIns="0"/>
          <a:lstStyle>
            <a:lvl1pPr>
              <a:defRPr sz="3200" b="0" i="0">
                <a:solidFill>
                  <a:schemeClr val="tx1"/>
                </a:solidFill>
                <a:latin typeface="標楷體"/>
                <a:cs typeface="標楷體"/>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3366"/>
                </a:solidFill>
                <a:latin typeface="標楷體"/>
                <a:cs typeface="標楷體"/>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17" name="bk object 17"/>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18" name="bk object 18"/>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19" name="bk object 19"/>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20" name="bk object 20"/>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21" name="bk object 21"/>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22" name="bk object 22"/>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23" name="bk object 23"/>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24" name="bk object 24"/>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25" name="bk object 25"/>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26" name="bk object 26"/>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27" name="bk object 27"/>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28" name="bk object 28"/>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29" name="bk object 29"/>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30" name="bk object 30"/>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31" name="bk object 31"/>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32" name="bk object 32"/>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33" name="bk object 33"/>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34" name="bk object 34"/>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4400" b="1" i="0">
                <a:solidFill>
                  <a:srgbClr val="003366"/>
                </a:solidFill>
                <a:latin typeface="標楷體"/>
                <a:cs typeface="標楷體"/>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9482" y="324103"/>
            <a:ext cx="7265034" cy="1367155"/>
          </a:xfrm>
          <a:prstGeom prst="rect">
            <a:avLst/>
          </a:prstGeom>
        </p:spPr>
        <p:txBody>
          <a:bodyPr wrap="square" lIns="0" tIns="0" rIns="0" bIns="0">
            <a:spAutoFit/>
          </a:bodyPr>
          <a:lstStyle>
            <a:lvl1pPr>
              <a:defRPr sz="4400" b="1" i="0">
                <a:solidFill>
                  <a:srgbClr val="003366"/>
                </a:solidFill>
                <a:latin typeface="標楷體"/>
                <a:cs typeface="標楷體"/>
              </a:defRPr>
            </a:lvl1pPr>
          </a:lstStyle>
          <a:p/>
        </p:txBody>
      </p:sp>
      <p:sp>
        <p:nvSpPr>
          <p:cNvPr id="3" name="Holder 3"/>
          <p:cNvSpPr>
            <a:spLocks noGrp="1"/>
          </p:cNvSpPr>
          <p:nvPr>
            <p:ph type="body" idx="1"/>
          </p:nvPr>
        </p:nvSpPr>
        <p:spPr>
          <a:xfrm>
            <a:off x="407352" y="1902053"/>
            <a:ext cx="8329294" cy="4451985"/>
          </a:xfrm>
          <a:prstGeom prst="rect">
            <a:avLst/>
          </a:prstGeom>
        </p:spPr>
        <p:txBody>
          <a:bodyPr wrap="square" lIns="0" tIns="0" rIns="0" bIns="0">
            <a:spAutoFit/>
          </a:bodyPr>
          <a:lstStyle>
            <a:lvl1pPr>
              <a:defRPr sz="3200" b="0" i="0">
                <a:solidFill>
                  <a:schemeClr val="tx1"/>
                </a:solidFill>
                <a:latin typeface="標楷體"/>
                <a:cs typeface="標楷體"/>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jpg"/><Relationship Id="rId5" Type="http://schemas.openxmlformats.org/officeDocument/2006/relationships/image" Target="../media/image4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jpg"/><Relationship Id="rId7" Type="http://schemas.openxmlformats.org/officeDocument/2006/relationships/image" Target="../media/image48.jpg"/><Relationship Id="rId8" Type="http://schemas.openxmlformats.org/officeDocument/2006/relationships/image" Target="../media/image4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50.jp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jpg"/><Relationship Id="rId9" Type="http://schemas.openxmlformats.org/officeDocument/2006/relationships/image" Target="../media/image48.jpg"/><Relationship Id="rId10" Type="http://schemas.openxmlformats.org/officeDocument/2006/relationships/image" Target="../media/image54.jpg"/><Relationship Id="rId11"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4.jpg"/><Relationship Id="rId6" Type="http://schemas.openxmlformats.org/officeDocument/2006/relationships/image" Target="../media/image49.jpg"/><Relationship Id="rId7" Type="http://schemas.openxmlformats.org/officeDocument/2006/relationships/image" Target="../media/image4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hyperlink" Target="http://www.cancercenter.com/breast-cancer/tomotherapy/" TargetMode="External"/><Relationship Id="rId6" Type="http://schemas.openxmlformats.org/officeDocument/2006/relationships/hyperlink" Target="http://www.cancercenter.com/treatments/truebeam/" TargetMode="External"/><Relationship Id="rId7" Type="http://schemas.openxmlformats.org/officeDocument/2006/relationships/image" Target="../media/image63.jpg"/><Relationship Id="rId8" Type="http://schemas.openxmlformats.org/officeDocument/2006/relationships/image" Target="../media/image6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7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7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7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77.jpg"/><Relationship Id="rId5" Type="http://schemas.openxmlformats.org/officeDocument/2006/relationships/image" Target="../media/image78.jpg"/><Relationship Id="rId6" Type="http://schemas.openxmlformats.org/officeDocument/2006/relationships/image" Target="../media/image7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8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84.png"/><Relationship Id="rId6" Type="http://schemas.openxmlformats.org/officeDocument/2006/relationships/image" Target="../media/image8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 Id="rId8" Type="http://schemas.openxmlformats.org/officeDocument/2006/relationships/image" Target="../media/image9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10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9" Type="http://schemas.openxmlformats.org/officeDocument/2006/relationships/image" Target="../media/image112.png"/><Relationship Id="rId10" Type="http://schemas.openxmlformats.org/officeDocument/2006/relationships/image" Target="../media/image1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17.png"/><Relationship Id="rId6" Type="http://schemas.openxmlformats.org/officeDocument/2006/relationships/hyperlink" Target="http://www.cancer.org/cancer/breastcancer/detailedguide/breast-cancer-treating-t" TargetMode="External"/><Relationship Id="rId7" Type="http://schemas.openxmlformats.org/officeDocument/2006/relationships/hyperlink" Target="http://www.pfizerpro.com/" TargetMode="External"/><Relationship Id="rId8" Type="http://schemas.openxmlformats.org/officeDocument/2006/relationships/image" Target="../media/image11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1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3.jpg"/><Relationship Id="rId5" Type="http://schemas.openxmlformats.org/officeDocument/2006/relationships/image" Target="../media/image12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5.jpg"/><Relationship Id="rId5" Type="http://schemas.openxmlformats.org/officeDocument/2006/relationships/image" Target="../media/image12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27.jpg"/><Relationship Id="rId5" Type="http://schemas.openxmlformats.org/officeDocument/2006/relationships/image" Target="../media/image128.jpg"/><Relationship Id="rId6" Type="http://schemas.openxmlformats.org/officeDocument/2006/relationships/image" Target="../media/image129.jpg"/><Relationship Id="rId7" Type="http://schemas.openxmlformats.org/officeDocument/2006/relationships/image" Target="../media/image130.jpg"/><Relationship Id="rId8" Type="http://schemas.openxmlformats.org/officeDocument/2006/relationships/image" Target="../media/image131.jpg"/><Relationship Id="rId9" Type="http://schemas.openxmlformats.org/officeDocument/2006/relationships/image" Target="../media/image132.png"/><Relationship Id="rId10" Type="http://schemas.openxmlformats.org/officeDocument/2006/relationships/image" Target="../media/image133.png"/><Relationship Id="rId11" Type="http://schemas.openxmlformats.org/officeDocument/2006/relationships/image" Target="../media/image134.png"/><Relationship Id="rId12" Type="http://schemas.openxmlformats.org/officeDocument/2006/relationships/image" Target="../media/image135.png"/><Relationship Id="rId13" Type="http://schemas.openxmlformats.org/officeDocument/2006/relationships/image" Target="../media/image136.png"/><Relationship Id="rId14" Type="http://schemas.openxmlformats.org/officeDocument/2006/relationships/image" Target="../media/image1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140.jpg"/><Relationship Id="rId7" Type="http://schemas.openxmlformats.org/officeDocument/2006/relationships/image" Target="../media/image14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42.png"/><Relationship Id="rId6" Type="http://schemas.openxmlformats.org/officeDocument/2006/relationships/image" Target="../media/image143.png"/><Relationship Id="rId7" Type="http://schemas.openxmlformats.org/officeDocument/2006/relationships/image" Target="../media/image14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200" y="2488412"/>
            <a:ext cx="9117965" cy="990600"/>
          </a:xfrm>
          <a:custGeom>
            <a:avLst/>
            <a:gdLst/>
            <a:ahLst/>
            <a:cxnLst/>
            <a:rect l="l" t="t" r="r" b="b"/>
            <a:pathLst>
              <a:path w="9117965" h="990600">
                <a:moveTo>
                  <a:pt x="0" y="990600"/>
                </a:moveTo>
                <a:lnTo>
                  <a:pt x="9117799" y="990600"/>
                </a:lnTo>
                <a:lnTo>
                  <a:pt x="9117799" y="0"/>
                </a:lnTo>
                <a:lnTo>
                  <a:pt x="0" y="0"/>
                </a:lnTo>
                <a:lnTo>
                  <a:pt x="0" y="990600"/>
                </a:lnTo>
                <a:close/>
              </a:path>
            </a:pathLst>
          </a:custGeom>
          <a:solidFill>
            <a:srgbClr val="0099CC"/>
          </a:solidFill>
        </p:spPr>
        <p:txBody>
          <a:bodyPr wrap="square" lIns="0" tIns="0" rIns="0" bIns="0" rtlCol="0"/>
          <a:lstStyle/>
          <a:p/>
        </p:txBody>
      </p:sp>
      <p:sp>
        <p:nvSpPr>
          <p:cNvPr id="3" name="object 3"/>
          <p:cNvSpPr/>
          <p:nvPr/>
        </p:nvSpPr>
        <p:spPr>
          <a:xfrm>
            <a:off x="6282634" y="2488407"/>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5390A8"/>
          </a:solidFill>
        </p:spPr>
        <p:txBody>
          <a:bodyPr wrap="square" lIns="0" tIns="0" rIns="0" bIns="0" rtlCol="0"/>
          <a:lstStyle/>
          <a:p/>
        </p:txBody>
      </p:sp>
      <p:sp>
        <p:nvSpPr>
          <p:cNvPr id="4" name="object 4"/>
          <p:cNvSpPr/>
          <p:nvPr/>
        </p:nvSpPr>
        <p:spPr>
          <a:xfrm>
            <a:off x="6816065" y="2489200"/>
            <a:ext cx="605790" cy="990600"/>
          </a:xfrm>
          <a:custGeom>
            <a:avLst/>
            <a:gdLst/>
            <a:ahLst/>
            <a:cxnLst/>
            <a:rect l="l" t="t" r="r" b="b"/>
            <a:pathLst>
              <a:path w="605790"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E0E0B7"/>
          </a:solidFill>
        </p:spPr>
        <p:txBody>
          <a:bodyPr wrap="square" lIns="0" tIns="0" rIns="0" bIns="0" rtlCol="0"/>
          <a:lstStyle/>
          <a:p/>
        </p:txBody>
      </p:sp>
      <p:sp>
        <p:nvSpPr>
          <p:cNvPr id="5" name="object 5"/>
          <p:cNvSpPr/>
          <p:nvPr/>
        </p:nvSpPr>
        <p:spPr>
          <a:xfrm>
            <a:off x="8549092" y="2489995"/>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5390A8"/>
          </a:solidFill>
        </p:spPr>
        <p:txBody>
          <a:bodyPr wrap="square" lIns="0" tIns="0" rIns="0" bIns="0" rtlCol="0"/>
          <a:lstStyle/>
          <a:p/>
        </p:txBody>
      </p:sp>
      <p:sp>
        <p:nvSpPr>
          <p:cNvPr id="6" name="object 6"/>
          <p:cNvSpPr/>
          <p:nvPr/>
        </p:nvSpPr>
        <p:spPr>
          <a:xfrm>
            <a:off x="7374627" y="2489200"/>
            <a:ext cx="450215" cy="990600"/>
          </a:xfrm>
          <a:custGeom>
            <a:avLst/>
            <a:gdLst/>
            <a:ahLst/>
            <a:cxnLst/>
            <a:rect l="l" t="t" r="r" b="b"/>
            <a:pathLst>
              <a:path w="450215" h="990600">
                <a:moveTo>
                  <a:pt x="450161" y="0"/>
                </a:moveTo>
                <a:lnTo>
                  <a:pt x="49691" y="0"/>
                </a:lnTo>
                <a:lnTo>
                  <a:pt x="40250" y="28355"/>
                </a:lnTo>
                <a:lnTo>
                  <a:pt x="24349" y="104384"/>
                </a:lnTo>
                <a:lnTo>
                  <a:pt x="17889" y="150571"/>
                </a:lnTo>
                <a:lnTo>
                  <a:pt x="12422" y="201215"/>
                </a:lnTo>
                <a:lnTo>
                  <a:pt x="7950" y="255574"/>
                </a:lnTo>
                <a:lnTo>
                  <a:pt x="4472" y="312905"/>
                </a:lnTo>
                <a:lnTo>
                  <a:pt x="1987" y="372465"/>
                </a:lnTo>
                <a:lnTo>
                  <a:pt x="496" y="433511"/>
                </a:lnTo>
                <a:lnTo>
                  <a:pt x="0" y="495299"/>
                </a:lnTo>
                <a:lnTo>
                  <a:pt x="496" y="557088"/>
                </a:lnTo>
                <a:lnTo>
                  <a:pt x="1987" y="618134"/>
                </a:lnTo>
                <a:lnTo>
                  <a:pt x="4472" y="677694"/>
                </a:lnTo>
                <a:lnTo>
                  <a:pt x="7950" y="735025"/>
                </a:lnTo>
                <a:lnTo>
                  <a:pt x="12422" y="789384"/>
                </a:lnTo>
                <a:lnTo>
                  <a:pt x="17889" y="840028"/>
                </a:lnTo>
                <a:lnTo>
                  <a:pt x="24349" y="886215"/>
                </a:lnTo>
                <a:lnTo>
                  <a:pt x="31802" y="927201"/>
                </a:lnTo>
                <a:lnTo>
                  <a:pt x="49691" y="990600"/>
                </a:lnTo>
                <a:lnTo>
                  <a:pt x="450161" y="990600"/>
                </a:lnTo>
                <a:lnTo>
                  <a:pt x="448491" y="929173"/>
                </a:lnTo>
                <a:lnTo>
                  <a:pt x="444224" y="866851"/>
                </a:lnTo>
                <a:lnTo>
                  <a:pt x="438473" y="800833"/>
                </a:lnTo>
                <a:lnTo>
                  <a:pt x="435389" y="765563"/>
                </a:lnTo>
                <a:lnTo>
                  <a:pt x="429499" y="688751"/>
                </a:lnTo>
                <a:lnTo>
                  <a:pt x="426972" y="646509"/>
                </a:lnTo>
                <a:lnTo>
                  <a:pt x="424908" y="601243"/>
                </a:lnTo>
                <a:lnTo>
                  <a:pt x="423447" y="552602"/>
                </a:lnTo>
                <a:lnTo>
                  <a:pt x="422728" y="500237"/>
                </a:lnTo>
                <a:lnTo>
                  <a:pt x="422891" y="443798"/>
                </a:lnTo>
                <a:lnTo>
                  <a:pt x="424073" y="382934"/>
                </a:lnTo>
                <a:lnTo>
                  <a:pt x="426415" y="317296"/>
                </a:lnTo>
                <a:lnTo>
                  <a:pt x="430056" y="246534"/>
                </a:lnTo>
                <a:lnTo>
                  <a:pt x="435134" y="170297"/>
                </a:lnTo>
                <a:lnTo>
                  <a:pt x="441789" y="88236"/>
                </a:lnTo>
                <a:lnTo>
                  <a:pt x="450161" y="0"/>
                </a:lnTo>
                <a:close/>
              </a:path>
            </a:pathLst>
          </a:custGeom>
          <a:solidFill>
            <a:srgbClr val="000000"/>
          </a:solidFill>
        </p:spPr>
        <p:txBody>
          <a:bodyPr wrap="square" lIns="0" tIns="0" rIns="0" bIns="0" rtlCol="0"/>
          <a:lstStyle/>
          <a:p/>
        </p:txBody>
      </p:sp>
      <p:sp>
        <p:nvSpPr>
          <p:cNvPr id="7" name="object 7"/>
          <p:cNvSpPr/>
          <p:nvPr/>
        </p:nvSpPr>
        <p:spPr>
          <a:xfrm>
            <a:off x="7656512" y="2489200"/>
            <a:ext cx="574675" cy="990600"/>
          </a:xfrm>
          <a:custGeom>
            <a:avLst/>
            <a:gdLst/>
            <a:ahLst/>
            <a:cxnLst/>
            <a:rect l="l" t="t" r="r" b="b"/>
            <a:pathLst>
              <a:path w="574675" h="990600">
                <a:moveTo>
                  <a:pt x="574675" y="0"/>
                </a:moveTo>
                <a:lnTo>
                  <a:pt x="0" y="0"/>
                </a:lnTo>
                <a:lnTo>
                  <a:pt x="1330" y="40856"/>
                </a:lnTo>
                <a:lnTo>
                  <a:pt x="5008" y="86606"/>
                </a:lnTo>
                <a:lnTo>
                  <a:pt x="10564" y="136326"/>
                </a:lnTo>
                <a:lnTo>
                  <a:pt x="17529" y="189088"/>
                </a:lnTo>
                <a:lnTo>
                  <a:pt x="25433" y="243967"/>
                </a:lnTo>
                <a:lnTo>
                  <a:pt x="33807" y="300037"/>
                </a:lnTo>
                <a:lnTo>
                  <a:pt x="42180" y="356371"/>
                </a:lnTo>
                <a:lnTo>
                  <a:pt x="50085" y="412044"/>
                </a:lnTo>
                <a:lnTo>
                  <a:pt x="57049" y="466129"/>
                </a:lnTo>
                <a:lnTo>
                  <a:pt x="62606" y="517701"/>
                </a:lnTo>
                <a:lnTo>
                  <a:pt x="66284" y="565833"/>
                </a:lnTo>
                <a:lnTo>
                  <a:pt x="67614" y="609600"/>
                </a:lnTo>
                <a:lnTo>
                  <a:pt x="67482" y="667122"/>
                </a:lnTo>
                <a:lnTo>
                  <a:pt x="66558" y="717351"/>
                </a:lnTo>
                <a:lnTo>
                  <a:pt x="64049" y="762520"/>
                </a:lnTo>
                <a:lnTo>
                  <a:pt x="59162" y="804862"/>
                </a:lnTo>
                <a:lnTo>
                  <a:pt x="51107" y="846608"/>
                </a:lnTo>
                <a:lnTo>
                  <a:pt x="39089" y="889992"/>
                </a:lnTo>
                <a:lnTo>
                  <a:pt x="22318" y="937245"/>
                </a:lnTo>
                <a:lnTo>
                  <a:pt x="0" y="990600"/>
                </a:lnTo>
                <a:lnTo>
                  <a:pt x="574675" y="990600"/>
                </a:lnTo>
                <a:lnTo>
                  <a:pt x="574675" y="0"/>
                </a:lnTo>
                <a:close/>
              </a:path>
            </a:pathLst>
          </a:custGeom>
          <a:solidFill>
            <a:srgbClr val="3366CC"/>
          </a:solidFill>
        </p:spPr>
        <p:txBody>
          <a:bodyPr wrap="square" lIns="0" tIns="0" rIns="0" bIns="0" rtlCol="0"/>
          <a:lstStyle/>
          <a:p/>
        </p:txBody>
      </p:sp>
      <p:sp>
        <p:nvSpPr>
          <p:cNvPr id="8" name="object 8"/>
          <p:cNvSpPr/>
          <p:nvPr/>
        </p:nvSpPr>
        <p:spPr>
          <a:xfrm>
            <a:off x="8179202" y="2489995"/>
            <a:ext cx="431165" cy="990600"/>
          </a:xfrm>
          <a:custGeom>
            <a:avLst/>
            <a:gdLst/>
            <a:ahLst/>
            <a:cxnLst/>
            <a:rect l="l" t="t" r="r" b="b"/>
            <a:pathLst>
              <a:path w="431165" h="990600">
                <a:moveTo>
                  <a:pt x="403366" y="0"/>
                </a:moveTo>
                <a:lnTo>
                  <a:pt x="27623" y="0"/>
                </a:lnTo>
                <a:lnTo>
                  <a:pt x="14567" y="30184"/>
                </a:lnTo>
                <a:lnTo>
                  <a:pt x="6042" y="68968"/>
                </a:lnTo>
                <a:lnTo>
                  <a:pt x="1402" y="114895"/>
                </a:lnTo>
                <a:lnTo>
                  <a:pt x="0" y="166511"/>
                </a:lnTo>
                <a:lnTo>
                  <a:pt x="1186" y="222360"/>
                </a:lnTo>
                <a:lnTo>
                  <a:pt x="4316" y="280987"/>
                </a:lnTo>
                <a:lnTo>
                  <a:pt x="8740" y="340937"/>
                </a:lnTo>
                <a:lnTo>
                  <a:pt x="13811" y="400755"/>
                </a:lnTo>
                <a:lnTo>
                  <a:pt x="18883" y="458985"/>
                </a:lnTo>
                <a:lnTo>
                  <a:pt x="23307" y="514173"/>
                </a:lnTo>
                <a:lnTo>
                  <a:pt x="26436" y="564863"/>
                </a:lnTo>
                <a:lnTo>
                  <a:pt x="27623" y="609600"/>
                </a:lnTo>
                <a:lnTo>
                  <a:pt x="25074" y="670768"/>
                </a:lnTo>
                <a:lnTo>
                  <a:pt x="18883" y="729853"/>
                </a:lnTo>
                <a:lnTo>
                  <a:pt x="11235" y="785961"/>
                </a:lnTo>
                <a:lnTo>
                  <a:pt x="4316" y="838200"/>
                </a:lnTo>
                <a:lnTo>
                  <a:pt x="310" y="885676"/>
                </a:lnTo>
                <a:lnTo>
                  <a:pt x="1402" y="927496"/>
                </a:lnTo>
                <a:lnTo>
                  <a:pt x="9778" y="962769"/>
                </a:lnTo>
                <a:lnTo>
                  <a:pt x="27623" y="990600"/>
                </a:lnTo>
                <a:lnTo>
                  <a:pt x="403366" y="990600"/>
                </a:lnTo>
                <a:lnTo>
                  <a:pt x="403366" y="838200"/>
                </a:lnTo>
                <a:lnTo>
                  <a:pt x="403973" y="805396"/>
                </a:lnTo>
                <a:lnTo>
                  <a:pt x="405643" y="765877"/>
                </a:lnTo>
                <a:lnTo>
                  <a:pt x="408149" y="720573"/>
                </a:lnTo>
                <a:lnTo>
                  <a:pt x="411261" y="670414"/>
                </a:lnTo>
                <a:lnTo>
                  <a:pt x="414754" y="616331"/>
                </a:lnTo>
                <a:lnTo>
                  <a:pt x="418398" y="559254"/>
                </a:lnTo>
                <a:lnTo>
                  <a:pt x="421966" y="500115"/>
                </a:lnTo>
                <a:lnTo>
                  <a:pt x="425231" y="439844"/>
                </a:lnTo>
                <a:lnTo>
                  <a:pt x="427964" y="379371"/>
                </a:lnTo>
                <a:lnTo>
                  <a:pt x="429938" y="319627"/>
                </a:lnTo>
                <a:lnTo>
                  <a:pt x="430925" y="261542"/>
                </a:lnTo>
                <a:lnTo>
                  <a:pt x="430697" y="206048"/>
                </a:lnTo>
                <a:lnTo>
                  <a:pt x="429027" y="154075"/>
                </a:lnTo>
                <a:lnTo>
                  <a:pt x="425686" y="106552"/>
                </a:lnTo>
                <a:lnTo>
                  <a:pt x="420448" y="64412"/>
                </a:lnTo>
                <a:lnTo>
                  <a:pt x="413083" y="28584"/>
                </a:lnTo>
                <a:lnTo>
                  <a:pt x="403366" y="0"/>
                </a:lnTo>
                <a:close/>
              </a:path>
            </a:pathLst>
          </a:custGeom>
          <a:solidFill>
            <a:srgbClr val="003366"/>
          </a:solidFill>
        </p:spPr>
        <p:txBody>
          <a:bodyPr wrap="square" lIns="0" tIns="0" rIns="0" bIns="0" rtlCol="0"/>
          <a:lstStyle/>
          <a:p/>
        </p:txBody>
      </p:sp>
      <p:sp>
        <p:nvSpPr>
          <p:cNvPr id="9" name="object 9"/>
          <p:cNvSpPr/>
          <p:nvPr/>
        </p:nvSpPr>
        <p:spPr>
          <a:xfrm>
            <a:off x="3285434" y="2482056"/>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5390A8"/>
          </a:solidFill>
        </p:spPr>
        <p:txBody>
          <a:bodyPr wrap="square" lIns="0" tIns="0" rIns="0" bIns="0" rtlCol="0"/>
          <a:lstStyle/>
          <a:p/>
        </p:txBody>
      </p:sp>
      <p:sp>
        <p:nvSpPr>
          <p:cNvPr id="10" name="object 10"/>
          <p:cNvSpPr/>
          <p:nvPr/>
        </p:nvSpPr>
        <p:spPr>
          <a:xfrm>
            <a:off x="3818867" y="2481262"/>
            <a:ext cx="605790" cy="990600"/>
          </a:xfrm>
          <a:custGeom>
            <a:avLst/>
            <a:gdLst/>
            <a:ahLst/>
            <a:cxnLst/>
            <a:rect l="l" t="t" r="r" b="b"/>
            <a:pathLst>
              <a:path w="605789"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000000"/>
          </a:solidFill>
        </p:spPr>
        <p:txBody>
          <a:bodyPr wrap="square" lIns="0" tIns="0" rIns="0" bIns="0" rtlCol="0"/>
          <a:lstStyle/>
          <a:p/>
        </p:txBody>
      </p:sp>
      <p:sp>
        <p:nvSpPr>
          <p:cNvPr id="11" name="object 11"/>
          <p:cNvSpPr/>
          <p:nvPr/>
        </p:nvSpPr>
        <p:spPr>
          <a:xfrm>
            <a:off x="5553480" y="2482056"/>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003366"/>
          </a:solidFill>
        </p:spPr>
        <p:txBody>
          <a:bodyPr wrap="square" lIns="0" tIns="0" rIns="0" bIns="0" rtlCol="0"/>
          <a:lstStyle/>
          <a:p/>
        </p:txBody>
      </p:sp>
      <p:sp>
        <p:nvSpPr>
          <p:cNvPr id="12" name="object 12"/>
          <p:cNvSpPr/>
          <p:nvPr/>
        </p:nvSpPr>
        <p:spPr>
          <a:xfrm>
            <a:off x="4379015" y="2481262"/>
            <a:ext cx="450215" cy="990600"/>
          </a:xfrm>
          <a:custGeom>
            <a:avLst/>
            <a:gdLst/>
            <a:ahLst/>
            <a:cxnLst/>
            <a:rect l="l" t="t" r="r" b="b"/>
            <a:pathLst>
              <a:path w="450214" h="990600">
                <a:moveTo>
                  <a:pt x="450161" y="0"/>
                </a:moveTo>
                <a:lnTo>
                  <a:pt x="49691" y="0"/>
                </a:lnTo>
                <a:lnTo>
                  <a:pt x="40250" y="28355"/>
                </a:lnTo>
                <a:lnTo>
                  <a:pt x="24349" y="104384"/>
                </a:lnTo>
                <a:lnTo>
                  <a:pt x="17889" y="150571"/>
                </a:lnTo>
                <a:lnTo>
                  <a:pt x="12422" y="201215"/>
                </a:lnTo>
                <a:lnTo>
                  <a:pt x="7950" y="255574"/>
                </a:lnTo>
                <a:lnTo>
                  <a:pt x="4472" y="312905"/>
                </a:lnTo>
                <a:lnTo>
                  <a:pt x="1987" y="372465"/>
                </a:lnTo>
                <a:lnTo>
                  <a:pt x="496" y="433511"/>
                </a:lnTo>
                <a:lnTo>
                  <a:pt x="0" y="495299"/>
                </a:lnTo>
                <a:lnTo>
                  <a:pt x="496" y="557088"/>
                </a:lnTo>
                <a:lnTo>
                  <a:pt x="1987" y="618134"/>
                </a:lnTo>
                <a:lnTo>
                  <a:pt x="4472" y="677694"/>
                </a:lnTo>
                <a:lnTo>
                  <a:pt x="7950" y="735025"/>
                </a:lnTo>
                <a:lnTo>
                  <a:pt x="12422" y="789384"/>
                </a:lnTo>
                <a:lnTo>
                  <a:pt x="17889" y="840028"/>
                </a:lnTo>
                <a:lnTo>
                  <a:pt x="24349" y="886215"/>
                </a:lnTo>
                <a:lnTo>
                  <a:pt x="31802" y="927201"/>
                </a:lnTo>
                <a:lnTo>
                  <a:pt x="49691" y="990600"/>
                </a:lnTo>
                <a:lnTo>
                  <a:pt x="450161" y="990600"/>
                </a:lnTo>
                <a:lnTo>
                  <a:pt x="448491" y="929173"/>
                </a:lnTo>
                <a:lnTo>
                  <a:pt x="444224" y="866851"/>
                </a:lnTo>
                <a:lnTo>
                  <a:pt x="438473" y="800833"/>
                </a:lnTo>
                <a:lnTo>
                  <a:pt x="435389" y="765563"/>
                </a:lnTo>
                <a:lnTo>
                  <a:pt x="429499" y="688751"/>
                </a:lnTo>
                <a:lnTo>
                  <a:pt x="426972" y="646509"/>
                </a:lnTo>
                <a:lnTo>
                  <a:pt x="424908" y="601243"/>
                </a:lnTo>
                <a:lnTo>
                  <a:pt x="423447" y="552602"/>
                </a:lnTo>
                <a:lnTo>
                  <a:pt x="422728" y="500237"/>
                </a:lnTo>
                <a:lnTo>
                  <a:pt x="422891" y="443798"/>
                </a:lnTo>
                <a:lnTo>
                  <a:pt x="424073" y="382934"/>
                </a:lnTo>
                <a:lnTo>
                  <a:pt x="426415" y="317296"/>
                </a:lnTo>
                <a:lnTo>
                  <a:pt x="430056" y="246534"/>
                </a:lnTo>
                <a:lnTo>
                  <a:pt x="435134" y="170297"/>
                </a:lnTo>
                <a:lnTo>
                  <a:pt x="441789" y="88236"/>
                </a:lnTo>
                <a:lnTo>
                  <a:pt x="450161" y="0"/>
                </a:lnTo>
                <a:close/>
              </a:path>
            </a:pathLst>
          </a:custGeom>
          <a:solidFill>
            <a:srgbClr val="E0E0B7"/>
          </a:solidFill>
        </p:spPr>
        <p:txBody>
          <a:bodyPr wrap="square" lIns="0" tIns="0" rIns="0" bIns="0" rtlCol="0"/>
          <a:lstStyle/>
          <a:p/>
        </p:txBody>
      </p:sp>
      <p:sp>
        <p:nvSpPr>
          <p:cNvPr id="13" name="object 13"/>
          <p:cNvSpPr/>
          <p:nvPr/>
        </p:nvSpPr>
        <p:spPr>
          <a:xfrm>
            <a:off x="4663282" y="2482056"/>
            <a:ext cx="573405" cy="990600"/>
          </a:xfrm>
          <a:custGeom>
            <a:avLst/>
            <a:gdLst/>
            <a:ahLst/>
            <a:cxnLst/>
            <a:rect l="l" t="t" r="r" b="b"/>
            <a:pathLst>
              <a:path w="573404" h="990600">
                <a:moveTo>
                  <a:pt x="573087" y="0"/>
                </a:moveTo>
                <a:lnTo>
                  <a:pt x="0" y="0"/>
                </a:lnTo>
                <a:lnTo>
                  <a:pt x="1326" y="40856"/>
                </a:lnTo>
                <a:lnTo>
                  <a:pt x="4994" y="86606"/>
                </a:lnTo>
                <a:lnTo>
                  <a:pt x="10535" y="136326"/>
                </a:lnTo>
                <a:lnTo>
                  <a:pt x="17480" y="189088"/>
                </a:lnTo>
                <a:lnTo>
                  <a:pt x="25362" y="243967"/>
                </a:lnTo>
                <a:lnTo>
                  <a:pt x="33712" y="300037"/>
                </a:lnTo>
                <a:lnTo>
                  <a:pt x="42062" y="356371"/>
                </a:lnTo>
                <a:lnTo>
                  <a:pt x="49943" y="412044"/>
                </a:lnTo>
                <a:lnTo>
                  <a:pt x="56889" y="466129"/>
                </a:lnTo>
                <a:lnTo>
                  <a:pt x="62429" y="517701"/>
                </a:lnTo>
                <a:lnTo>
                  <a:pt x="66097" y="565833"/>
                </a:lnTo>
                <a:lnTo>
                  <a:pt x="67424" y="609600"/>
                </a:lnTo>
                <a:lnTo>
                  <a:pt x="67292" y="667122"/>
                </a:lnTo>
                <a:lnTo>
                  <a:pt x="66370" y="717351"/>
                </a:lnTo>
                <a:lnTo>
                  <a:pt x="63868" y="762520"/>
                </a:lnTo>
                <a:lnTo>
                  <a:pt x="58996" y="804862"/>
                </a:lnTo>
                <a:lnTo>
                  <a:pt x="50963" y="846608"/>
                </a:lnTo>
                <a:lnTo>
                  <a:pt x="38979" y="889992"/>
                </a:lnTo>
                <a:lnTo>
                  <a:pt x="22255" y="937245"/>
                </a:lnTo>
                <a:lnTo>
                  <a:pt x="0" y="990600"/>
                </a:lnTo>
                <a:lnTo>
                  <a:pt x="573087" y="990600"/>
                </a:lnTo>
                <a:lnTo>
                  <a:pt x="573087" y="0"/>
                </a:lnTo>
                <a:close/>
              </a:path>
            </a:pathLst>
          </a:custGeom>
          <a:solidFill>
            <a:srgbClr val="3366CC"/>
          </a:solidFill>
        </p:spPr>
        <p:txBody>
          <a:bodyPr wrap="square" lIns="0" tIns="0" rIns="0" bIns="0" rtlCol="0"/>
          <a:lstStyle/>
          <a:p/>
        </p:txBody>
      </p:sp>
      <p:sp>
        <p:nvSpPr>
          <p:cNvPr id="14" name="object 14"/>
          <p:cNvSpPr/>
          <p:nvPr/>
        </p:nvSpPr>
        <p:spPr>
          <a:xfrm>
            <a:off x="5179729" y="2481262"/>
            <a:ext cx="432434" cy="990600"/>
          </a:xfrm>
          <a:custGeom>
            <a:avLst/>
            <a:gdLst/>
            <a:ahLst/>
            <a:cxnLst/>
            <a:rect l="l" t="t" r="r" b="b"/>
            <a:pathLst>
              <a:path w="432435" h="990600">
                <a:moveTo>
                  <a:pt x="404650" y="0"/>
                </a:moveTo>
                <a:lnTo>
                  <a:pt x="27714" y="0"/>
                </a:lnTo>
                <a:lnTo>
                  <a:pt x="14614" y="30184"/>
                </a:lnTo>
                <a:lnTo>
                  <a:pt x="6062" y="68968"/>
                </a:lnTo>
                <a:lnTo>
                  <a:pt x="1407" y="114895"/>
                </a:lnTo>
                <a:lnTo>
                  <a:pt x="0" y="166511"/>
                </a:lnTo>
                <a:lnTo>
                  <a:pt x="1190" y="222360"/>
                </a:lnTo>
                <a:lnTo>
                  <a:pt x="4330" y="280987"/>
                </a:lnTo>
                <a:lnTo>
                  <a:pt x="8768" y="340937"/>
                </a:lnTo>
                <a:lnTo>
                  <a:pt x="13857" y="400755"/>
                </a:lnTo>
                <a:lnTo>
                  <a:pt x="18945" y="458985"/>
                </a:lnTo>
                <a:lnTo>
                  <a:pt x="23383" y="514173"/>
                </a:lnTo>
                <a:lnTo>
                  <a:pt x="26523" y="564863"/>
                </a:lnTo>
                <a:lnTo>
                  <a:pt x="27714" y="609600"/>
                </a:lnTo>
                <a:lnTo>
                  <a:pt x="25156" y="670768"/>
                </a:lnTo>
                <a:lnTo>
                  <a:pt x="18945" y="729853"/>
                </a:lnTo>
                <a:lnTo>
                  <a:pt x="11272" y="785961"/>
                </a:lnTo>
                <a:lnTo>
                  <a:pt x="4330" y="838200"/>
                </a:lnTo>
                <a:lnTo>
                  <a:pt x="311" y="885676"/>
                </a:lnTo>
                <a:lnTo>
                  <a:pt x="1407" y="927496"/>
                </a:lnTo>
                <a:lnTo>
                  <a:pt x="9810" y="962769"/>
                </a:lnTo>
                <a:lnTo>
                  <a:pt x="27714" y="990600"/>
                </a:lnTo>
                <a:lnTo>
                  <a:pt x="404650" y="990600"/>
                </a:lnTo>
                <a:lnTo>
                  <a:pt x="404650" y="838200"/>
                </a:lnTo>
                <a:lnTo>
                  <a:pt x="405259" y="805396"/>
                </a:lnTo>
                <a:lnTo>
                  <a:pt x="406934" y="765877"/>
                </a:lnTo>
                <a:lnTo>
                  <a:pt x="409447" y="720573"/>
                </a:lnTo>
                <a:lnTo>
                  <a:pt x="412570" y="670414"/>
                </a:lnTo>
                <a:lnTo>
                  <a:pt x="416073" y="616331"/>
                </a:lnTo>
                <a:lnTo>
                  <a:pt x="419728" y="559254"/>
                </a:lnTo>
                <a:lnTo>
                  <a:pt x="423307" y="500115"/>
                </a:lnTo>
                <a:lnTo>
                  <a:pt x="426582" y="439844"/>
                </a:lnTo>
                <a:lnTo>
                  <a:pt x="429323" y="379371"/>
                </a:lnTo>
                <a:lnTo>
                  <a:pt x="431303" y="319627"/>
                </a:lnTo>
                <a:lnTo>
                  <a:pt x="432293" y="261542"/>
                </a:lnTo>
                <a:lnTo>
                  <a:pt x="432065" y="206048"/>
                </a:lnTo>
                <a:lnTo>
                  <a:pt x="430390" y="154075"/>
                </a:lnTo>
                <a:lnTo>
                  <a:pt x="427039" y="106552"/>
                </a:lnTo>
                <a:lnTo>
                  <a:pt x="421784" y="64412"/>
                </a:lnTo>
                <a:lnTo>
                  <a:pt x="414397" y="28584"/>
                </a:lnTo>
                <a:lnTo>
                  <a:pt x="404650" y="0"/>
                </a:lnTo>
                <a:close/>
              </a:path>
            </a:pathLst>
          </a:custGeom>
          <a:solidFill>
            <a:srgbClr val="99CCFF"/>
          </a:solidFill>
        </p:spPr>
        <p:txBody>
          <a:bodyPr wrap="square" lIns="0" tIns="0" rIns="0" bIns="0" rtlCol="0"/>
          <a:lstStyle/>
          <a:p/>
        </p:txBody>
      </p:sp>
      <p:sp>
        <p:nvSpPr>
          <p:cNvPr id="15" name="object 15"/>
          <p:cNvSpPr/>
          <p:nvPr/>
        </p:nvSpPr>
        <p:spPr>
          <a:xfrm>
            <a:off x="1910659" y="2488407"/>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99CCFF"/>
          </a:solidFill>
        </p:spPr>
        <p:txBody>
          <a:bodyPr wrap="square" lIns="0" tIns="0" rIns="0" bIns="0" rtlCol="0"/>
          <a:lstStyle/>
          <a:p/>
        </p:txBody>
      </p:sp>
      <p:sp>
        <p:nvSpPr>
          <p:cNvPr id="16" name="object 16"/>
          <p:cNvSpPr/>
          <p:nvPr/>
        </p:nvSpPr>
        <p:spPr>
          <a:xfrm>
            <a:off x="2444091" y="2489200"/>
            <a:ext cx="605790" cy="990600"/>
          </a:xfrm>
          <a:custGeom>
            <a:avLst/>
            <a:gdLst/>
            <a:ahLst/>
            <a:cxnLst/>
            <a:rect l="l" t="t" r="r" b="b"/>
            <a:pathLst>
              <a:path w="605789"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003366"/>
          </a:solidFill>
        </p:spPr>
        <p:txBody>
          <a:bodyPr wrap="square" lIns="0" tIns="0" rIns="0" bIns="0" rtlCol="0"/>
          <a:lstStyle/>
          <a:p/>
        </p:txBody>
      </p:sp>
      <p:sp>
        <p:nvSpPr>
          <p:cNvPr id="17" name="object 17"/>
          <p:cNvSpPr/>
          <p:nvPr/>
        </p:nvSpPr>
        <p:spPr>
          <a:xfrm>
            <a:off x="1181505" y="2482056"/>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E0E0B7"/>
          </a:solidFill>
        </p:spPr>
        <p:txBody>
          <a:bodyPr wrap="square" lIns="0" tIns="0" rIns="0" bIns="0" rtlCol="0"/>
          <a:lstStyle/>
          <a:p/>
        </p:txBody>
      </p:sp>
      <p:sp>
        <p:nvSpPr>
          <p:cNvPr id="18" name="object 18"/>
          <p:cNvSpPr/>
          <p:nvPr/>
        </p:nvSpPr>
        <p:spPr>
          <a:xfrm>
            <a:off x="0" y="2479676"/>
            <a:ext cx="459105" cy="992505"/>
          </a:xfrm>
          <a:custGeom>
            <a:avLst/>
            <a:gdLst/>
            <a:ahLst/>
            <a:cxnLst/>
            <a:rect l="l" t="t" r="r" b="b"/>
            <a:pathLst>
              <a:path w="459105" h="992504">
                <a:moveTo>
                  <a:pt x="458788" y="0"/>
                </a:moveTo>
                <a:lnTo>
                  <a:pt x="0" y="9459"/>
                </a:lnTo>
                <a:lnTo>
                  <a:pt x="0" y="992176"/>
                </a:lnTo>
                <a:lnTo>
                  <a:pt x="458788" y="990600"/>
                </a:lnTo>
                <a:lnTo>
                  <a:pt x="458347" y="959823"/>
                </a:lnTo>
                <a:lnTo>
                  <a:pt x="455236" y="898299"/>
                </a:lnTo>
                <a:lnTo>
                  <a:pt x="450082" y="834479"/>
                </a:lnTo>
                <a:lnTo>
                  <a:pt x="447087" y="800833"/>
                </a:lnTo>
                <a:lnTo>
                  <a:pt x="443999" y="765563"/>
                </a:lnTo>
                <a:lnTo>
                  <a:pt x="438102" y="688751"/>
                </a:lnTo>
                <a:lnTo>
                  <a:pt x="435571" y="646509"/>
                </a:lnTo>
                <a:lnTo>
                  <a:pt x="433505" y="601243"/>
                </a:lnTo>
                <a:lnTo>
                  <a:pt x="432042" y="552602"/>
                </a:lnTo>
                <a:lnTo>
                  <a:pt x="431322" y="500237"/>
                </a:lnTo>
                <a:lnTo>
                  <a:pt x="431485" y="443798"/>
                </a:lnTo>
                <a:lnTo>
                  <a:pt x="432669" y="382934"/>
                </a:lnTo>
                <a:lnTo>
                  <a:pt x="435014" y="317296"/>
                </a:lnTo>
                <a:lnTo>
                  <a:pt x="438659" y="246534"/>
                </a:lnTo>
                <a:lnTo>
                  <a:pt x="443744" y="170297"/>
                </a:lnTo>
                <a:lnTo>
                  <a:pt x="450407" y="88236"/>
                </a:lnTo>
                <a:lnTo>
                  <a:pt x="458788" y="0"/>
                </a:lnTo>
                <a:close/>
              </a:path>
            </a:pathLst>
          </a:custGeom>
          <a:solidFill>
            <a:srgbClr val="000000"/>
          </a:solidFill>
        </p:spPr>
        <p:txBody>
          <a:bodyPr wrap="square" lIns="0" tIns="0" rIns="0" bIns="0" rtlCol="0"/>
          <a:lstStyle/>
          <a:p/>
        </p:txBody>
      </p:sp>
      <p:sp>
        <p:nvSpPr>
          <p:cNvPr id="19" name="object 19"/>
          <p:cNvSpPr/>
          <p:nvPr/>
        </p:nvSpPr>
        <p:spPr>
          <a:xfrm>
            <a:off x="291307" y="2482056"/>
            <a:ext cx="573405" cy="990600"/>
          </a:xfrm>
          <a:custGeom>
            <a:avLst/>
            <a:gdLst/>
            <a:ahLst/>
            <a:cxnLst/>
            <a:rect l="l" t="t" r="r" b="b"/>
            <a:pathLst>
              <a:path w="573405" h="990600">
                <a:moveTo>
                  <a:pt x="573087" y="0"/>
                </a:moveTo>
                <a:lnTo>
                  <a:pt x="0" y="0"/>
                </a:lnTo>
                <a:lnTo>
                  <a:pt x="1326" y="40856"/>
                </a:lnTo>
                <a:lnTo>
                  <a:pt x="4994" y="86606"/>
                </a:lnTo>
                <a:lnTo>
                  <a:pt x="10535" y="136326"/>
                </a:lnTo>
                <a:lnTo>
                  <a:pt x="17480" y="189088"/>
                </a:lnTo>
                <a:lnTo>
                  <a:pt x="25362" y="243967"/>
                </a:lnTo>
                <a:lnTo>
                  <a:pt x="33712" y="300037"/>
                </a:lnTo>
                <a:lnTo>
                  <a:pt x="42062" y="356371"/>
                </a:lnTo>
                <a:lnTo>
                  <a:pt x="49943" y="412044"/>
                </a:lnTo>
                <a:lnTo>
                  <a:pt x="56889" y="466129"/>
                </a:lnTo>
                <a:lnTo>
                  <a:pt x="62429" y="517701"/>
                </a:lnTo>
                <a:lnTo>
                  <a:pt x="66097" y="565833"/>
                </a:lnTo>
                <a:lnTo>
                  <a:pt x="67424" y="609600"/>
                </a:lnTo>
                <a:lnTo>
                  <a:pt x="67292" y="667122"/>
                </a:lnTo>
                <a:lnTo>
                  <a:pt x="66370" y="717351"/>
                </a:lnTo>
                <a:lnTo>
                  <a:pt x="63868" y="762520"/>
                </a:lnTo>
                <a:lnTo>
                  <a:pt x="58996" y="804862"/>
                </a:lnTo>
                <a:lnTo>
                  <a:pt x="50963" y="846608"/>
                </a:lnTo>
                <a:lnTo>
                  <a:pt x="38979" y="889992"/>
                </a:lnTo>
                <a:lnTo>
                  <a:pt x="22255" y="937245"/>
                </a:lnTo>
                <a:lnTo>
                  <a:pt x="0" y="990600"/>
                </a:lnTo>
                <a:lnTo>
                  <a:pt x="573087" y="990600"/>
                </a:lnTo>
                <a:lnTo>
                  <a:pt x="573087" y="0"/>
                </a:lnTo>
                <a:close/>
              </a:path>
            </a:pathLst>
          </a:custGeom>
          <a:solidFill>
            <a:srgbClr val="3366CC"/>
          </a:solidFill>
        </p:spPr>
        <p:txBody>
          <a:bodyPr wrap="square" lIns="0" tIns="0" rIns="0" bIns="0" rtlCol="0"/>
          <a:lstStyle/>
          <a:p/>
        </p:txBody>
      </p:sp>
      <p:sp>
        <p:nvSpPr>
          <p:cNvPr id="20" name="object 20"/>
          <p:cNvSpPr/>
          <p:nvPr/>
        </p:nvSpPr>
        <p:spPr>
          <a:xfrm>
            <a:off x="807752" y="2481262"/>
            <a:ext cx="432434" cy="990600"/>
          </a:xfrm>
          <a:custGeom>
            <a:avLst/>
            <a:gdLst/>
            <a:ahLst/>
            <a:cxnLst/>
            <a:rect l="l" t="t" r="r" b="b"/>
            <a:pathLst>
              <a:path w="432434" h="990600">
                <a:moveTo>
                  <a:pt x="404650" y="0"/>
                </a:moveTo>
                <a:lnTo>
                  <a:pt x="27714" y="0"/>
                </a:lnTo>
                <a:lnTo>
                  <a:pt x="14614" y="30184"/>
                </a:lnTo>
                <a:lnTo>
                  <a:pt x="6062" y="68968"/>
                </a:lnTo>
                <a:lnTo>
                  <a:pt x="1407" y="114895"/>
                </a:lnTo>
                <a:lnTo>
                  <a:pt x="0" y="166511"/>
                </a:lnTo>
                <a:lnTo>
                  <a:pt x="1190" y="222360"/>
                </a:lnTo>
                <a:lnTo>
                  <a:pt x="4330" y="280987"/>
                </a:lnTo>
                <a:lnTo>
                  <a:pt x="8768" y="340937"/>
                </a:lnTo>
                <a:lnTo>
                  <a:pt x="13857" y="400755"/>
                </a:lnTo>
                <a:lnTo>
                  <a:pt x="18945" y="458985"/>
                </a:lnTo>
                <a:lnTo>
                  <a:pt x="23383" y="514173"/>
                </a:lnTo>
                <a:lnTo>
                  <a:pt x="26523" y="564863"/>
                </a:lnTo>
                <a:lnTo>
                  <a:pt x="27714" y="609600"/>
                </a:lnTo>
                <a:lnTo>
                  <a:pt x="25156" y="670768"/>
                </a:lnTo>
                <a:lnTo>
                  <a:pt x="18945" y="729853"/>
                </a:lnTo>
                <a:lnTo>
                  <a:pt x="11272" y="785961"/>
                </a:lnTo>
                <a:lnTo>
                  <a:pt x="4330" y="838200"/>
                </a:lnTo>
                <a:lnTo>
                  <a:pt x="311" y="885676"/>
                </a:lnTo>
                <a:lnTo>
                  <a:pt x="1407" y="927496"/>
                </a:lnTo>
                <a:lnTo>
                  <a:pt x="9810" y="962769"/>
                </a:lnTo>
                <a:lnTo>
                  <a:pt x="27714" y="990600"/>
                </a:lnTo>
                <a:lnTo>
                  <a:pt x="404650" y="990600"/>
                </a:lnTo>
                <a:lnTo>
                  <a:pt x="404650" y="838200"/>
                </a:lnTo>
                <a:lnTo>
                  <a:pt x="405259" y="805396"/>
                </a:lnTo>
                <a:lnTo>
                  <a:pt x="406934" y="765877"/>
                </a:lnTo>
                <a:lnTo>
                  <a:pt x="409447" y="720573"/>
                </a:lnTo>
                <a:lnTo>
                  <a:pt x="412570" y="670414"/>
                </a:lnTo>
                <a:lnTo>
                  <a:pt x="416073" y="616331"/>
                </a:lnTo>
                <a:lnTo>
                  <a:pt x="419728" y="559254"/>
                </a:lnTo>
                <a:lnTo>
                  <a:pt x="423307" y="500115"/>
                </a:lnTo>
                <a:lnTo>
                  <a:pt x="426582" y="439844"/>
                </a:lnTo>
                <a:lnTo>
                  <a:pt x="429323" y="379371"/>
                </a:lnTo>
                <a:lnTo>
                  <a:pt x="431303" y="319627"/>
                </a:lnTo>
                <a:lnTo>
                  <a:pt x="432293" y="261542"/>
                </a:lnTo>
                <a:lnTo>
                  <a:pt x="432065" y="206048"/>
                </a:lnTo>
                <a:lnTo>
                  <a:pt x="430390" y="154075"/>
                </a:lnTo>
                <a:lnTo>
                  <a:pt x="427039" y="106552"/>
                </a:lnTo>
                <a:lnTo>
                  <a:pt x="421784" y="64412"/>
                </a:lnTo>
                <a:lnTo>
                  <a:pt x="414397" y="28584"/>
                </a:lnTo>
                <a:lnTo>
                  <a:pt x="404650" y="0"/>
                </a:lnTo>
                <a:close/>
              </a:path>
            </a:pathLst>
          </a:custGeom>
          <a:solidFill>
            <a:srgbClr val="003366"/>
          </a:solidFill>
        </p:spPr>
        <p:txBody>
          <a:bodyPr wrap="square" lIns="0" tIns="0" rIns="0" bIns="0" rtlCol="0"/>
          <a:lstStyle/>
          <a:p/>
        </p:txBody>
      </p:sp>
      <p:sp>
        <p:nvSpPr>
          <p:cNvPr id="21" name="object 21"/>
          <p:cNvSpPr/>
          <p:nvPr/>
        </p:nvSpPr>
        <p:spPr>
          <a:xfrm>
            <a:off x="0" y="2438400"/>
            <a:ext cx="9144000" cy="4436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0" y="3202635"/>
            <a:ext cx="9142412" cy="299389"/>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1834895" y="385571"/>
            <a:ext cx="4794503" cy="1670303"/>
          </a:xfrm>
          <a:prstGeom prst="rect">
            <a:avLst/>
          </a:prstGeom>
          <a:blipFill>
            <a:blip r:embed="rId4" cstate="print"/>
            <a:stretch>
              <a:fillRect/>
            </a:stretch>
          </a:blipFill>
        </p:spPr>
        <p:txBody>
          <a:bodyPr wrap="square" lIns="0" tIns="0" rIns="0" bIns="0" rtlCol="0"/>
          <a:lstStyle/>
          <a:p/>
        </p:txBody>
      </p:sp>
      <p:sp>
        <p:nvSpPr>
          <p:cNvPr id="24" name="object 24"/>
          <p:cNvSpPr txBox="1"/>
          <p:nvPr/>
        </p:nvSpPr>
        <p:spPr>
          <a:xfrm>
            <a:off x="1415669" y="746736"/>
            <a:ext cx="5588635" cy="1382395"/>
          </a:xfrm>
          <a:prstGeom prst="rect">
            <a:avLst/>
          </a:prstGeom>
        </p:spPr>
        <p:txBody>
          <a:bodyPr wrap="square" lIns="0" tIns="0" rIns="0" bIns="0" rtlCol="0" vert="horz">
            <a:spAutoFit/>
          </a:bodyPr>
          <a:lstStyle/>
          <a:p>
            <a:pPr algn="ctr">
              <a:lnSpc>
                <a:spcPts val="6005"/>
              </a:lnSpc>
            </a:pPr>
            <a:r>
              <a:rPr dirty="0" sz="6000" spc="-10" b="1">
                <a:solidFill>
                  <a:srgbClr val="003366"/>
                </a:solidFill>
                <a:latin typeface="標楷體"/>
                <a:cs typeface="標楷體"/>
              </a:rPr>
              <a:t>乳癌面面觀</a:t>
            </a:r>
            <a:endParaRPr sz="6000">
              <a:latin typeface="標楷體"/>
              <a:cs typeface="標楷體"/>
            </a:endParaRPr>
          </a:p>
          <a:p>
            <a:pPr algn="ctr">
              <a:lnSpc>
                <a:spcPts val="4795"/>
              </a:lnSpc>
              <a:spcBef>
                <a:spcPts val="80"/>
              </a:spcBef>
            </a:pPr>
            <a:r>
              <a:rPr dirty="0" sz="4000" b="1">
                <a:solidFill>
                  <a:srgbClr val="006FC0"/>
                </a:solidFill>
                <a:latin typeface="標楷體"/>
                <a:cs typeface="標楷體"/>
              </a:rPr>
              <a:t>根</a:t>
            </a:r>
            <a:r>
              <a:rPr dirty="0" sz="4000" spc="-10" b="1">
                <a:solidFill>
                  <a:srgbClr val="006FC0"/>
                </a:solidFill>
                <a:latin typeface="標楷體"/>
                <a:cs typeface="標楷體"/>
              </a:rPr>
              <a:t>治性</a:t>
            </a:r>
            <a:r>
              <a:rPr dirty="0" sz="4000" b="1">
                <a:solidFill>
                  <a:srgbClr val="006FC0"/>
                </a:solidFill>
                <a:latin typeface="標楷體"/>
                <a:cs typeface="標楷體"/>
              </a:rPr>
              <a:t>及</a:t>
            </a:r>
            <a:r>
              <a:rPr dirty="0" sz="4000" spc="-10" b="1">
                <a:solidFill>
                  <a:srgbClr val="006FC0"/>
                </a:solidFill>
                <a:latin typeface="標楷體"/>
                <a:cs typeface="標楷體"/>
              </a:rPr>
              <a:t>紓緩</a:t>
            </a:r>
            <a:r>
              <a:rPr dirty="0" sz="4000" b="1">
                <a:solidFill>
                  <a:srgbClr val="006FC0"/>
                </a:solidFill>
                <a:latin typeface="標楷體"/>
                <a:cs typeface="標楷體"/>
              </a:rPr>
              <a:t>性</a:t>
            </a:r>
            <a:r>
              <a:rPr dirty="0" sz="4000" spc="-10" b="1">
                <a:solidFill>
                  <a:srgbClr val="006FC0"/>
                </a:solidFill>
                <a:latin typeface="標楷體"/>
                <a:cs typeface="標楷體"/>
              </a:rPr>
              <a:t>治療</a:t>
            </a:r>
            <a:r>
              <a:rPr dirty="0" sz="4000" b="1">
                <a:solidFill>
                  <a:srgbClr val="006FC0"/>
                </a:solidFill>
                <a:latin typeface="標楷體"/>
                <a:cs typeface="標楷體"/>
              </a:rPr>
              <a:t>淺</a:t>
            </a:r>
            <a:r>
              <a:rPr dirty="0" sz="4000" spc="-10" b="1">
                <a:solidFill>
                  <a:srgbClr val="006FC0"/>
                </a:solidFill>
                <a:latin typeface="標楷體"/>
                <a:cs typeface="標楷體"/>
              </a:rPr>
              <a:t>談</a:t>
            </a:r>
            <a:endParaRPr sz="4000">
              <a:latin typeface="標楷體"/>
              <a:cs typeface="標楷體"/>
            </a:endParaRPr>
          </a:p>
        </p:txBody>
      </p:sp>
      <p:sp>
        <p:nvSpPr>
          <p:cNvPr id="25" name="object 25"/>
          <p:cNvSpPr txBox="1"/>
          <p:nvPr/>
        </p:nvSpPr>
        <p:spPr>
          <a:xfrm>
            <a:off x="1358328" y="4351401"/>
            <a:ext cx="6426200" cy="2219960"/>
          </a:xfrm>
          <a:prstGeom prst="rect">
            <a:avLst/>
          </a:prstGeom>
        </p:spPr>
        <p:txBody>
          <a:bodyPr wrap="square" lIns="0" tIns="85725" rIns="0" bIns="0" rtlCol="0" vert="horz">
            <a:spAutoFit/>
          </a:bodyPr>
          <a:lstStyle/>
          <a:p>
            <a:pPr algn="ctr">
              <a:lnSpc>
                <a:spcPct val="100000"/>
              </a:lnSpc>
              <a:spcBef>
                <a:spcPts val="675"/>
              </a:spcBef>
            </a:pPr>
            <a:r>
              <a:rPr dirty="0" sz="2400" spc="-5" b="1">
                <a:latin typeface="標楷體"/>
                <a:cs typeface="標楷體"/>
              </a:rPr>
              <a:t>顏繼昌醫生</a:t>
            </a:r>
            <a:endParaRPr sz="2400">
              <a:latin typeface="標楷體"/>
              <a:cs typeface="標楷體"/>
            </a:endParaRPr>
          </a:p>
          <a:p>
            <a:pPr algn="ctr">
              <a:lnSpc>
                <a:spcPct val="100000"/>
              </a:lnSpc>
              <a:spcBef>
                <a:spcPts val="575"/>
              </a:spcBef>
            </a:pPr>
            <a:r>
              <a:rPr dirty="0" sz="2400" spc="-5" b="1">
                <a:solidFill>
                  <a:srgbClr val="C00000"/>
                </a:solidFill>
                <a:latin typeface="標楷體"/>
                <a:cs typeface="標楷體"/>
              </a:rPr>
              <a:t>香港大學臨床腫瘤科教授</a:t>
            </a:r>
            <a:endParaRPr sz="2400">
              <a:latin typeface="標楷體"/>
              <a:cs typeface="標楷體"/>
            </a:endParaRPr>
          </a:p>
          <a:p>
            <a:pPr algn="ctr" marL="12700" marR="5080">
              <a:lnSpc>
                <a:spcPts val="3460"/>
              </a:lnSpc>
              <a:spcBef>
                <a:spcPts val="160"/>
              </a:spcBef>
            </a:pPr>
            <a:r>
              <a:rPr dirty="0" sz="2400" spc="-5" b="1">
                <a:solidFill>
                  <a:srgbClr val="C00000"/>
                </a:solidFill>
                <a:latin typeface="標楷體"/>
                <a:cs typeface="標楷體"/>
              </a:rPr>
              <a:t>港怡醫院臨床腫瘤科專科醫生及腫瘤科部門主管 </a:t>
            </a:r>
            <a:r>
              <a:rPr dirty="0" sz="2400" spc="-5" b="1">
                <a:solidFill>
                  <a:srgbClr val="C00000"/>
                </a:solidFill>
                <a:latin typeface="標楷體"/>
                <a:cs typeface="標楷體"/>
              </a:rPr>
              <a:t>香港乳癌研究組前任主席</a:t>
            </a:r>
            <a:endParaRPr sz="2400">
              <a:latin typeface="標楷體"/>
              <a:cs typeface="標楷體"/>
            </a:endParaRPr>
          </a:p>
          <a:p>
            <a:pPr algn="ctr">
              <a:lnSpc>
                <a:spcPct val="100000"/>
              </a:lnSpc>
              <a:spcBef>
                <a:spcPts val="409"/>
              </a:spcBef>
            </a:pPr>
            <a:r>
              <a:rPr dirty="0" sz="2400">
                <a:latin typeface="Times New Roman"/>
                <a:cs typeface="Times New Roman"/>
              </a:rPr>
              <a:t>2021</a:t>
            </a:r>
            <a:r>
              <a:rPr dirty="0" sz="2400">
                <a:latin typeface="標楷體"/>
                <a:cs typeface="標楷體"/>
              </a:rPr>
              <a:t>年</a:t>
            </a:r>
            <a:r>
              <a:rPr dirty="0" sz="2400">
                <a:latin typeface="Times New Roman"/>
                <a:cs typeface="Times New Roman"/>
              </a:rPr>
              <a:t>7</a:t>
            </a:r>
            <a:r>
              <a:rPr dirty="0" sz="2400">
                <a:latin typeface="標楷體"/>
                <a:cs typeface="標楷體"/>
              </a:rPr>
              <a:t>月</a:t>
            </a:r>
            <a:r>
              <a:rPr dirty="0" sz="2400">
                <a:latin typeface="Times New Roman"/>
                <a:cs typeface="Times New Roman"/>
              </a:rPr>
              <a:t>18</a:t>
            </a:r>
            <a:r>
              <a:rPr dirty="0" sz="2400">
                <a:latin typeface="標楷體"/>
                <a:cs typeface="標楷體"/>
              </a:rPr>
              <a:t>日</a:t>
            </a:r>
            <a:endParaRPr sz="2400">
              <a:latin typeface="標楷體"/>
              <a:cs typeface="標楷體"/>
            </a:endParaRPr>
          </a:p>
        </p:txBody>
      </p:sp>
      <p:sp>
        <p:nvSpPr>
          <p:cNvPr id="26" name="object 26"/>
          <p:cNvSpPr/>
          <p:nvPr/>
        </p:nvSpPr>
        <p:spPr>
          <a:xfrm>
            <a:off x="7019925" y="6137275"/>
            <a:ext cx="1844674" cy="571499"/>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0" y="0"/>
            <a:ext cx="9142411" cy="4446587"/>
          </a:xfrm>
          <a:prstGeom prst="rect">
            <a:avLst/>
          </a:prstGeom>
          <a:blipFill>
            <a:blip r:embed="rId6" cstate="print"/>
            <a:stretch>
              <a:fillRect/>
            </a:stretch>
          </a:blipFill>
        </p:spPr>
        <p:txBody>
          <a:bodyPr wrap="square" lIns="0" tIns="0" rIns="0" bIns="0" rtlCol="0"/>
          <a:lstStyle/>
          <a:p/>
        </p:txBody>
      </p:sp>
      <p:sp>
        <p:nvSpPr>
          <p:cNvPr id="28" name="object 28"/>
          <p:cNvSpPr/>
          <p:nvPr/>
        </p:nvSpPr>
        <p:spPr>
          <a:xfrm>
            <a:off x="55575" y="6011405"/>
            <a:ext cx="1259662" cy="513663"/>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27379"/>
            <a:ext cx="6731000" cy="756920"/>
          </a:xfrm>
          <a:prstGeom prst="rect"/>
        </p:spPr>
        <p:txBody>
          <a:bodyPr wrap="square" lIns="0" tIns="12700" rIns="0" bIns="0" rtlCol="0" vert="horz">
            <a:spAutoFit/>
          </a:bodyPr>
          <a:lstStyle/>
          <a:p>
            <a:pPr marL="12700">
              <a:lnSpc>
                <a:spcPct val="100000"/>
              </a:lnSpc>
              <a:spcBef>
                <a:spcPts val="100"/>
              </a:spcBef>
            </a:pPr>
            <a:r>
              <a:rPr dirty="0" sz="4800" spc="-5"/>
              <a:t>乳癌各種治療方法的次序</a:t>
            </a:r>
            <a:endParaRPr sz="4800"/>
          </a:p>
        </p:txBody>
      </p:sp>
      <p:sp>
        <p:nvSpPr>
          <p:cNvPr id="24" name="object 24"/>
          <p:cNvSpPr txBox="1"/>
          <p:nvPr/>
        </p:nvSpPr>
        <p:spPr>
          <a:xfrm>
            <a:off x="1251902" y="1871765"/>
            <a:ext cx="7170420" cy="3833495"/>
          </a:xfrm>
          <a:prstGeom prst="rect">
            <a:avLst/>
          </a:prstGeom>
        </p:spPr>
        <p:txBody>
          <a:bodyPr wrap="square" lIns="0" tIns="135890" rIns="0" bIns="0" rtlCol="0" vert="horz">
            <a:spAutoFit/>
          </a:bodyPr>
          <a:lstStyle/>
          <a:p>
            <a:pPr marL="355600" indent="-342900">
              <a:lnSpc>
                <a:spcPct val="100000"/>
              </a:lnSpc>
              <a:spcBef>
                <a:spcPts val="1070"/>
              </a:spcBef>
              <a:buClr>
                <a:srgbClr val="0099CC"/>
              </a:buClr>
              <a:buSzPct val="70000"/>
              <a:buFont typeface="Wingdings"/>
              <a:buChar char=""/>
              <a:tabLst>
                <a:tab pos="355600" algn="l"/>
              </a:tabLst>
            </a:pPr>
            <a:r>
              <a:rPr dirty="0" sz="4000" spc="5">
                <a:latin typeface="標楷體"/>
                <a:cs typeface="標楷體"/>
              </a:rPr>
              <a:t>原則</a:t>
            </a:r>
            <a:r>
              <a:rPr dirty="0" sz="4000" spc="-5">
                <a:latin typeface="新細明體"/>
                <a:cs typeface="新細明體"/>
              </a:rPr>
              <a:t>﹕</a:t>
            </a:r>
            <a:endParaRPr sz="4000">
              <a:latin typeface="新細明體"/>
              <a:cs typeface="新細明體"/>
            </a:endParaRPr>
          </a:p>
          <a:p>
            <a:pPr lvl="1" marL="756285" indent="-287655">
              <a:lnSpc>
                <a:spcPct val="100000"/>
              </a:lnSpc>
              <a:spcBef>
                <a:spcPts val="880"/>
              </a:spcBef>
              <a:buFont typeface="Times New Roman"/>
              <a:buChar char="–"/>
              <a:tabLst>
                <a:tab pos="756920" algn="l"/>
              </a:tabLst>
            </a:pPr>
            <a:r>
              <a:rPr dirty="0" sz="3600">
                <a:latin typeface="標楷體"/>
                <a:cs typeface="標楷體"/>
              </a:rPr>
              <a:t>先行手術</a:t>
            </a:r>
            <a:endParaRPr sz="3600">
              <a:latin typeface="標楷體"/>
              <a:cs typeface="標楷體"/>
            </a:endParaRPr>
          </a:p>
          <a:p>
            <a:pPr lvl="1" marL="756285" marR="5080" indent="-287020">
              <a:lnSpc>
                <a:spcPct val="100200"/>
              </a:lnSpc>
              <a:spcBef>
                <a:spcPts val="844"/>
              </a:spcBef>
              <a:buFont typeface="Times New Roman"/>
              <a:buChar char="–"/>
              <a:tabLst>
                <a:tab pos="756920" algn="l"/>
              </a:tabLst>
            </a:pPr>
            <a:r>
              <a:rPr dirty="0" sz="3600">
                <a:latin typeface="標楷體"/>
                <a:cs typeface="標楷體"/>
              </a:rPr>
              <a:t>術後若需要輔助治療，先做化療 才再做電療和標靶</a:t>
            </a:r>
            <a:r>
              <a:rPr dirty="0" sz="3600" spc="-5">
                <a:latin typeface="Times New Roman"/>
                <a:cs typeface="Times New Roman"/>
              </a:rPr>
              <a:t>/</a:t>
            </a:r>
            <a:r>
              <a:rPr dirty="0" sz="3600">
                <a:latin typeface="標楷體"/>
                <a:cs typeface="標楷體"/>
              </a:rPr>
              <a:t>荷爾蒙治療</a:t>
            </a:r>
            <a:endParaRPr sz="3600">
              <a:latin typeface="標楷體"/>
              <a:cs typeface="標楷體"/>
            </a:endParaRPr>
          </a:p>
          <a:p>
            <a:pPr lvl="1" marL="756285" marR="5080" indent="-287020">
              <a:lnSpc>
                <a:spcPct val="100299"/>
              </a:lnSpc>
              <a:spcBef>
                <a:spcPts val="840"/>
              </a:spcBef>
              <a:buFont typeface="Times New Roman"/>
              <a:buChar char="–"/>
              <a:tabLst>
                <a:tab pos="756920" algn="l"/>
              </a:tabLst>
            </a:pPr>
            <a:r>
              <a:rPr dirty="0" sz="3600">
                <a:latin typeface="標楷體"/>
                <a:cs typeface="標楷體"/>
              </a:rPr>
              <a:t>化療和荷爾蒙治療通常不會同時 進行</a:t>
            </a:r>
            <a:endParaRPr sz="3600">
              <a:latin typeface="標楷體"/>
              <a:cs typeface="標楷體"/>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3934460" cy="696595"/>
          </a:xfrm>
          <a:prstGeom prst="rect"/>
        </p:spPr>
        <p:txBody>
          <a:bodyPr wrap="square" lIns="0" tIns="13335" rIns="0" bIns="0" rtlCol="0" vert="horz">
            <a:spAutoFit/>
          </a:bodyPr>
          <a:lstStyle/>
          <a:p>
            <a:pPr marL="12700">
              <a:lnSpc>
                <a:spcPct val="100000"/>
              </a:lnSpc>
              <a:spcBef>
                <a:spcPts val="105"/>
              </a:spcBef>
            </a:pPr>
            <a:r>
              <a:rPr dirty="0" spc="-5"/>
              <a:t>乳</a:t>
            </a:r>
            <a:r>
              <a:rPr dirty="0" spc="-20"/>
              <a:t>癌</a:t>
            </a:r>
            <a:r>
              <a:rPr dirty="0" spc="-5"/>
              <a:t>治</a:t>
            </a:r>
            <a:r>
              <a:rPr dirty="0" spc="-20"/>
              <a:t>療</a:t>
            </a:r>
            <a:r>
              <a:rPr dirty="0" spc="-5"/>
              <a:t>的</a:t>
            </a:r>
            <a:r>
              <a:rPr dirty="0" spc="-20"/>
              <a:t>程序</a:t>
            </a:r>
          </a:p>
        </p:txBody>
      </p:sp>
      <p:sp>
        <p:nvSpPr>
          <p:cNvPr id="24" name="object 24"/>
          <p:cNvSpPr txBox="1"/>
          <p:nvPr/>
        </p:nvSpPr>
        <p:spPr>
          <a:xfrm>
            <a:off x="3080319" y="2000504"/>
            <a:ext cx="3642995" cy="2560955"/>
          </a:xfrm>
          <a:prstGeom prst="rect">
            <a:avLst/>
          </a:prstGeom>
        </p:spPr>
        <p:txBody>
          <a:bodyPr wrap="square" lIns="0" tIns="13335" rIns="0" bIns="0" rtlCol="0" vert="horz">
            <a:spAutoFit/>
          </a:bodyPr>
          <a:lstStyle/>
          <a:p>
            <a:pPr marL="12700">
              <a:lnSpc>
                <a:spcPct val="100000"/>
              </a:lnSpc>
              <a:spcBef>
                <a:spcPts val="105"/>
              </a:spcBef>
            </a:pPr>
            <a:r>
              <a:rPr dirty="0" sz="3200">
                <a:latin typeface="Times New Roman"/>
                <a:cs typeface="Times New Roman"/>
              </a:rPr>
              <a:t>1.</a:t>
            </a:r>
            <a:r>
              <a:rPr dirty="0" sz="3200" spc="-15">
                <a:latin typeface="Times New Roman"/>
                <a:cs typeface="Times New Roman"/>
              </a:rPr>
              <a:t> </a:t>
            </a:r>
            <a:r>
              <a:rPr dirty="0" sz="2800" spc="5">
                <a:latin typeface="標楷體"/>
                <a:cs typeface="標楷體"/>
              </a:rPr>
              <a:t>乳癌手</a:t>
            </a:r>
            <a:r>
              <a:rPr dirty="0" sz="2800" spc="-5">
                <a:latin typeface="標楷體"/>
                <a:cs typeface="標楷體"/>
              </a:rPr>
              <a:t>術</a:t>
            </a:r>
            <a:r>
              <a:rPr dirty="0" sz="2800" spc="-740">
                <a:latin typeface="標楷體"/>
                <a:cs typeface="標楷體"/>
              </a:rPr>
              <a:t> </a:t>
            </a:r>
            <a:r>
              <a:rPr dirty="0" sz="2800">
                <a:latin typeface="Times New Roman"/>
                <a:cs typeface="Times New Roman"/>
              </a:rPr>
              <a:t>(</a:t>
            </a:r>
            <a:r>
              <a:rPr dirty="0" sz="2800" spc="5">
                <a:latin typeface="標楷體"/>
                <a:cs typeface="標楷體"/>
              </a:rPr>
              <a:t>一天</a:t>
            </a:r>
            <a:r>
              <a:rPr dirty="0" sz="2800" spc="-5">
                <a:latin typeface="Times New Roman"/>
                <a:cs typeface="Times New Roman"/>
              </a:rPr>
              <a:t>)</a:t>
            </a:r>
            <a:endParaRPr sz="2800">
              <a:latin typeface="Times New Roman"/>
              <a:cs typeface="Times New Roman"/>
            </a:endParaRPr>
          </a:p>
          <a:p>
            <a:pPr>
              <a:lnSpc>
                <a:spcPct val="100000"/>
              </a:lnSpc>
              <a:spcBef>
                <a:spcPts val="35"/>
              </a:spcBef>
            </a:pPr>
            <a:endParaRPr sz="4050">
              <a:latin typeface="Times New Roman"/>
              <a:cs typeface="Times New Roman"/>
            </a:endParaRPr>
          </a:p>
          <a:p>
            <a:pPr marL="12700">
              <a:lnSpc>
                <a:spcPct val="100000"/>
              </a:lnSpc>
            </a:pPr>
            <a:r>
              <a:rPr dirty="0" sz="2800">
                <a:latin typeface="Times New Roman"/>
                <a:cs typeface="Times New Roman"/>
              </a:rPr>
              <a:t>2.</a:t>
            </a:r>
            <a:r>
              <a:rPr dirty="0" sz="2800" spc="-20">
                <a:latin typeface="Times New Roman"/>
                <a:cs typeface="Times New Roman"/>
              </a:rPr>
              <a:t> </a:t>
            </a:r>
            <a:r>
              <a:rPr dirty="0" sz="2800" spc="5">
                <a:latin typeface="標楷體"/>
                <a:cs typeface="標楷體"/>
              </a:rPr>
              <a:t>化</a:t>
            </a:r>
            <a:r>
              <a:rPr dirty="0" sz="2800" spc="-5">
                <a:latin typeface="標楷體"/>
                <a:cs typeface="標楷體"/>
              </a:rPr>
              <a:t>療</a:t>
            </a:r>
            <a:r>
              <a:rPr dirty="0" sz="2800" spc="-710">
                <a:latin typeface="標楷體"/>
                <a:cs typeface="標楷體"/>
              </a:rPr>
              <a:t> </a:t>
            </a:r>
            <a:r>
              <a:rPr dirty="0" sz="2800">
                <a:latin typeface="Times New Roman"/>
                <a:cs typeface="Times New Roman"/>
              </a:rPr>
              <a:t>(3</a:t>
            </a:r>
            <a:r>
              <a:rPr dirty="0" sz="2800" spc="-5">
                <a:latin typeface="Times New Roman"/>
                <a:cs typeface="Times New Roman"/>
              </a:rPr>
              <a:t> – 6</a:t>
            </a:r>
            <a:r>
              <a:rPr dirty="0" sz="2800" spc="-10">
                <a:latin typeface="Times New Roman"/>
                <a:cs typeface="Times New Roman"/>
              </a:rPr>
              <a:t> </a:t>
            </a:r>
            <a:r>
              <a:rPr dirty="0" sz="2800" spc="5">
                <a:latin typeface="標楷體"/>
                <a:cs typeface="標楷體"/>
              </a:rPr>
              <a:t>個月</a:t>
            </a:r>
            <a:r>
              <a:rPr dirty="0" sz="2800" spc="-5">
                <a:latin typeface="Times New Roman"/>
                <a:cs typeface="Times New Roman"/>
              </a:rPr>
              <a:t>)</a:t>
            </a:r>
            <a:endParaRPr sz="2800">
              <a:latin typeface="Times New Roman"/>
              <a:cs typeface="Times New Roman"/>
            </a:endParaRPr>
          </a:p>
          <a:p>
            <a:pPr>
              <a:lnSpc>
                <a:spcPct val="100000"/>
              </a:lnSpc>
              <a:spcBef>
                <a:spcPts val="45"/>
              </a:spcBef>
            </a:pPr>
            <a:endParaRPr sz="4050">
              <a:latin typeface="Times New Roman"/>
              <a:cs typeface="Times New Roman"/>
            </a:endParaRPr>
          </a:p>
          <a:p>
            <a:pPr marL="12700">
              <a:lnSpc>
                <a:spcPct val="100000"/>
              </a:lnSpc>
              <a:spcBef>
                <a:spcPts val="5"/>
              </a:spcBef>
            </a:pPr>
            <a:r>
              <a:rPr dirty="0" sz="2800">
                <a:latin typeface="Times New Roman"/>
                <a:cs typeface="Times New Roman"/>
              </a:rPr>
              <a:t>3.</a:t>
            </a:r>
            <a:r>
              <a:rPr dirty="0" sz="2800" spc="-30">
                <a:latin typeface="Times New Roman"/>
                <a:cs typeface="Times New Roman"/>
              </a:rPr>
              <a:t> </a:t>
            </a:r>
            <a:r>
              <a:rPr dirty="0" sz="2800" spc="5">
                <a:latin typeface="標楷體"/>
                <a:cs typeface="標楷體"/>
              </a:rPr>
              <a:t>放射治</a:t>
            </a:r>
            <a:r>
              <a:rPr dirty="0" sz="2800" spc="-5">
                <a:latin typeface="標楷體"/>
                <a:cs typeface="標楷體"/>
              </a:rPr>
              <a:t>療</a:t>
            </a:r>
            <a:r>
              <a:rPr dirty="0" sz="2800" spc="-730">
                <a:latin typeface="標楷體"/>
                <a:cs typeface="標楷體"/>
              </a:rPr>
              <a:t> </a:t>
            </a:r>
            <a:r>
              <a:rPr dirty="0" sz="2800">
                <a:latin typeface="Times New Roman"/>
                <a:cs typeface="Times New Roman"/>
              </a:rPr>
              <a:t>(4</a:t>
            </a:r>
            <a:r>
              <a:rPr dirty="0" sz="2800" spc="-15">
                <a:latin typeface="Times New Roman"/>
                <a:cs typeface="Times New Roman"/>
              </a:rPr>
              <a:t> </a:t>
            </a:r>
            <a:r>
              <a:rPr dirty="0" sz="2800" spc="-5">
                <a:latin typeface="Times New Roman"/>
                <a:cs typeface="Times New Roman"/>
              </a:rPr>
              <a:t>–</a:t>
            </a:r>
            <a:r>
              <a:rPr dirty="0" sz="2800" spc="-15">
                <a:latin typeface="Times New Roman"/>
                <a:cs typeface="Times New Roman"/>
              </a:rPr>
              <a:t> </a:t>
            </a:r>
            <a:r>
              <a:rPr dirty="0" sz="2800" spc="-5">
                <a:latin typeface="Times New Roman"/>
                <a:cs typeface="Times New Roman"/>
              </a:rPr>
              <a:t>5</a:t>
            </a:r>
            <a:r>
              <a:rPr dirty="0" sz="2800" spc="-15">
                <a:latin typeface="Times New Roman"/>
                <a:cs typeface="Times New Roman"/>
              </a:rPr>
              <a:t> </a:t>
            </a:r>
            <a:r>
              <a:rPr dirty="0" sz="2800" spc="5">
                <a:latin typeface="標楷體"/>
                <a:cs typeface="標楷體"/>
              </a:rPr>
              <a:t>星期</a:t>
            </a:r>
            <a:r>
              <a:rPr dirty="0" sz="2800" spc="-5">
                <a:latin typeface="Times New Roman"/>
                <a:cs typeface="Times New Roman"/>
              </a:rPr>
              <a:t>)</a:t>
            </a:r>
            <a:endParaRPr sz="2800">
              <a:latin typeface="Times New Roman"/>
              <a:cs typeface="Times New Roman"/>
            </a:endParaRPr>
          </a:p>
        </p:txBody>
      </p:sp>
      <p:sp>
        <p:nvSpPr>
          <p:cNvPr id="25" name="object 25"/>
          <p:cNvSpPr txBox="1"/>
          <p:nvPr/>
        </p:nvSpPr>
        <p:spPr>
          <a:xfrm>
            <a:off x="2165958" y="5046054"/>
            <a:ext cx="2163445" cy="980440"/>
          </a:xfrm>
          <a:prstGeom prst="rect">
            <a:avLst/>
          </a:prstGeom>
        </p:spPr>
        <p:txBody>
          <a:bodyPr wrap="square" lIns="0" tIns="99695" rIns="0" bIns="0" rtlCol="0" vert="horz">
            <a:spAutoFit/>
          </a:bodyPr>
          <a:lstStyle/>
          <a:p>
            <a:pPr marL="12700">
              <a:lnSpc>
                <a:spcPct val="100000"/>
              </a:lnSpc>
              <a:spcBef>
                <a:spcPts val="785"/>
              </a:spcBef>
            </a:pPr>
            <a:r>
              <a:rPr dirty="0" sz="2800">
                <a:latin typeface="Times New Roman"/>
                <a:cs typeface="Times New Roman"/>
              </a:rPr>
              <a:t>4.</a:t>
            </a:r>
            <a:r>
              <a:rPr dirty="0" sz="2800" spc="-90">
                <a:latin typeface="Times New Roman"/>
                <a:cs typeface="Times New Roman"/>
              </a:rPr>
              <a:t> </a:t>
            </a:r>
            <a:r>
              <a:rPr dirty="0" sz="2800" spc="5">
                <a:latin typeface="標楷體"/>
                <a:cs typeface="標楷體"/>
              </a:rPr>
              <a:t>荷爾蒙治療</a:t>
            </a:r>
            <a:endParaRPr sz="2800">
              <a:latin typeface="標楷體"/>
              <a:cs typeface="標楷體"/>
            </a:endParaRPr>
          </a:p>
          <a:p>
            <a:pPr marL="393700">
              <a:lnSpc>
                <a:spcPct val="100000"/>
              </a:lnSpc>
              <a:spcBef>
                <a:spcPts val="595"/>
              </a:spcBef>
            </a:pPr>
            <a:r>
              <a:rPr dirty="0" sz="2400">
                <a:latin typeface="Times New Roman"/>
                <a:cs typeface="Times New Roman"/>
              </a:rPr>
              <a:t>(</a:t>
            </a:r>
            <a:r>
              <a:rPr dirty="0" sz="2400">
                <a:latin typeface="標楷體"/>
                <a:cs typeface="標楷體"/>
              </a:rPr>
              <a:t>至少</a:t>
            </a:r>
            <a:r>
              <a:rPr dirty="0" sz="2400">
                <a:latin typeface="Times New Roman"/>
                <a:cs typeface="Times New Roman"/>
              </a:rPr>
              <a:t>5-10</a:t>
            </a:r>
            <a:r>
              <a:rPr dirty="0" sz="2400">
                <a:latin typeface="標楷體"/>
                <a:cs typeface="標楷體"/>
              </a:rPr>
              <a:t>年</a:t>
            </a:r>
            <a:r>
              <a:rPr dirty="0" sz="2400">
                <a:latin typeface="Times New Roman"/>
                <a:cs typeface="Times New Roman"/>
              </a:rPr>
              <a:t>)</a:t>
            </a:r>
            <a:endParaRPr sz="2400">
              <a:latin typeface="Times New Roman"/>
              <a:cs typeface="Times New Roman"/>
            </a:endParaRPr>
          </a:p>
        </p:txBody>
      </p:sp>
      <p:sp>
        <p:nvSpPr>
          <p:cNvPr id="26" name="object 26"/>
          <p:cNvSpPr txBox="1"/>
          <p:nvPr/>
        </p:nvSpPr>
        <p:spPr>
          <a:xfrm>
            <a:off x="4909043" y="5046054"/>
            <a:ext cx="1830070" cy="980440"/>
          </a:xfrm>
          <a:prstGeom prst="rect">
            <a:avLst/>
          </a:prstGeom>
        </p:spPr>
        <p:txBody>
          <a:bodyPr wrap="square" lIns="0" tIns="99695" rIns="0" bIns="0" rtlCol="0" vert="horz">
            <a:spAutoFit/>
          </a:bodyPr>
          <a:lstStyle/>
          <a:p>
            <a:pPr algn="r" marR="27940">
              <a:lnSpc>
                <a:spcPct val="100000"/>
              </a:lnSpc>
              <a:spcBef>
                <a:spcPts val="785"/>
              </a:spcBef>
            </a:pPr>
            <a:r>
              <a:rPr dirty="0" sz="2800">
                <a:latin typeface="Times New Roman"/>
                <a:cs typeface="Times New Roman"/>
              </a:rPr>
              <a:t>5.</a:t>
            </a:r>
            <a:r>
              <a:rPr dirty="0" sz="2800" spc="-105">
                <a:latin typeface="Times New Roman"/>
                <a:cs typeface="Times New Roman"/>
              </a:rPr>
              <a:t> </a:t>
            </a:r>
            <a:r>
              <a:rPr dirty="0" sz="2800" spc="5">
                <a:latin typeface="標楷體"/>
                <a:cs typeface="標楷體"/>
              </a:rPr>
              <a:t>標靶治療</a:t>
            </a:r>
            <a:endParaRPr sz="2800">
              <a:latin typeface="標楷體"/>
              <a:cs typeface="標楷體"/>
            </a:endParaRPr>
          </a:p>
          <a:p>
            <a:pPr algn="r" marR="5080">
              <a:lnSpc>
                <a:spcPct val="100000"/>
              </a:lnSpc>
              <a:spcBef>
                <a:spcPts val="595"/>
              </a:spcBef>
            </a:pPr>
            <a:r>
              <a:rPr dirty="0" sz="2400">
                <a:latin typeface="Times New Roman"/>
                <a:cs typeface="Times New Roman"/>
              </a:rPr>
              <a:t>(</a:t>
            </a:r>
            <a:r>
              <a:rPr dirty="0" sz="2400">
                <a:latin typeface="標楷體"/>
                <a:cs typeface="標楷體"/>
              </a:rPr>
              <a:t>至少一年</a:t>
            </a:r>
            <a:r>
              <a:rPr dirty="0" sz="2400">
                <a:latin typeface="Times New Roman"/>
                <a:cs typeface="Times New Roman"/>
              </a:rPr>
              <a:t>)</a:t>
            </a:r>
            <a:endParaRPr sz="2400">
              <a:latin typeface="Times New Roman"/>
              <a:cs typeface="Times New Roman"/>
            </a:endParaRPr>
          </a:p>
        </p:txBody>
      </p:sp>
      <p:sp>
        <p:nvSpPr>
          <p:cNvPr id="27" name="object 27"/>
          <p:cNvSpPr/>
          <p:nvPr/>
        </p:nvSpPr>
        <p:spPr>
          <a:xfrm>
            <a:off x="3995737" y="2492375"/>
            <a:ext cx="0" cy="513080"/>
          </a:xfrm>
          <a:custGeom>
            <a:avLst/>
            <a:gdLst/>
            <a:ahLst/>
            <a:cxnLst/>
            <a:rect l="l" t="t" r="r" b="b"/>
            <a:pathLst>
              <a:path w="0" h="513080">
                <a:moveTo>
                  <a:pt x="0" y="0"/>
                </a:moveTo>
                <a:lnTo>
                  <a:pt x="0" y="512762"/>
                </a:lnTo>
              </a:path>
            </a:pathLst>
          </a:custGeom>
          <a:ln w="25400">
            <a:solidFill>
              <a:srgbClr val="000000"/>
            </a:solidFill>
          </a:ln>
        </p:spPr>
        <p:txBody>
          <a:bodyPr wrap="square" lIns="0" tIns="0" rIns="0" bIns="0" rtlCol="0"/>
          <a:lstStyle/>
          <a:p/>
        </p:txBody>
      </p:sp>
      <p:sp>
        <p:nvSpPr>
          <p:cNvPr id="28" name="object 28"/>
          <p:cNvSpPr/>
          <p:nvPr/>
        </p:nvSpPr>
        <p:spPr>
          <a:xfrm>
            <a:off x="3957642" y="299244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p:txBody>
      </p:sp>
      <p:sp>
        <p:nvSpPr>
          <p:cNvPr id="29" name="object 29"/>
          <p:cNvSpPr/>
          <p:nvPr/>
        </p:nvSpPr>
        <p:spPr>
          <a:xfrm>
            <a:off x="3995737" y="3500437"/>
            <a:ext cx="0" cy="586105"/>
          </a:xfrm>
          <a:custGeom>
            <a:avLst/>
            <a:gdLst/>
            <a:ahLst/>
            <a:cxnLst/>
            <a:rect l="l" t="t" r="r" b="b"/>
            <a:pathLst>
              <a:path w="0" h="586104">
                <a:moveTo>
                  <a:pt x="0" y="0"/>
                </a:moveTo>
                <a:lnTo>
                  <a:pt x="0" y="585787"/>
                </a:lnTo>
              </a:path>
            </a:pathLst>
          </a:custGeom>
          <a:ln w="25400">
            <a:solidFill>
              <a:srgbClr val="000000"/>
            </a:solidFill>
          </a:ln>
        </p:spPr>
        <p:txBody>
          <a:bodyPr wrap="square" lIns="0" tIns="0" rIns="0" bIns="0" rtlCol="0"/>
          <a:lstStyle/>
          <a:p/>
        </p:txBody>
      </p:sp>
      <p:sp>
        <p:nvSpPr>
          <p:cNvPr id="30" name="object 30"/>
          <p:cNvSpPr/>
          <p:nvPr/>
        </p:nvSpPr>
        <p:spPr>
          <a:xfrm>
            <a:off x="3957642" y="4073526"/>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p:txBody>
      </p:sp>
      <p:sp>
        <p:nvSpPr>
          <p:cNvPr id="31" name="object 31"/>
          <p:cNvSpPr/>
          <p:nvPr/>
        </p:nvSpPr>
        <p:spPr>
          <a:xfrm>
            <a:off x="3672344" y="4581525"/>
            <a:ext cx="323850" cy="452120"/>
          </a:xfrm>
          <a:custGeom>
            <a:avLst/>
            <a:gdLst/>
            <a:ahLst/>
            <a:cxnLst/>
            <a:rect l="l" t="t" r="r" b="b"/>
            <a:pathLst>
              <a:path w="323850" h="452120">
                <a:moveTo>
                  <a:pt x="323392" y="0"/>
                </a:moveTo>
                <a:lnTo>
                  <a:pt x="0" y="451612"/>
                </a:lnTo>
              </a:path>
            </a:pathLst>
          </a:custGeom>
          <a:ln w="25400">
            <a:solidFill>
              <a:srgbClr val="000000"/>
            </a:solidFill>
          </a:ln>
        </p:spPr>
        <p:txBody>
          <a:bodyPr wrap="square" lIns="0" tIns="0" rIns="0" bIns="0" rtlCol="0"/>
          <a:lstStyle/>
          <a:p/>
        </p:txBody>
      </p:sp>
      <p:sp>
        <p:nvSpPr>
          <p:cNvPr id="32" name="object 32"/>
          <p:cNvSpPr/>
          <p:nvPr/>
        </p:nvSpPr>
        <p:spPr>
          <a:xfrm>
            <a:off x="3635372" y="5000626"/>
            <a:ext cx="75565" cy="84455"/>
          </a:xfrm>
          <a:custGeom>
            <a:avLst/>
            <a:gdLst/>
            <a:ahLst/>
            <a:cxnLst/>
            <a:rect l="l" t="t" r="r" b="b"/>
            <a:pathLst>
              <a:path w="75564" h="84454">
                <a:moveTo>
                  <a:pt x="13385" y="0"/>
                </a:moveTo>
                <a:lnTo>
                  <a:pt x="0" y="84137"/>
                </a:lnTo>
                <a:lnTo>
                  <a:pt x="75336" y="44361"/>
                </a:lnTo>
                <a:lnTo>
                  <a:pt x="13385" y="0"/>
                </a:lnTo>
                <a:close/>
              </a:path>
            </a:pathLst>
          </a:custGeom>
          <a:solidFill>
            <a:srgbClr val="000000"/>
          </a:solidFill>
        </p:spPr>
        <p:txBody>
          <a:bodyPr wrap="square" lIns="0" tIns="0" rIns="0" bIns="0" rtlCol="0"/>
          <a:lstStyle/>
          <a:p/>
        </p:txBody>
      </p:sp>
      <p:sp>
        <p:nvSpPr>
          <p:cNvPr id="33" name="object 33"/>
          <p:cNvSpPr/>
          <p:nvPr/>
        </p:nvSpPr>
        <p:spPr>
          <a:xfrm>
            <a:off x="4500562" y="4581525"/>
            <a:ext cx="390525" cy="455295"/>
          </a:xfrm>
          <a:custGeom>
            <a:avLst/>
            <a:gdLst/>
            <a:ahLst/>
            <a:cxnLst/>
            <a:rect l="l" t="t" r="r" b="b"/>
            <a:pathLst>
              <a:path w="390525" h="455295">
                <a:moveTo>
                  <a:pt x="0" y="0"/>
                </a:moveTo>
                <a:lnTo>
                  <a:pt x="390448" y="455041"/>
                </a:lnTo>
              </a:path>
            </a:pathLst>
          </a:custGeom>
          <a:ln w="25400">
            <a:solidFill>
              <a:srgbClr val="000000"/>
            </a:solidFill>
            <a:prstDash val="dash"/>
          </a:ln>
        </p:spPr>
        <p:txBody>
          <a:bodyPr wrap="square" lIns="0" tIns="0" rIns="0" bIns="0" rtlCol="0"/>
          <a:lstStyle/>
          <a:p/>
        </p:txBody>
      </p:sp>
      <p:sp>
        <p:nvSpPr>
          <p:cNvPr id="34" name="object 34"/>
          <p:cNvSpPr/>
          <p:nvPr/>
        </p:nvSpPr>
        <p:spPr>
          <a:xfrm>
            <a:off x="4853825" y="5002122"/>
            <a:ext cx="78740" cy="83185"/>
          </a:xfrm>
          <a:custGeom>
            <a:avLst/>
            <a:gdLst/>
            <a:ahLst/>
            <a:cxnLst/>
            <a:rect l="l" t="t" r="r" b="b"/>
            <a:pathLst>
              <a:path w="78739" h="83185">
                <a:moveTo>
                  <a:pt x="57835" y="0"/>
                </a:moveTo>
                <a:lnTo>
                  <a:pt x="0" y="49618"/>
                </a:lnTo>
                <a:lnTo>
                  <a:pt x="78536" y="82638"/>
                </a:lnTo>
                <a:lnTo>
                  <a:pt x="57835" y="0"/>
                </a:lnTo>
                <a:close/>
              </a:path>
            </a:pathLst>
          </a:custGeom>
          <a:solidFill>
            <a:srgbClr val="000000"/>
          </a:solidFill>
        </p:spPr>
        <p:txBody>
          <a:bodyPr wrap="square" lIns="0" tIns="0" rIns="0" bIns="0" rtlCol="0"/>
          <a:lstStyle/>
          <a:p/>
        </p:txBody>
      </p:sp>
      <p:sp>
        <p:nvSpPr>
          <p:cNvPr id="35" name="object 35"/>
          <p:cNvSpPr/>
          <p:nvPr/>
        </p:nvSpPr>
        <p:spPr>
          <a:xfrm>
            <a:off x="2627312" y="2276475"/>
            <a:ext cx="288925" cy="0"/>
          </a:xfrm>
          <a:custGeom>
            <a:avLst/>
            <a:gdLst/>
            <a:ahLst/>
            <a:cxnLst/>
            <a:rect l="l" t="t" r="r" b="b"/>
            <a:pathLst>
              <a:path w="288925" h="0">
                <a:moveTo>
                  <a:pt x="288925" y="0"/>
                </a:moveTo>
                <a:lnTo>
                  <a:pt x="0" y="0"/>
                </a:lnTo>
              </a:path>
            </a:pathLst>
          </a:custGeom>
          <a:ln w="25400">
            <a:solidFill>
              <a:srgbClr val="000000"/>
            </a:solidFill>
          </a:ln>
        </p:spPr>
        <p:txBody>
          <a:bodyPr wrap="square" lIns="0" tIns="0" rIns="0" bIns="0" rtlCol="0"/>
          <a:lstStyle/>
          <a:p/>
        </p:txBody>
      </p:sp>
      <p:sp>
        <p:nvSpPr>
          <p:cNvPr id="36" name="object 36"/>
          <p:cNvSpPr/>
          <p:nvPr/>
        </p:nvSpPr>
        <p:spPr>
          <a:xfrm>
            <a:off x="2627312" y="2276475"/>
            <a:ext cx="0" cy="2089150"/>
          </a:xfrm>
          <a:custGeom>
            <a:avLst/>
            <a:gdLst/>
            <a:ahLst/>
            <a:cxnLst/>
            <a:rect l="l" t="t" r="r" b="b"/>
            <a:pathLst>
              <a:path w="0" h="2089150">
                <a:moveTo>
                  <a:pt x="0" y="0"/>
                </a:moveTo>
                <a:lnTo>
                  <a:pt x="0" y="2089150"/>
                </a:lnTo>
              </a:path>
            </a:pathLst>
          </a:custGeom>
          <a:ln w="25400">
            <a:solidFill>
              <a:srgbClr val="000000"/>
            </a:solidFill>
          </a:ln>
        </p:spPr>
        <p:txBody>
          <a:bodyPr wrap="square" lIns="0" tIns="0" rIns="0" bIns="0" rtlCol="0"/>
          <a:lstStyle/>
          <a:p/>
        </p:txBody>
      </p:sp>
      <p:sp>
        <p:nvSpPr>
          <p:cNvPr id="37" name="object 37"/>
          <p:cNvSpPr/>
          <p:nvPr/>
        </p:nvSpPr>
        <p:spPr>
          <a:xfrm>
            <a:off x="2627312" y="4365625"/>
            <a:ext cx="297180" cy="0"/>
          </a:xfrm>
          <a:custGeom>
            <a:avLst/>
            <a:gdLst/>
            <a:ahLst/>
            <a:cxnLst/>
            <a:rect l="l" t="t" r="r" b="b"/>
            <a:pathLst>
              <a:path w="297180" h="0">
                <a:moveTo>
                  <a:pt x="0" y="0"/>
                </a:moveTo>
                <a:lnTo>
                  <a:pt x="296862" y="0"/>
                </a:lnTo>
              </a:path>
            </a:pathLst>
          </a:custGeom>
          <a:ln w="25400">
            <a:solidFill>
              <a:srgbClr val="000000"/>
            </a:solidFill>
          </a:ln>
        </p:spPr>
        <p:txBody>
          <a:bodyPr wrap="square" lIns="0" tIns="0" rIns="0" bIns="0" rtlCol="0"/>
          <a:lstStyle/>
          <a:p/>
        </p:txBody>
      </p:sp>
      <p:sp>
        <p:nvSpPr>
          <p:cNvPr id="38" name="object 38"/>
          <p:cNvSpPr/>
          <p:nvPr/>
        </p:nvSpPr>
        <p:spPr>
          <a:xfrm>
            <a:off x="2911477" y="4327521"/>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23850" y="188912"/>
            <a:ext cx="7642225" cy="922655"/>
          </a:xfrm>
          <a:custGeom>
            <a:avLst/>
            <a:gdLst/>
            <a:ahLst/>
            <a:cxnLst/>
            <a:rect l="l" t="t" r="r" b="b"/>
            <a:pathLst>
              <a:path w="7642225" h="922655">
                <a:moveTo>
                  <a:pt x="0" y="0"/>
                </a:moveTo>
                <a:lnTo>
                  <a:pt x="7642225" y="0"/>
                </a:lnTo>
                <a:lnTo>
                  <a:pt x="7642225" y="922337"/>
                </a:lnTo>
                <a:lnTo>
                  <a:pt x="0" y="922337"/>
                </a:lnTo>
                <a:lnTo>
                  <a:pt x="0" y="0"/>
                </a:lnTo>
                <a:close/>
              </a:path>
            </a:pathLst>
          </a:custGeom>
          <a:ln w="9525">
            <a:solidFill>
              <a:srgbClr val="FFFFFF"/>
            </a:solidFill>
          </a:ln>
        </p:spPr>
        <p:txBody>
          <a:bodyPr wrap="square" lIns="0" tIns="0" rIns="0" bIns="0" rtlCol="0"/>
          <a:lstStyle/>
          <a:p/>
        </p:txBody>
      </p:sp>
      <p:sp>
        <p:nvSpPr>
          <p:cNvPr id="4" name="object 4"/>
          <p:cNvSpPr txBox="1">
            <a:spLocks noGrp="1"/>
          </p:cNvSpPr>
          <p:nvPr>
            <p:ph type="title"/>
          </p:nvPr>
        </p:nvSpPr>
        <p:spPr>
          <a:xfrm>
            <a:off x="3015360" y="279241"/>
            <a:ext cx="2261235"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輔</a:t>
            </a:r>
            <a:r>
              <a:rPr dirty="0" spc="-20">
                <a:solidFill>
                  <a:srgbClr val="FFFFFF"/>
                </a:solidFill>
              </a:rPr>
              <a:t>助</a:t>
            </a:r>
            <a:r>
              <a:rPr dirty="0" spc="-5">
                <a:solidFill>
                  <a:srgbClr val="FFFFFF"/>
                </a:solidFill>
              </a:rPr>
              <a:t>治療</a:t>
            </a:r>
          </a:p>
        </p:txBody>
      </p:sp>
      <p:sp>
        <p:nvSpPr>
          <p:cNvPr id="5" name="object 5"/>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6" name="object 6"/>
          <p:cNvSpPr/>
          <p:nvPr/>
        </p:nvSpPr>
        <p:spPr>
          <a:xfrm>
            <a:off x="415290" y="1664653"/>
            <a:ext cx="278892" cy="288035"/>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872489" y="2545524"/>
            <a:ext cx="254507" cy="256031"/>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329689" y="3324289"/>
            <a:ext cx="216408" cy="224027"/>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1329689" y="4049712"/>
            <a:ext cx="216408" cy="224027"/>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1329689" y="4775137"/>
            <a:ext cx="216408" cy="224027"/>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872489" y="5550853"/>
            <a:ext cx="254507" cy="256031"/>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745490" y="1461452"/>
            <a:ext cx="2602865" cy="4421505"/>
          </a:xfrm>
          <a:prstGeom prst="rect">
            <a:avLst/>
          </a:prstGeom>
        </p:spPr>
        <p:txBody>
          <a:bodyPr wrap="square" lIns="0" tIns="12700" rIns="0" bIns="0" rtlCol="0" vert="horz">
            <a:spAutoFit/>
          </a:bodyPr>
          <a:lstStyle/>
          <a:p>
            <a:pPr marL="12700">
              <a:lnSpc>
                <a:spcPct val="100000"/>
              </a:lnSpc>
              <a:spcBef>
                <a:spcPts val="100"/>
              </a:spcBef>
            </a:pPr>
            <a:r>
              <a:rPr dirty="0" sz="3600" spc="-5" b="1">
                <a:latin typeface="標楷體"/>
                <a:cs typeface="標楷體"/>
              </a:rPr>
              <a:t>種類</a:t>
            </a:r>
            <a:endParaRPr sz="3600">
              <a:latin typeface="標楷體"/>
              <a:cs typeface="標楷體"/>
            </a:endParaRPr>
          </a:p>
          <a:p>
            <a:pPr marL="812800" marR="5080" indent="-399415">
              <a:lnSpc>
                <a:spcPct val="166900"/>
              </a:lnSpc>
              <a:spcBef>
                <a:spcPts val="219"/>
              </a:spcBef>
            </a:pPr>
            <a:r>
              <a:rPr dirty="0" sz="3200" b="1">
                <a:solidFill>
                  <a:srgbClr val="8E6385"/>
                </a:solidFill>
                <a:latin typeface="標楷體"/>
                <a:cs typeface="標楷體"/>
              </a:rPr>
              <a:t>藥物</a:t>
            </a:r>
            <a:r>
              <a:rPr dirty="0" sz="3200" spc="-15" b="1">
                <a:solidFill>
                  <a:srgbClr val="8E6385"/>
                </a:solidFill>
                <a:latin typeface="標楷體"/>
                <a:cs typeface="標楷體"/>
              </a:rPr>
              <a:t>治</a:t>
            </a:r>
            <a:r>
              <a:rPr dirty="0" sz="3200" b="1">
                <a:solidFill>
                  <a:srgbClr val="8E6385"/>
                </a:solidFill>
                <a:latin typeface="標楷體"/>
                <a:cs typeface="標楷體"/>
              </a:rPr>
              <a:t>療 </a:t>
            </a:r>
            <a:r>
              <a:rPr dirty="0" sz="2800" b="1">
                <a:solidFill>
                  <a:srgbClr val="5B484E"/>
                </a:solidFill>
                <a:latin typeface="標楷體"/>
                <a:cs typeface="標楷體"/>
              </a:rPr>
              <a:t>賀</a:t>
            </a:r>
            <a:r>
              <a:rPr dirty="0" sz="2800" spc="-10" b="1">
                <a:solidFill>
                  <a:srgbClr val="5B484E"/>
                </a:solidFill>
                <a:latin typeface="標楷體"/>
                <a:cs typeface="標楷體"/>
              </a:rPr>
              <a:t>爾蒙治療 </a:t>
            </a:r>
            <a:r>
              <a:rPr dirty="0" sz="2800" b="1">
                <a:solidFill>
                  <a:srgbClr val="5B484E"/>
                </a:solidFill>
                <a:latin typeface="標楷體"/>
                <a:cs typeface="標楷體"/>
              </a:rPr>
              <a:t>化療</a:t>
            </a:r>
            <a:endParaRPr sz="2800">
              <a:latin typeface="標楷體"/>
              <a:cs typeface="標楷體"/>
            </a:endParaRPr>
          </a:p>
          <a:p>
            <a:pPr marL="812800">
              <a:lnSpc>
                <a:spcPct val="100000"/>
              </a:lnSpc>
              <a:spcBef>
                <a:spcPts val="2350"/>
              </a:spcBef>
            </a:pPr>
            <a:r>
              <a:rPr dirty="0" sz="2800" b="1">
                <a:solidFill>
                  <a:srgbClr val="5B484E"/>
                </a:solidFill>
                <a:latin typeface="標楷體"/>
                <a:cs typeface="標楷體"/>
              </a:rPr>
              <a:t>標</a:t>
            </a:r>
            <a:r>
              <a:rPr dirty="0" sz="2800" spc="-10" b="1">
                <a:solidFill>
                  <a:srgbClr val="5B484E"/>
                </a:solidFill>
                <a:latin typeface="標楷體"/>
                <a:cs typeface="標楷體"/>
              </a:rPr>
              <a:t>靶治療</a:t>
            </a:r>
            <a:endParaRPr sz="2800">
              <a:latin typeface="標楷體"/>
              <a:cs typeface="標楷體"/>
            </a:endParaRPr>
          </a:p>
          <a:p>
            <a:pPr>
              <a:lnSpc>
                <a:spcPct val="100000"/>
              </a:lnSpc>
            </a:pPr>
            <a:endParaRPr sz="1850">
              <a:latin typeface="標楷體"/>
              <a:cs typeface="標楷體"/>
            </a:endParaRPr>
          </a:p>
          <a:p>
            <a:pPr marL="413384">
              <a:lnSpc>
                <a:spcPct val="100000"/>
              </a:lnSpc>
            </a:pPr>
            <a:r>
              <a:rPr dirty="0" sz="3200" b="1">
                <a:solidFill>
                  <a:srgbClr val="8E6385"/>
                </a:solidFill>
                <a:latin typeface="標楷體"/>
                <a:cs typeface="標楷體"/>
              </a:rPr>
              <a:t>放射</a:t>
            </a:r>
            <a:r>
              <a:rPr dirty="0" sz="3200" spc="-15" b="1">
                <a:solidFill>
                  <a:srgbClr val="8E6385"/>
                </a:solidFill>
                <a:latin typeface="標楷體"/>
                <a:cs typeface="標楷體"/>
              </a:rPr>
              <a:t>治</a:t>
            </a:r>
            <a:r>
              <a:rPr dirty="0" sz="3200" b="1">
                <a:solidFill>
                  <a:srgbClr val="8E6385"/>
                </a:solidFill>
                <a:latin typeface="標楷體"/>
                <a:cs typeface="標楷體"/>
              </a:rPr>
              <a:t>療</a:t>
            </a:r>
            <a:endParaRPr sz="3200">
              <a:latin typeface="標楷體"/>
              <a:cs typeface="標楷體"/>
            </a:endParaRPr>
          </a:p>
        </p:txBody>
      </p:sp>
      <p:sp>
        <p:nvSpPr>
          <p:cNvPr id="13" name="object 13"/>
          <p:cNvSpPr/>
          <p:nvPr/>
        </p:nvSpPr>
        <p:spPr>
          <a:xfrm>
            <a:off x="4986338" y="4437062"/>
            <a:ext cx="2182811" cy="2168525"/>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4859337" y="1708150"/>
            <a:ext cx="2309811" cy="2273299"/>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456052" y="279241"/>
            <a:ext cx="3378200"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一</a:t>
            </a:r>
            <a:r>
              <a:rPr dirty="0" spc="-20">
                <a:solidFill>
                  <a:srgbClr val="FFFFFF"/>
                </a:solidFill>
              </a:rPr>
              <a:t>般</a:t>
            </a:r>
            <a:r>
              <a:rPr dirty="0" spc="-5">
                <a:solidFill>
                  <a:srgbClr val="FFFFFF"/>
                </a:solidFill>
              </a:rPr>
              <a:t>治</a:t>
            </a:r>
            <a:r>
              <a:rPr dirty="0" spc="-20">
                <a:solidFill>
                  <a:srgbClr val="FFFFFF"/>
                </a:solidFill>
              </a:rPr>
              <a:t>療</a:t>
            </a:r>
            <a:r>
              <a:rPr dirty="0" spc="-5">
                <a:solidFill>
                  <a:srgbClr val="FFFFFF"/>
                </a:solidFill>
              </a:rPr>
              <a:t>方案</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664653"/>
            <a:ext cx="278892" cy="28803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72489" y="2390076"/>
            <a:ext cx="254507" cy="25603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329689" y="2941765"/>
            <a:ext cx="216408" cy="224027"/>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329689" y="3453829"/>
            <a:ext cx="216408" cy="224027"/>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745490" y="1238845"/>
            <a:ext cx="7579995" cy="2506345"/>
          </a:xfrm>
          <a:prstGeom prst="rect">
            <a:avLst/>
          </a:prstGeom>
        </p:spPr>
        <p:txBody>
          <a:bodyPr wrap="square" lIns="0" tIns="234950" rIns="0" bIns="0" rtlCol="0" vert="horz">
            <a:spAutoFit/>
          </a:bodyPr>
          <a:lstStyle/>
          <a:p>
            <a:pPr marL="12700">
              <a:lnSpc>
                <a:spcPct val="100000"/>
              </a:lnSpc>
              <a:spcBef>
                <a:spcPts val="1850"/>
              </a:spcBef>
            </a:pPr>
            <a:r>
              <a:rPr dirty="0" sz="3600" spc="-5" b="1">
                <a:latin typeface="標楷體"/>
                <a:cs typeface="標楷體"/>
              </a:rPr>
              <a:t>第一</a:t>
            </a:r>
            <a:r>
              <a:rPr dirty="0" sz="3600" spc="-10" b="1">
                <a:latin typeface="標楷體"/>
                <a:cs typeface="標楷體"/>
              </a:rPr>
              <a:t> </a:t>
            </a:r>
            <a:r>
              <a:rPr dirty="0" sz="3600" spc="-5" b="1">
                <a:latin typeface="標楷體"/>
                <a:cs typeface="標楷體"/>
              </a:rPr>
              <a:t>/</a:t>
            </a:r>
            <a:r>
              <a:rPr dirty="0" sz="3600" spc="-10" b="1">
                <a:latin typeface="標楷體"/>
                <a:cs typeface="標楷體"/>
              </a:rPr>
              <a:t> </a:t>
            </a:r>
            <a:r>
              <a:rPr dirty="0" sz="3600" spc="-5" b="1">
                <a:latin typeface="標楷體"/>
                <a:cs typeface="標楷體"/>
              </a:rPr>
              <a:t>二期</a:t>
            </a:r>
            <a:endParaRPr sz="3600">
              <a:latin typeface="標楷體"/>
              <a:cs typeface="標楷體"/>
            </a:endParaRPr>
          </a:p>
          <a:p>
            <a:pPr marL="413384">
              <a:lnSpc>
                <a:spcPct val="100000"/>
              </a:lnSpc>
              <a:spcBef>
                <a:spcPts val="1565"/>
              </a:spcBef>
              <a:tabLst>
                <a:tab pos="2034539" algn="l"/>
              </a:tabLst>
            </a:pPr>
            <a:r>
              <a:rPr dirty="0" sz="3200" spc="10" b="1">
                <a:solidFill>
                  <a:srgbClr val="8E6385"/>
                </a:solidFill>
                <a:latin typeface="標楷體"/>
                <a:cs typeface="標楷體"/>
              </a:rPr>
              <a:t>手</a:t>
            </a:r>
            <a:r>
              <a:rPr dirty="0" sz="3200" b="1">
                <a:solidFill>
                  <a:srgbClr val="8E6385"/>
                </a:solidFill>
                <a:latin typeface="標楷體"/>
                <a:cs typeface="標楷體"/>
              </a:rPr>
              <a:t>術</a:t>
            </a:r>
            <a:r>
              <a:rPr dirty="0" sz="3200" spc="-20" b="1">
                <a:solidFill>
                  <a:srgbClr val="8E6385"/>
                </a:solidFill>
                <a:latin typeface="標楷體"/>
                <a:cs typeface="標楷體"/>
              </a:rPr>
              <a:t> </a:t>
            </a:r>
            <a:r>
              <a:rPr dirty="0" sz="3200" b="1">
                <a:solidFill>
                  <a:srgbClr val="8E6385"/>
                </a:solidFill>
                <a:latin typeface="Symbol"/>
                <a:cs typeface="Symbol"/>
              </a:rPr>
              <a:t></a:t>
            </a:r>
            <a:r>
              <a:rPr dirty="0" sz="3200">
                <a:solidFill>
                  <a:srgbClr val="8E6385"/>
                </a:solidFill>
                <a:latin typeface="Times New Roman"/>
                <a:cs typeface="Times New Roman"/>
              </a:rPr>
              <a:t>	</a:t>
            </a:r>
            <a:r>
              <a:rPr dirty="0" sz="3200" spc="10" b="1">
                <a:solidFill>
                  <a:srgbClr val="8E6385"/>
                </a:solidFill>
                <a:latin typeface="標楷體"/>
                <a:cs typeface="標楷體"/>
              </a:rPr>
              <a:t>輔助</a:t>
            </a:r>
            <a:r>
              <a:rPr dirty="0" sz="3200" b="1">
                <a:solidFill>
                  <a:srgbClr val="8E6385"/>
                </a:solidFill>
                <a:latin typeface="標楷體"/>
                <a:cs typeface="標楷體"/>
              </a:rPr>
              <a:t>治療</a:t>
            </a:r>
            <a:endParaRPr sz="3200">
              <a:latin typeface="標楷體"/>
              <a:cs typeface="標楷體"/>
            </a:endParaRPr>
          </a:p>
          <a:p>
            <a:pPr marL="812800" marR="5080">
              <a:lnSpc>
                <a:spcPts val="4029"/>
              </a:lnSpc>
              <a:spcBef>
                <a:spcPts val="240"/>
              </a:spcBef>
            </a:pPr>
            <a:r>
              <a:rPr dirty="0" sz="2800" b="1">
                <a:solidFill>
                  <a:srgbClr val="5B484E"/>
                </a:solidFill>
                <a:latin typeface="標楷體"/>
                <a:cs typeface="標楷體"/>
              </a:rPr>
              <a:t>如</a:t>
            </a:r>
            <a:r>
              <a:rPr dirty="0" sz="2800" spc="-10" b="1">
                <a:solidFill>
                  <a:srgbClr val="5B484E"/>
                </a:solidFill>
                <a:latin typeface="標楷體"/>
                <a:cs typeface="標楷體"/>
              </a:rPr>
              <a:t>化療，</a:t>
            </a:r>
            <a:r>
              <a:rPr dirty="0" sz="2800" b="1">
                <a:solidFill>
                  <a:srgbClr val="5B484E"/>
                </a:solidFill>
                <a:latin typeface="標楷體"/>
                <a:cs typeface="標楷體"/>
              </a:rPr>
              <a:t>放</a:t>
            </a:r>
            <a:r>
              <a:rPr dirty="0" sz="2800" spc="-10" b="1">
                <a:solidFill>
                  <a:srgbClr val="5B484E"/>
                </a:solidFill>
                <a:latin typeface="標楷體"/>
                <a:cs typeface="標楷體"/>
              </a:rPr>
              <a:t>射治療</a:t>
            </a:r>
            <a:r>
              <a:rPr dirty="0" sz="2800" b="1">
                <a:solidFill>
                  <a:srgbClr val="5B484E"/>
                </a:solidFill>
                <a:latin typeface="標楷體"/>
                <a:cs typeface="標楷體"/>
              </a:rPr>
              <a:t>，</a:t>
            </a:r>
            <a:r>
              <a:rPr dirty="0" sz="2800" spc="-10" b="1">
                <a:solidFill>
                  <a:srgbClr val="5B484E"/>
                </a:solidFill>
                <a:latin typeface="標楷體"/>
                <a:cs typeface="標楷體"/>
              </a:rPr>
              <a:t>荷爾蒙</a:t>
            </a:r>
            <a:r>
              <a:rPr dirty="0" sz="2800" b="1">
                <a:solidFill>
                  <a:srgbClr val="5B484E"/>
                </a:solidFill>
                <a:latin typeface="標楷體"/>
                <a:cs typeface="標楷體"/>
              </a:rPr>
              <a:t>治</a:t>
            </a:r>
            <a:r>
              <a:rPr dirty="0" sz="2800" spc="-10" b="1">
                <a:solidFill>
                  <a:srgbClr val="5B484E"/>
                </a:solidFill>
                <a:latin typeface="標楷體"/>
                <a:cs typeface="標楷體"/>
              </a:rPr>
              <a:t>療，標</a:t>
            </a:r>
            <a:r>
              <a:rPr dirty="0" sz="2800" b="1">
                <a:solidFill>
                  <a:srgbClr val="5B484E"/>
                </a:solidFill>
                <a:latin typeface="標楷體"/>
                <a:cs typeface="標楷體"/>
              </a:rPr>
              <a:t>靶</a:t>
            </a:r>
            <a:r>
              <a:rPr dirty="0" sz="2800" spc="-10" b="1">
                <a:solidFill>
                  <a:srgbClr val="5B484E"/>
                </a:solidFill>
                <a:latin typeface="標楷體"/>
                <a:cs typeface="標楷體"/>
              </a:rPr>
              <a:t>治療 </a:t>
            </a:r>
            <a:r>
              <a:rPr dirty="0" sz="2800" b="1">
                <a:solidFill>
                  <a:srgbClr val="5B484E"/>
                </a:solidFill>
                <a:latin typeface="標楷體"/>
                <a:cs typeface="標楷體"/>
              </a:rPr>
              <a:t>減</a:t>
            </a:r>
            <a:r>
              <a:rPr dirty="0" sz="2800" spc="-10" b="1">
                <a:solidFill>
                  <a:srgbClr val="5B484E"/>
                </a:solidFill>
                <a:latin typeface="標楷體"/>
                <a:cs typeface="標楷體"/>
              </a:rPr>
              <a:t>少復發</a:t>
            </a:r>
            <a:r>
              <a:rPr dirty="0" sz="2800" b="1">
                <a:solidFill>
                  <a:srgbClr val="5B484E"/>
                </a:solidFill>
                <a:latin typeface="標楷體"/>
                <a:cs typeface="標楷體"/>
              </a:rPr>
              <a:t>機</a:t>
            </a:r>
            <a:r>
              <a:rPr dirty="0" sz="2800" spc="-10" b="1">
                <a:solidFill>
                  <a:srgbClr val="5B484E"/>
                </a:solidFill>
                <a:latin typeface="標楷體"/>
                <a:cs typeface="標楷體"/>
              </a:rPr>
              <a:t>會</a:t>
            </a:r>
            <a:endParaRPr sz="2800">
              <a:latin typeface="標楷體"/>
              <a:cs typeface="標楷體"/>
            </a:endParaRPr>
          </a:p>
        </p:txBody>
      </p:sp>
      <p:sp>
        <p:nvSpPr>
          <p:cNvPr id="10" name="object 10"/>
          <p:cNvSpPr/>
          <p:nvPr/>
        </p:nvSpPr>
        <p:spPr>
          <a:xfrm>
            <a:off x="6516687" y="4292600"/>
            <a:ext cx="1679574" cy="1657349"/>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755650" y="4021138"/>
            <a:ext cx="2382837" cy="2324099"/>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3492500" y="4067175"/>
            <a:ext cx="2309812" cy="2232024"/>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456052" y="279241"/>
            <a:ext cx="3378200"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一</a:t>
            </a:r>
            <a:r>
              <a:rPr dirty="0" spc="-20">
                <a:solidFill>
                  <a:srgbClr val="FFFFFF"/>
                </a:solidFill>
              </a:rPr>
              <a:t>般</a:t>
            </a:r>
            <a:r>
              <a:rPr dirty="0" spc="-5">
                <a:solidFill>
                  <a:srgbClr val="FFFFFF"/>
                </a:solidFill>
              </a:rPr>
              <a:t>治</a:t>
            </a:r>
            <a:r>
              <a:rPr dirty="0" spc="-20">
                <a:solidFill>
                  <a:srgbClr val="FFFFFF"/>
                </a:solidFill>
              </a:rPr>
              <a:t>療</a:t>
            </a:r>
            <a:r>
              <a:rPr dirty="0" spc="-5">
                <a:solidFill>
                  <a:srgbClr val="FFFFFF"/>
                </a:solidFill>
              </a:rPr>
              <a:t>方案</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664653"/>
            <a:ext cx="278892" cy="288035"/>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745490" y="1461452"/>
            <a:ext cx="1397000" cy="574040"/>
          </a:xfrm>
          <a:prstGeom prst="rect">
            <a:avLst/>
          </a:prstGeom>
        </p:spPr>
        <p:txBody>
          <a:bodyPr wrap="square" lIns="0" tIns="12700" rIns="0" bIns="0" rtlCol="0" vert="horz">
            <a:spAutoFit/>
          </a:bodyPr>
          <a:lstStyle/>
          <a:p>
            <a:pPr marL="12700">
              <a:lnSpc>
                <a:spcPct val="100000"/>
              </a:lnSpc>
              <a:spcBef>
                <a:spcPts val="100"/>
              </a:spcBef>
            </a:pPr>
            <a:r>
              <a:rPr dirty="0" sz="3600" spc="-5" b="1">
                <a:latin typeface="標楷體"/>
                <a:cs typeface="標楷體"/>
              </a:rPr>
              <a:t>第三期</a:t>
            </a:r>
            <a:endParaRPr sz="3600">
              <a:latin typeface="標楷體"/>
              <a:cs typeface="標楷體"/>
            </a:endParaRPr>
          </a:p>
        </p:txBody>
      </p:sp>
      <p:sp>
        <p:nvSpPr>
          <p:cNvPr id="7" name="object 7"/>
          <p:cNvSpPr/>
          <p:nvPr/>
        </p:nvSpPr>
        <p:spPr>
          <a:xfrm>
            <a:off x="872489" y="2390076"/>
            <a:ext cx="254507" cy="256031"/>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1159002" y="2218726"/>
            <a:ext cx="3252470" cy="499109"/>
          </a:xfrm>
          <a:prstGeom prst="rect">
            <a:avLst/>
          </a:prstGeom>
        </p:spPr>
        <p:txBody>
          <a:bodyPr wrap="square" lIns="0" tIns="2540" rIns="0" bIns="0" rtlCol="0" vert="horz">
            <a:spAutoFit/>
          </a:bodyPr>
          <a:lstStyle/>
          <a:p>
            <a:pPr>
              <a:lnSpc>
                <a:spcPct val="100000"/>
              </a:lnSpc>
              <a:spcBef>
                <a:spcPts val="20"/>
              </a:spcBef>
              <a:tabLst>
                <a:tab pos="1621155" algn="l"/>
              </a:tabLst>
            </a:pPr>
            <a:r>
              <a:rPr dirty="0" sz="3200" spc="10" b="1">
                <a:solidFill>
                  <a:srgbClr val="8E6385"/>
                </a:solidFill>
                <a:latin typeface="標楷體"/>
                <a:cs typeface="標楷體"/>
              </a:rPr>
              <a:t>手</a:t>
            </a:r>
            <a:r>
              <a:rPr dirty="0" sz="3200" b="1">
                <a:solidFill>
                  <a:srgbClr val="8E6385"/>
                </a:solidFill>
                <a:latin typeface="標楷體"/>
                <a:cs typeface="標楷體"/>
              </a:rPr>
              <a:t>術</a:t>
            </a:r>
            <a:r>
              <a:rPr dirty="0" sz="3200" spc="-20" b="1">
                <a:solidFill>
                  <a:srgbClr val="8E6385"/>
                </a:solidFill>
                <a:latin typeface="標楷體"/>
                <a:cs typeface="標楷體"/>
              </a:rPr>
              <a:t> </a:t>
            </a:r>
            <a:r>
              <a:rPr dirty="0" sz="3200" b="1">
                <a:solidFill>
                  <a:srgbClr val="8E6385"/>
                </a:solidFill>
                <a:latin typeface="Symbol"/>
                <a:cs typeface="Symbol"/>
              </a:rPr>
              <a:t>→</a:t>
            </a:r>
            <a:r>
              <a:rPr dirty="0" sz="3200">
                <a:solidFill>
                  <a:srgbClr val="8E6385"/>
                </a:solidFill>
                <a:latin typeface="Times New Roman"/>
                <a:cs typeface="Times New Roman"/>
              </a:rPr>
              <a:t>	</a:t>
            </a:r>
            <a:r>
              <a:rPr dirty="0" sz="3200" spc="10" b="1">
                <a:solidFill>
                  <a:srgbClr val="8E6385"/>
                </a:solidFill>
                <a:latin typeface="標楷體"/>
                <a:cs typeface="標楷體"/>
              </a:rPr>
              <a:t>輔助</a:t>
            </a:r>
            <a:r>
              <a:rPr dirty="0" sz="3200" b="1">
                <a:solidFill>
                  <a:srgbClr val="8E6385"/>
                </a:solidFill>
                <a:latin typeface="標楷體"/>
                <a:cs typeface="標楷體"/>
              </a:rPr>
              <a:t>治療</a:t>
            </a:r>
            <a:endParaRPr sz="3200">
              <a:latin typeface="標楷體"/>
              <a:cs typeface="標楷體"/>
            </a:endParaRPr>
          </a:p>
        </p:txBody>
      </p:sp>
      <p:sp>
        <p:nvSpPr>
          <p:cNvPr id="9" name="object 9"/>
          <p:cNvSpPr/>
          <p:nvPr/>
        </p:nvSpPr>
        <p:spPr>
          <a:xfrm>
            <a:off x="415290" y="4698936"/>
            <a:ext cx="216407" cy="224027"/>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745490" y="4538408"/>
            <a:ext cx="5888355" cy="452120"/>
          </a:xfrm>
          <a:prstGeom prst="rect">
            <a:avLst/>
          </a:prstGeom>
        </p:spPr>
        <p:txBody>
          <a:bodyPr wrap="square" lIns="0" tIns="12065" rIns="0" bIns="0" rtlCol="0" vert="horz">
            <a:spAutoFit/>
          </a:bodyPr>
          <a:lstStyle/>
          <a:p>
            <a:pPr marL="12700">
              <a:lnSpc>
                <a:spcPct val="100000"/>
              </a:lnSpc>
              <a:spcBef>
                <a:spcPts val="95"/>
              </a:spcBef>
              <a:tabLst>
                <a:tab pos="3029585" algn="l"/>
                <a:tab pos="4446905" algn="l"/>
              </a:tabLst>
            </a:pPr>
            <a:r>
              <a:rPr dirty="0" sz="2800" spc="15" b="1">
                <a:latin typeface="標楷體"/>
                <a:cs typeface="標楷體"/>
              </a:rPr>
              <a:t>化</a:t>
            </a:r>
            <a:r>
              <a:rPr dirty="0" sz="2800" b="1">
                <a:latin typeface="標楷體"/>
                <a:cs typeface="標楷體"/>
              </a:rPr>
              <a:t>療</a:t>
            </a:r>
            <a:r>
              <a:rPr dirty="0" sz="2800" b="1">
                <a:latin typeface="標楷體"/>
                <a:cs typeface="標楷體"/>
              </a:rPr>
              <a:t>/</a:t>
            </a:r>
            <a:r>
              <a:rPr dirty="0" sz="2800" b="1">
                <a:latin typeface="標楷體"/>
                <a:cs typeface="標楷體"/>
              </a:rPr>
              <a:t>標</a:t>
            </a:r>
            <a:r>
              <a:rPr dirty="0" sz="2800" spc="-10" b="1">
                <a:latin typeface="標楷體"/>
                <a:cs typeface="標楷體"/>
              </a:rPr>
              <a:t>靶治療</a:t>
            </a:r>
            <a:r>
              <a:rPr dirty="0" sz="2800" spc="-35" b="1">
                <a:latin typeface="標楷體"/>
                <a:cs typeface="標楷體"/>
              </a:rPr>
              <a:t> </a:t>
            </a:r>
            <a:r>
              <a:rPr dirty="0" sz="2800" spc="-10" b="1">
                <a:latin typeface="Symbol"/>
                <a:cs typeface="Symbol"/>
              </a:rPr>
              <a:t></a:t>
            </a:r>
            <a:r>
              <a:rPr dirty="0" sz="2800">
                <a:latin typeface="Times New Roman"/>
                <a:cs typeface="Times New Roman"/>
              </a:rPr>
              <a:t>	</a:t>
            </a:r>
            <a:r>
              <a:rPr dirty="0" sz="2800" spc="15" b="1">
                <a:latin typeface="標楷體"/>
                <a:cs typeface="標楷體"/>
              </a:rPr>
              <a:t>手</a:t>
            </a:r>
            <a:r>
              <a:rPr dirty="0" sz="2800" spc="-10" b="1">
                <a:latin typeface="標楷體"/>
                <a:cs typeface="標楷體"/>
              </a:rPr>
              <a:t>術</a:t>
            </a:r>
            <a:r>
              <a:rPr dirty="0" sz="2800" spc="-15" b="1">
                <a:latin typeface="標楷體"/>
                <a:cs typeface="標楷體"/>
              </a:rPr>
              <a:t> </a:t>
            </a:r>
            <a:r>
              <a:rPr dirty="0" sz="2800" spc="-10" b="1">
                <a:latin typeface="Symbol"/>
                <a:cs typeface="Symbol"/>
              </a:rPr>
              <a:t></a:t>
            </a:r>
            <a:r>
              <a:rPr dirty="0" sz="2800">
                <a:latin typeface="Times New Roman"/>
                <a:cs typeface="Times New Roman"/>
              </a:rPr>
              <a:t>	</a:t>
            </a:r>
            <a:r>
              <a:rPr dirty="0" sz="2800" spc="10" b="1">
                <a:latin typeface="標楷體"/>
                <a:cs typeface="標楷體"/>
              </a:rPr>
              <a:t>輔</a:t>
            </a:r>
            <a:r>
              <a:rPr dirty="0" sz="2800" b="1">
                <a:latin typeface="標楷體"/>
                <a:cs typeface="標楷體"/>
              </a:rPr>
              <a:t>助治療</a:t>
            </a:r>
            <a:endParaRPr sz="2800">
              <a:latin typeface="標楷體"/>
              <a:cs typeface="標楷體"/>
            </a:endParaRPr>
          </a:p>
        </p:txBody>
      </p:sp>
      <p:sp>
        <p:nvSpPr>
          <p:cNvPr id="11" name="object 11"/>
          <p:cNvSpPr/>
          <p:nvPr/>
        </p:nvSpPr>
        <p:spPr>
          <a:xfrm>
            <a:off x="415290" y="6235128"/>
            <a:ext cx="216407" cy="224027"/>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745490" y="6074600"/>
            <a:ext cx="6242050" cy="452120"/>
          </a:xfrm>
          <a:prstGeom prst="rect">
            <a:avLst/>
          </a:prstGeom>
        </p:spPr>
        <p:txBody>
          <a:bodyPr wrap="square" lIns="0" tIns="12065" rIns="0" bIns="0" rtlCol="0" vert="horz">
            <a:spAutoFit/>
          </a:bodyPr>
          <a:lstStyle/>
          <a:p>
            <a:pPr marL="12700">
              <a:lnSpc>
                <a:spcPct val="100000"/>
              </a:lnSpc>
              <a:spcBef>
                <a:spcPts val="95"/>
              </a:spcBef>
              <a:tabLst>
                <a:tab pos="2680970" algn="l"/>
                <a:tab pos="3206750" algn="l"/>
                <a:tab pos="4274820" algn="l"/>
                <a:tab pos="4800600" algn="l"/>
              </a:tabLst>
            </a:pPr>
            <a:r>
              <a:rPr dirty="0" sz="2800" spc="15" b="1">
                <a:latin typeface="標楷體"/>
                <a:cs typeface="標楷體"/>
              </a:rPr>
              <a:t>化</a:t>
            </a:r>
            <a:r>
              <a:rPr dirty="0" sz="2800" b="1">
                <a:latin typeface="標楷體"/>
                <a:cs typeface="標楷體"/>
              </a:rPr>
              <a:t>療</a:t>
            </a:r>
            <a:r>
              <a:rPr dirty="0" sz="2800" b="1">
                <a:latin typeface="標楷體"/>
                <a:cs typeface="標楷體"/>
              </a:rPr>
              <a:t>/</a:t>
            </a:r>
            <a:r>
              <a:rPr dirty="0" sz="2800" b="1">
                <a:latin typeface="標楷體"/>
                <a:cs typeface="標楷體"/>
              </a:rPr>
              <a:t>免</a:t>
            </a:r>
            <a:r>
              <a:rPr dirty="0" sz="2800" spc="-10" b="1">
                <a:latin typeface="標楷體"/>
                <a:cs typeface="標楷體"/>
              </a:rPr>
              <a:t>疫治療</a:t>
            </a:r>
            <a:r>
              <a:rPr dirty="0" sz="2800" b="1">
                <a:latin typeface="標楷體"/>
                <a:cs typeface="標楷體"/>
              </a:rPr>
              <a:t>	</a:t>
            </a:r>
            <a:r>
              <a:rPr dirty="0" sz="2800" spc="-5">
                <a:latin typeface="Wingdings"/>
                <a:cs typeface="Wingdings"/>
              </a:rPr>
              <a:t></a:t>
            </a:r>
            <a:r>
              <a:rPr dirty="0" sz="2800">
                <a:latin typeface="Times New Roman"/>
                <a:cs typeface="Times New Roman"/>
              </a:rPr>
              <a:t>	</a:t>
            </a:r>
            <a:r>
              <a:rPr dirty="0" sz="2800" spc="15" b="1">
                <a:latin typeface="標楷體"/>
                <a:cs typeface="標楷體"/>
              </a:rPr>
              <a:t>手</a:t>
            </a:r>
            <a:r>
              <a:rPr dirty="0" sz="2800" spc="-10" b="1">
                <a:latin typeface="標楷體"/>
                <a:cs typeface="標楷體"/>
              </a:rPr>
              <a:t>術</a:t>
            </a:r>
            <a:r>
              <a:rPr dirty="0" sz="2800" b="1">
                <a:latin typeface="標楷體"/>
                <a:cs typeface="標楷體"/>
              </a:rPr>
              <a:t>	</a:t>
            </a:r>
            <a:r>
              <a:rPr dirty="0" sz="2800" spc="-5">
                <a:latin typeface="Wingdings"/>
                <a:cs typeface="Wingdings"/>
              </a:rPr>
              <a:t></a:t>
            </a:r>
            <a:r>
              <a:rPr dirty="0" sz="2800">
                <a:latin typeface="Times New Roman"/>
                <a:cs typeface="Times New Roman"/>
              </a:rPr>
              <a:t>	</a:t>
            </a:r>
            <a:r>
              <a:rPr dirty="0" sz="2800" spc="10" b="1">
                <a:latin typeface="標楷體"/>
                <a:cs typeface="標楷體"/>
              </a:rPr>
              <a:t>輔</a:t>
            </a:r>
            <a:r>
              <a:rPr dirty="0" sz="2800" b="1">
                <a:latin typeface="標楷體"/>
                <a:cs typeface="標楷體"/>
              </a:rPr>
              <a:t>助治療</a:t>
            </a:r>
            <a:endParaRPr sz="2800">
              <a:latin typeface="標楷體"/>
              <a:cs typeface="標楷體"/>
            </a:endParaRPr>
          </a:p>
        </p:txBody>
      </p:sp>
      <p:sp>
        <p:nvSpPr>
          <p:cNvPr id="13" name="object 13"/>
          <p:cNvSpPr/>
          <p:nvPr/>
        </p:nvSpPr>
        <p:spPr>
          <a:xfrm>
            <a:off x="5508625" y="2862263"/>
            <a:ext cx="1546224" cy="1523999"/>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1454150" y="2827337"/>
            <a:ext cx="1571624" cy="1535112"/>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3378200" y="2857500"/>
            <a:ext cx="1522412" cy="1474787"/>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6372225" y="5057775"/>
            <a:ext cx="1109662" cy="1092199"/>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3444875" y="5049837"/>
            <a:ext cx="1127124" cy="1098549"/>
          </a:xfrm>
          <a:prstGeom prst="rect">
            <a:avLst/>
          </a:prstGeom>
          <a:blipFill>
            <a:blip r:embed="rId9" cstate="print"/>
            <a:stretch>
              <a:fillRect/>
            </a:stretch>
          </a:blipFill>
        </p:spPr>
        <p:txBody>
          <a:bodyPr wrap="square" lIns="0" tIns="0" rIns="0" bIns="0" rtlCol="0"/>
          <a:lstStyle/>
          <a:p/>
        </p:txBody>
      </p:sp>
      <p:sp>
        <p:nvSpPr>
          <p:cNvPr id="18" name="object 18"/>
          <p:cNvSpPr/>
          <p:nvPr/>
        </p:nvSpPr>
        <p:spPr>
          <a:xfrm>
            <a:off x="5170487" y="5084762"/>
            <a:ext cx="1092199" cy="1054099"/>
          </a:xfrm>
          <a:prstGeom prst="rect">
            <a:avLst/>
          </a:prstGeom>
          <a:blipFill>
            <a:blip r:embed="rId10" cstate="print"/>
            <a:stretch>
              <a:fillRect/>
            </a:stretch>
          </a:blipFill>
        </p:spPr>
        <p:txBody>
          <a:bodyPr wrap="square" lIns="0" tIns="0" rIns="0" bIns="0" rtlCol="0"/>
          <a:lstStyle/>
          <a:p/>
        </p:txBody>
      </p:sp>
      <p:sp>
        <p:nvSpPr>
          <p:cNvPr id="19" name="object 19"/>
          <p:cNvSpPr/>
          <p:nvPr/>
        </p:nvSpPr>
        <p:spPr>
          <a:xfrm>
            <a:off x="1195387" y="5049837"/>
            <a:ext cx="1108074" cy="1093786"/>
          </a:xfrm>
          <a:prstGeom prst="rect">
            <a:avLst/>
          </a:prstGeom>
          <a:blipFill>
            <a:blip r:embed="rId8" cstate="print"/>
            <a:stretch>
              <a:fillRect/>
            </a:stretch>
          </a:blipFill>
        </p:spPr>
        <p:txBody>
          <a:bodyPr wrap="square" lIns="0" tIns="0" rIns="0" bIns="0" rtlCol="0"/>
          <a:lstStyle/>
          <a:p/>
        </p:txBody>
      </p:sp>
      <p:sp>
        <p:nvSpPr>
          <p:cNvPr id="20" name="object 20"/>
          <p:cNvSpPr/>
          <p:nvPr/>
        </p:nvSpPr>
        <p:spPr>
          <a:xfrm>
            <a:off x="755650" y="2205037"/>
            <a:ext cx="6299200" cy="2181225"/>
          </a:xfrm>
          <a:custGeom>
            <a:avLst/>
            <a:gdLst/>
            <a:ahLst/>
            <a:cxnLst/>
            <a:rect l="l" t="t" r="r" b="b"/>
            <a:pathLst>
              <a:path w="6299200" h="2181225">
                <a:moveTo>
                  <a:pt x="0" y="0"/>
                </a:moveTo>
                <a:lnTo>
                  <a:pt x="6299200" y="0"/>
                </a:lnTo>
                <a:lnTo>
                  <a:pt x="6299200" y="2181225"/>
                </a:lnTo>
                <a:lnTo>
                  <a:pt x="0" y="2181225"/>
                </a:lnTo>
                <a:lnTo>
                  <a:pt x="0" y="0"/>
                </a:lnTo>
                <a:close/>
              </a:path>
            </a:pathLst>
          </a:custGeom>
          <a:solidFill>
            <a:srgbClr val="FFFFFF"/>
          </a:solidFill>
        </p:spPr>
        <p:txBody>
          <a:bodyPr wrap="square" lIns="0" tIns="0" rIns="0" bIns="0" rtlCol="0"/>
          <a:lstStyle/>
          <a:p/>
        </p:txBody>
      </p:sp>
      <p:sp>
        <p:nvSpPr>
          <p:cNvPr id="21" name="object 21"/>
          <p:cNvSpPr txBox="1"/>
          <p:nvPr/>
        </p:nvSpPr>
        <p:spPr>
          <a:xfrm>
            <a:off x="900112" y="2465387"/>
            <a:ext cx="4464050" cy="1570355"/>
          </a:xfrm>
          <a:prstGeom prst="rect">
            <a:avLst/>
          </a:prstGeom>
          <a:solidFill>
            <a:srgbClr val="FFFF00"/>
          </a:solidFill>
        </p:spPr>
        <p:txBody>
          <a:bodyPr wrap="square" lIns="0" tIns="31114" rIns="0" bIns="0" rtlCol="0" vert="horz">
            <a:spAutoFit/>
          </a:bodyPr>
          <a:lstStyle/>
          <a:p>
            <a:pPr algn="ctr">
              <a:lnSpc>
                <a:spcPct val="100000"/>
              </a:lnSpc>
              <a:spcBef>
                <a:spcPts val="244"/>
              </a:spcBef>
            </a:pPr>
            <a:r>
              <a:rPr dirty="0" sz="3200" spc="10" b="1">
                <a:latin typeface="標楷體"/>
                <a:cs typeface="標楷體"/>
              </a:rPr>
              <a:t>第一</a:t>
            </a:r>
            <a:r>
              <a:rPr dirty="0" sz="3200" spc="-15" b="1">
                <a:latin typeface="Arial"/>
                <a:cs typeface="Arial"/>
              </a:rPr>
              <a:t>/</a:t>
            </a:r>
            <a:r>
              <a:rPr dirty="0" sz="3200" spc="10" b="1">
                <a:latin typeface="標楷體"/>
                <a:cs typeface="標楷體"/>
              </a:rPr>
              <a:t>二</a:t>
            </a:r>
            <a:r>
              <a:rPr dirty="0" sz="3200" spc="-15" b="1">
                <a:latin typeface="Arial"/>
                <a:cs typeface="Arial"/>
              </a:rPr>
              <a:t>/</a:t>
            </a:r>
            <a:r>
              <a:rPr dirty="0" sz="3200" b="1">
                <a:latin typeface="標楷體"/>
                <a:cs typeface="標楷體"/>
              </a:rPr>
              <a:t>三期</a:t>
            </a:r>
            <a:endParaRPr sz="3200">
              <a:latin typeface="標楷體"/>
              <a:cs typeface="標楷體"/>
            </a:endParaRPr>
          </a:p>
          <a:p>
            <a:pPr algn="ctr">
              <a:lnSpc>
                <a:spcPct val="100000"/>
              </a:lnSpc>
            </a:pPr>
            <a:r>
              <a:rPr dirty="0" sz="3200" spc="-5" b="1">
                <a:latin typeface="Arial"/>
                <a:cs typeface="Arial"/>
              </a:rPr>
              <a:t>*HER2</a:t>
            </a:r>
            <a:r>
              <a:rPr dirty="0" sz="3200" spc="10" b="1">
                <a:latin typeface="標楷體"/>
                <a:cs typeface="標楷體"/>
              </a:rPr>
              <a:t>陽性</a:t>
            </a:r>
            <a:endParaRPr sz="3200">
              <a:latin typeface="標楷體"/>
              <a:cs typeface="標楷體"/>
            </a:endParaRPr>
          </a:p>
          <a:p>
            <a:pPr algn="ctr">
              <a:lnSpc>
                <a:spcPct val="100000"/>
              </a:lnSpc>
            </a:pPr>
            <a:r>
              <a:rPr dirty="0" sz="3200" b="1">
                <a:latin typeface="Arial"/>
                <a:cs typeface="Arial"/>
              </a:rPr>
              <a:t>*</a:t>
            </a:r>
            <a:r>
              <a:rPr dirty="0" sz="3200" spc="10" b="1">
                <a:latin typeface="標楷體"/>
                <a:cs typeface="標楷體"/>
              </a:rPr>
              <a:t>三陰性</a:t>
            </a:r>
            <a:endParaRPr sz="3200">
              <a:latin typeface="標楷體"/>
              <a:cs typeface="標楷體"/>
            </a:endParaRPr>
          </a:p>
        </p:txBody>
      </p:sp>
      <p:sp>
        <p:nvSpPr>
          <p:cNvPr id="22" name="object 22"/>
          <p:cNvSpPr/>
          <p:nvPr/>
        </p:nvSpPr>
        <p:spPr>
          <a:xfrm>
            <a:off x="5900737" y="2154238"/>
            <a:ext cx="2771774" cy="2079624"/>
          </a:xfrm>
          <a:prstGeom prst="rect">
            <a:avLst/>
          </a:prstGeom>
          <a:blipFill>
            <a:blip r:embed="rId11"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456052" y="279241"/>
            <a:ext cx="3378200"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一</a:t>
            </a:r>
            <a:r>
              <a:rPr dirty="0" spc="-20">
                <a:solidFill>
                  <a:srgbClr val="FFFFFF"/>
                </a:solidFill>
              </a:rPr>
              <a:t>般</a:t>
            </a:r>
            <a:r>
              <a:rPr dirty="0" spc="-5">
                <a:solidFill>
                  <a:srgbClr val="FFFFFF"/>
                </a:solidFill>
              </a:rPr>
              <a:t>治</a:t>
            </a:r>
            <a:r>
              <a:rPr dirty="0" spc="-20">
                <a:solidFill>
                  <a:srgbClr val="FFFFFF"/>
                </a:solidFill>
              </a:rPr>
              <a:t>療</a:t>
            </a:r>
            <a:r>
              <a:rPr dirty="0" spc="-5">
                <a:solidFill>
                  <a:srgbClr val="FFFFFF"/>
                </a:solidFill>
              </a:rPr>
              <a:t>方案</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664653"/>
            <a:ext cx="278892" cy="28803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72489" y="2545524"/>
            <a:ext cx="254507" cy="256031"/>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745490" y="1461452"/>
            <a:ext cx="4740910" cy="1416050"/>
          </a:xfrm>
          <a:prstGeom prst="rect">
            <a:avLst/>
          </a:prstGeom>
        </p:spPr>
        <p:txBody>
          <a:bodyPr wrap="square" lIns="0" tIns="12700" rIns="0" bIns="0" rtlCol="0" vert="horz">
            <a:spAutoFit/>
          </a:bodyPr>
          <a:lstStyle/>
          <a:p>
            <a:pPr marL="12700">
              <a:lnSpc>
                <a:spcPct val="100000"/>
              </a:lnSpc>
              <a:spcBef>
                <a:spcPts val="100"/>
              </a:spcBef>
            </a:pPr>
            <a:r>
              <a:rPr dirty="0" sz="3600" spc="-5" b="1">
                <a:latin typeface="標楷體"/>
                <a:cs typeface="標楷體"/>
              </a:rPr>
              <a:t>第四期或轉移性復發</a:t>
            </a:r>
            <a:endParaRPr sz="3600">
              <a:latin typeface="標楷體"/>
              <a:cs typeface="標楷體"/>
            </a:endParaRPr>
          </a:p>
          <a:p>
            <a:pPr marL="413384">
              <a:lnSpc>
                <a:spcPct val="100000"/>
              </a:lnSpc>
              <a:spcBef>
                <a:spcPts val="2785"/>
              </a:spcBef>
              <a:tabLst>
                <a:tab pos="1856105" algn="l"/>
              </a:tabLst>
            </a:pPr>
            <a:r>
              <a:rPr dirty="0" sz="3200" spc="10" b="1">
                <a:solidFill>
                  <a:srgbClr val="8E6385"/>
                </a:solidFill>
                <a:latin typeface="標楷體"/>
                <a:cs typeface="標楷體"/>
              </a:rPr>
              <a:t>藥</a:t>
            </a:r>
            <a:r>
              <a:rPr dirty="0" sz="3200" b="1">
                <a:solidFill>
                  <a:srgbClr val="8E6385"/>
                </a:solidFill>
                <a:latin typeface="標楷體"/>
                <a:cs typeface="標楷體"/>
              </a:rPr>
              <a:t>物</a:t>
            </a:r>
            <a:r>
              <a:rPr dirty="0" sz="3200" spc="-20" b="1">
                <a:solidFill>
                  <a:srgbClr val="8E6385"/>
                </a:solidFill>
                <a:latin typeface="標楷體"/>
                <a:cs typeface="標楷體"/>
              </a:rPr>
              <a:t> </a:t>
            </a:r>
            <a:r>
              <a:rPr dirty="0" sz="3200" b="1">
                <a:solidFill>
                  <a:srgbClr val="8E6385"/>
                </a:solidFill>
                <a:latin typeface="Symbol"/>
                <a:cs typeface="Symbol"/>
              </a:rPr>
              <a:t></a:t>
            </a:r>
            <a:r>
              <a:rPr dirty="0" sz="3200">
                <a:solidFill>
                  <a:srgbClr val="8E6385"/>
                </a:solidFill>
                <a:latin typeface="Times New Roman"/>
                <a:cs typeface="Times New Roman"/>
              </a:rPr>
              <a:t>	</a:t>
            </a:r>
            <a:r>
              <a:rPr dirty="0" sz="3200" spc="10" b="1">
                <a:solidFill>
                  <a:srgbClr val="8E6385"/>
                </a:solidFill>
                <a:latin typeface="標楷體"/>
                <a:cs typeface="標楷體"/>
              </a:rPr>
              <a:t>放射</a:t>
            </a:r>
            <a:r>
              <a:rPr dirty="0" sz="3200" b="1">
                <a:solidFill>
                  <a:srgbClr val="8E6385"/>
                </a:solidFill>
                <a:latin typeface="標楷體"/>
                <a:cs typeface="標楷體"/>
              </a:rPr>
              <a:t>治療</a:t>
            </a:r>
            <a:r>
              <a:rPr dirty="0" sz="3200" spc="-135" b="1">
                <a:solidFill>
                  <a:srgbClr val="8E6385"/>
                </a:solidFill>
                <a:latin typeface="標楷體"/>
                <a:cs typeface="標楷體"/>
              </a:rPr>
              <a:t> </a:t>
            </a:r>
            <a:r>
              <a:rPr dirty="0" sz="3200" spc="15" b="1">
                <a:solidFill>
                  <a:srgbClr val="8E6385"/>
                </a:solidFill>
                <a:latin typeface="Symbol"/>
                <a:cs typeface="Symbol"/>
              </a:rPr>
              <a:t></a:t>
            </a:r>
            <a:r>
              <a:rPr dirty="0" sz="3200" spc="10" b="1">
                <a:solidFill>
                  <a:srgbClr val="8E6385"/>
                </a:solidFill>
                <a:latin typeface="標楷體"/>
                <a:cs typeface="標楷體"/>
              </a:rPr>
              <a:t>手術</a:t>
            </a:r>
            <a:endParaRPr sz="3200">
              <a:latin typeface="標楷體"/>
              <a:cs typeface="標楷體"/>
            </a:endParaRPr>
          </a:p>
        </p:txBody>
      </p:sp>
      <p:sp>
        <p:nvSpPr>
          <p:cNvPr id="8" name="object 8"/>
          <p:cNvSpPr/>
          <p:nvPr/>
        </p:nvSpPr>
        <p:spPr>
          <a:xfrm>
            <a:off x="758825" y="3141662"/>
            <a:ext cx="3143249" cy="3095624"/>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4284662" y="3906838"/>
            <a:ext cx="1871661" cy="1809749"/>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6875462" y="4022725"/>
            <a:ext cx="1620836" cy="1577974"/>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505968" y="73152"/>
            <a:ext cx="3099815" cy="1284731"/>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2974847" y="88392"/>
            <a:ext cx="937259" cy="1284731"/>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3285744" y="73152"/>
            <a:ext cx="3099815" cy="1284731"/>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5754623" y="88392"/>
            <a:ext cx="940295" cy="1284731"/>
          </a:xfrm>
          <a:prstGeom prst="rect">
            <a:avLst/>
          </a:prstGeom>
          <a:blipFill>
            <a:blip r:embed="rId8" cstate="print"/>
            <a:stretch>
              <a:fillRect/>
            </a:stretch>
          </a:blipFill>
        </p:spPr>
        <p:txBody>
          <a:bodyPr wrap="square" lIns="0" tIns="0" rIns="0" bIns="0" rtlCol="0"/>
          <a:lstStyle/>
          <a:p/>
        </p:txBody>
      </p:sp>
      <p:sp>
        <p:nvSpPr>
          <p:cNvPr id="9" name="object 9"/>
          <p:cNvSpPr/>
          <p:nvPr/>
        </p:nvSpPr>
        <p:spPr>
          <a:xfrm>
            <a:off x="5935979" y="73152"/>
            <a:ext cx="1932431" cy="1284731"/>
          </a:xfrm>
          <a:prstGeom prst="rect">
            <a:avLst/>
          </a:prstGeom>
          <a:blipFill>
            <a:blip r:embed="rId9" cstate="print"/>
            <a:stretch>
              <a:fillRect/>
            </a:stretch>
          </a:blipFill>
        </p:spPr>
        <p:txBody>
          <a:bodyPr wrap="square" lIns="0" tIns="0" rIns="0" bIns="0" rtlCol="0"/>
          <a:lstStyle/>
          <a:p/>
        </p:txBody>
      </p:sp>
      <p:sp>
        <p:nvSpPr>
          <p:cNvPr id="10" name="object 10"/>
          <p:cNvSpPr/>
          <p:nvPr/>
        </p:nvSpPr>
        <p:spPr>
          <a:xfrm>
            <a:off x="7109459" y="88392"/>
            <a:ext cx="940307" cy="1284731"/>
          </a:xfrm>
          <a:prstGeom prst="rect">
            <a:avLst/>
          </a:prstGeom>
          <a:blipFill>
            <a:blip r:embed="rId10" cstate="print"/>
            <a:stretch>
              <a:fillRect/>
            </a:stretch>
          </a:blipFill>
        </p:spPr>
        <p:txBody>
          <a:bodyPr wrap="square" lIns="0" tIns="0" rIns="0" bIns="0" rtlCol="0"/>
          <a:lstStyle/>
          <a:p/>
        </p:txBody>
      </p:sp>
      <p:sp>
        <p:nvSpPr>
          <p:cNvPr id="11" name="object 11"/>
          <p:cNvSpPr txBox="1">
            <a:spLocks noGrp="1"/>
          </p:cNvSpPr>
          <p:nvPr>
            <p:ph type="title"/>
          </p:nvPr>
        </p:nvSpPr>
        <p:spPr>
          <a:xfrm>
            <a:off x="853439" y="224599"/>
            <a:ext cx="6811009" cy="726440"/>
          </a:xfrm>
          <a:prstGeom prst="rect"/>
        </p:spPr>
        <p:txBody>
          <a:bodyPr wrap="square" lIns="0" tIns="12065" rIns="0" bIns="0" rtlCol="0" vert="horz">
            <a:spAutoFit/>
          </a:bodyPr>
          <a:lstStyle/>
          <a:p>
            <a:pPr marL="12700">
              <a:lnSpc>
                <a:spcPct val="100000"/>
              </a:lnSpc>
              <a:spcBef>
                <a:spcPts val="95"/>
              </a:spcBef>
            </a:pPr>
            <a:r>
              <a:rPr dirty="0" sz="4600" spc="10">
                <a:solidFill>
                  <a:srgbClr val="000000"/>
                </a:solidFill>
              </a:rPr>
              <a:t>局</a:t>
            </a:r>
            <a:r>
              <a:rPr dirty="0" sz="4600">
                <a:solidFill>
                  <a:srgbClr val="000000"/>
                </a:solidFill>
              </a:rPr>
              <a:t>部治</a:t>
            </a:r>
            <a:r>
              <a:rPr dirty="0" sz="4600" spc="-10">
                <a:solidFill>
                  <a:srgbClr val="000000"/>
                </a:solidFill>
              </a:rPr>
              <a:t>療</a:t>
            </a:r>
            <a:r>
              <a:rPr dirty="0" sz="4600" spc="-1330">
                <a:solidFill>
                  <a:srgbClr val="000000"/>
                </a:solidFill>
              </a:rPr>
              <a:t> </a:t>
            </a:r>
            <a:r>
              <a:rPr dirty="0" sz="4600" spc="-5">
                <a:solidFill>
                  <a:srgbClr val="000000"/>
                </a:solidFill>
                <a:latin typeface="Calibri"/>
                <a:cs typeface="Calibri"/>
              </a:rPr>
              <a:t>-</a:t>
            </a:r>
            <a:r>
              <a:rPr dirty="0" sz="4600" spc="-25">
                <a:solidFill>
                  <a:srgbClr val="000000"/>
                </a:solidFill>
                <a:latin typeface="Calibri"/>
                <a:cs typeface="Calibri"/>
              </a:rPr>
              <a:t> </a:t>
            </a:r>
            <a:r>
              <a:rPr dirty="0" sz="4600" spc="10">
                <a:solidFill>
                  <a:srgbClr val="000000"/>
                </a:solidFill>
              </a:rPr>
              <a:t>放</a:t>
            </a:r>
            <a:r>
              <a:rPr dirty="0" sz="4600">
                <a:solidFill>
                  <a:srgbClr val="000000"/>
                </a:solidFill>
              </a:rPr>
              <a:t>射治</a:t>
            </a:r>
            <a:r>
              <a:rPr dirty="0" sz="4600" spc="-10">
                <a:solidFill>
                  <a:srgbClr val="000000"/>
                </a:solidFill>
              </a:rPr>
              <a:t>療</a:t>
            </a:r>
            <a:r>
              <a:rPr dirty="0" sz="4600" spc="-1330">
                <a:solidFill>
                  <a:srgbClr val="000000"/>
                </a:solidFill>
              </a:rPr>
              <a:t> </a:t>
            </a:r>
            <a:r>
              <a:rPr dirty="0" sz="4600" spc="-10">
                <a:solidFill>
                  <a:srgbClr val="000000"/>
                </a:solidFill>
                <a:latin typeface="Calibri"/>
                <a:cs typeface="Calibri"/>
              </a:rPr>
              <a:t>(</a:t>
            </a:r>
            <a:r>
              <a:rPr dirty="0" sz="4600" spc="10">
                <a:solidFill>
                  <a:srgbClr val="000000"/>
                </a:solidFill>
              </a:rPr>
              <a:t>電</a:t>
            </a:r>
            <a:r>
              <a:rPr dirty="0" sz="4600" spc="15">
                <a:solidFill>
                  <a:srgbClr val="000000"/>
                </a:solidFill>
              </a:rPr>
              <a:t>療</a:t>
            </a:r>
            <a:r>
              <a:rPr dirty="0" sz="4600" spc="-5">
                <a:solidFill>
                  <a:srgbClr val="000000"/>
                </a:solidFill>
                <a:latin typeface="Calibri"/>
                <a:cs typeface="Calibri"/>
              </a:rPr>
              <a:t>)</a:t>
            </a:r>
            <a:endParaRPr sz="4600">
              <a:latin typeface="Calibri"/>
              <a:cs typeface="Calibri"/>
            </a:endParaRPr>
          </a:p>
        </p:txBody>
      </p:sp>
      <p:sp>
        <p:nvSpPr>
          <p:cNvPr id="12" name="object 12"/>
          <p:cNvSpPr/>
          <p:nvPr/>
        </p:nvSpPr>
        <p:spPr>
          <a:xfrm>
            <a:off x="1981200" y="2339975"/>
            <a:ext cx="5714999" cy="3000374"/>
          </a:xfrm>
          <a:prstGeom prst="rect">
            <a:avLst/>
          </a:prstGeom>
          <a:blipFill>
            <a:blip r:embed="rId11" cstate="print"/>
            <a:stretch>
              <a:fillRect/>
            </a:stretch>
          </a:blipFill>
        </p:spPr>
        <p:txBody>
          <a:bodyPr wrap="square" lIns="0" tIns="0" rIns="0" bIns="0" rtlCol="0"/>
          <a:lstStyle/>
          <a:p/>
        </p:txBody>
      </p:sp>
      <p:sp>
        <p:nvSpPr>
          <p:cNvPr id="13" name="object 13"/>
          <p:cNvSpPr/>
          <p:nvPr/>
        </p:nvSpPr>
        <p:spPr>
          <a:xfrm>
            <a:off x="2133600" y="1266825"/>
            <a:ext cx="3429000" cy="838200"/>
          </a:xfrm>
          <a:custGeom>
            <a:avLst/>
            <a:gdLst/>
            <a:ahLst/>
            <a:cxnLst/>
            <a:rect l="l" t="t" r="r" b="b"/>
            <a:pathLst>
              <a:path w="3429000" h="838200">
                <a:moveTo>
                  <a:pt x="0" y="0"/>
                </a:moveTo>
                <a:lnTo>
                  <a:pt x="3429000" y="0"/>
                </a:lnTo>
                <a:lnTo>
                  <a:pt x="3429000" y="838200"/>
                </a:lnTo>
                <a:lnTo>
                  <a:pt x="0" y="838200"/>
                </a:lnTo>
                <a:lnTo>
                  <a:pt x="0" y="0"/>
                </a:lnTo>
                <a:close/>
              </a:path>
            </a:pathLst>
          </a:custGeom>
          <a:solidFill>
            <a:srgbClr val="FFFFFF"/>
          </a:solidFill>
        </p:spPr>
        <p:txBody>
          <a:bodyPr wrap="square" lIns="0" tIns="0" rIns="0" bIns="0" rtlCol="0"/>
          <a:lstStyle/>
          <a:p/>
        </p:txBody>
      </p:sp>
      <p:sp>
        <p:nvSpPr>
          <p:cNvPr id="14" name="object 14"/>
          <p:cNvSpPr/>
          <p:nvPr/>
        </p:nvSpPr>
        <p:spPr>
          <a:xfrm>
            <a:off x="2120896" y="1254121"/>
            <a:ext cx="3454400" cy="863600"/>
          </a:xfrm>
          <a:custGeom>
            <a:avLst/>
            <a:gdLst/>
            <a:ahLst/>
            <a:cxnLst/>
            <a:rect l="l" t="t" r="r" b="b"/>
            <a:pathLst>
              <a:path w="3454400" h="863600">
                <a:moveTo>
                  <a:pt x="12700" y="0"/>
                </a:moveTo>
                <a:lnTo>
                  <a:pt x="9334" y="0"/>
                </a:lnTo>
                <a:lnTo>
                  <a:pt x="6108" y="1346"/>
                </a:lnTo>
                <a:lnTo>
                  <a:pt x="1346" y="6108"/>
                </a:lnTo>
                <a:lnTo>
                  <a:pt x="0" y="9334"/>
                </a:lnTo>
                <a:lnTo>
                  <a:pt x="0" y="854278"/>
                </a:lnTo>
                <a:lnTo>
                  <a:pt x="1346" y="857503"/>
                </a:lnTo>
                <a:lnTo>
                  <a:pt x="6108" y="862266"/>
                </a:lnTo>
                <a:lnTo>
                  <a:pt x="9334" y="863599"/>
                </a:lnTo>
                <a:lnTo>
                  <a:pt x="3445078" y="863599"/>
                </a:lnTo>
                <a:lnTo>
                  <a:pt x="3448304" y="862266"/>
                </a:lnTo>
                <a:lnTo>
                  <a:pt x="3453066" y="857503"/>
                </a:lnTo>
                <a:lnTo>
                  <a:pt x="3454043" y="855141"/>
                </a:lnTo>
                <a:lnTo>
                  <a:pt x="11582" y="855141"/>
                </a:lnTo>
                <a:lnTo>
                  <a:pt x="10502" y="854697"/>
                </a:lnTo>
                <a:lnTo>
                  <a:pt x="8915" y="853109"/>
                </a:lnTo>
                <a:lnTo>
                  <a:pt x="8470" y="852030"/>
                </a:lnTo>
                <a:lnTo>
                  <a:pt x="8470" y="11582"/>
                </a:lnTo>
                <a:lnTo>
                  <a:pt x="8915" y="10502"/>
                </a:lnTo>
                <a:lnTo>
                  <a:pt x="10502" y="8915"/>
                </a:lnTo>
                <a:lnTo>
                  <a:pt x="11582" y="8470"/>
                </a:lnTo>
                <a:lnTo>
                  <a:pt x="12700" y="8470"/>
                </a:lnTo>
                <a:lnTo>
                  <a:pt x="12700" y="0"/>
                </a:lnTo>
                <a:close/>
              </a:path>
              <a:path w="3454400" h="863600">
                <a:moveTo>
                  <a:pt x="3445078" y="0"/>
                </a:moveTo>
                <a:lnTo>
                  <a:pt x="12700" y="0"/>
                </a:lnTo>
                <a:lnTo>
                  <a:pt x="12700" y="8470"/>
                </a:lnTo>
                <a:lnTo>
                  <a:pt x="3442830" y="8470"/>
                </a:lnTo>
                <a:lnTo>
                  <a:pt x="3443909" y="8915"/>
                </a:lnTo>
                <a:lnTo>
                  <a:pt x="3445497" y="10502"/>
                </a:lnTo>
                <a:lnTo>
                  <a:pt x="3445941" y="11582"/>
                </a:lnTo>
                <a:lnTo>
                  <a:pt x="3445941" y="852030"/>
                </a:lnTo>
                <a:lnTo>
                  <a:pt x="3445497" y="853109"/>
                </a:lnTo>
                <a:lnTo>
                  <a:pt x="3443909" y="854697"/>
                </a:lnTo>
                <a:lnTo>
                  <a:pt x="3442830" y="855141"/>
                </a:lnTo>
                <a:lnTo>
                  <a:pt x="3454043" y="855141"/>
                </a:lnTo>
                <a:lnTo>
                  <a:pt x="3454400" y="854278"/>
                </a:lnTo>
                <a:lnTo>
                  <a:pt x="3454400" y="9334"/>
                </a:lnTo>
                <a:lnTo>
                  <a:pt x="3453066" y="6108"/>
                </a:lnTo>
                <a:lnTo>
                  <a:pt x="3448304" y="1346"/>
                </a:lnTo>
                <a:lnTo>
                  <a:pt x="3445078" y="0"/>
                </a:lnTo>
                <a:close/>
              </a:path>
              <a:path w="3454400" h="863600">
                <a:moveTo>
                  <a:pt x="3434346" y="16941"/>
                </a:moveTo>
                <a:lnTo>
                  <a:pt x="20053" y="16941"/>
                </a:lnTo>
                <a:lnTo>
                  <a:pt x="18961" y="17386"/>
                </a:lnTo>
                <a:lnTo>
                  <a:pt x="17386" y="18961"/>
                </a:lnTo>
                <a:lnTo>
                  <a:pt x="16941" y="20053"/>
                </a:lnTo>
                <a:lnTo>
                  <a:pt x="16941" y="843546"/>
                </a:lnTo>
                <a:lnTo>
                  <a:pt x="17386" y="844638"/>
                </a:lnTo>
                <a:lnTo>
                  <a:pt x="18961" y="846213"/>
                </a:lnTo>
                <a:lnTo>
                  <a:pt x="20053" y="846670"/>
                </a:lnTo>
                <a:lnTo>
                  <a:pt x="3434346" y="846670"/>
                </a:lnTo>
                <a:lnTo>
                  <a:pt x="3435438" y="846213"/>
                </a:lnTo>
                <a:lnTo>
                  <a:pt x="3437013" y="844638"/>
                </a:lnTo>
                <a:lnTo>
                  <a:pt x="3437470" y="843546"/>
                </a:lnTo>
                <a:lnTo>
                  <a:pt x="3437470" y="842441"/>
                </a:lnTo>
                <a:lnTo>
                  <a:pt x="21170" y="842441"/>
                </a:lnTo>
                <a:lnTo>
                  <a:pt x="21170" y="838199"/>
                </a:lnTo>
                <a:lnTo>
                  <a:pt x="25400" y="838199"/>
                </a:lnTo>
                <a:lnTo>
                  <a:pt x="25400" y="25399"/>
                </a:lnTo>
                <a:lnTo>
                  <a:pt x="21170" y="25399"/>
                </a:lnTo>
                <a:lnTo>
                  <a:pt x="21170" y="21170"/>
                </a:lnTo>
                <a:lnTo>
                  <a:pt x="3437470" y="21170"/>
                </a:lnTo>
                <a:lnTo>
                  <a:pt x="3437470" y="20053"/>
                </a:lnTo>
                <a:lnTo>
                  <a:pt x="3437013" y="18961"/>
                </a:lnTo>
                <a:lnTo>
                  <a:pt x="3435438" y="17386"/>
                </a:lnTo>
                <a:lnTo>
                  <a:pt x="3434346" y="16941"/>
                </a:lnTo>
                <a:close/>
              </a:path>
              <a:path w="3454400" h="863600">
                <a:moveTo>
                  <a:pt x="25400" y="838199"/>
                </a:moveTo>
                <a:lnTo>
                  <a:pt x="21170" y="838199"/>
                </a:lnTo>
                <a:lnTo>
                  <a:pt x="21170" y="842441"/>
                </a:lnTo>
                <a:lnTo>
                  <a:pt x="25400" y="842441"/>
                </a:lnTo>
                <a:lnTo>
                  <a:pt x="25400" y="838199"/>
                </a:lnTo>
                <a:close/>
              </a:path>
              <a:path w="3454400" h="863600">
                <a:moveTo>
                  <a:pt x="3429000" y="838199"/>
                </a:moveTo>
                <a:lnTo>
                  <a:pt x="25400" y="838199"/>
                </a:lnTo>
                <a:lnTo>
                  <a:pt x="25400" y="842441"/>
                </a:lnTo>
                <a:lnTo>
                  <a:pt x="3429000" y="842441"/>
                </a:lnTo>
                <a:lnTo>
                  <a:pt x="3429000" y="838199"/>
                </a:lnTo>
                <a:close/>
              </a:path>
              <a:path w="3454400" h="863600">
                <a:moveTo>
                  <a:pt x="3433241" y="21170"/>
                </a:moveTo>
                <a:lnTo>
                  <a:pt x="3429000" y="21170"/>
                </a:lnTo>
                <a:lnTo>
                  <a:pt x="3429000" y="842441"/>
                </a:lnTo>
                <a:lnTo>
                  <a:pt x="3433241" y="842441"/>
                </a:lnTo>
                <a:lnTo>
                  <a:pt x="3433241" y="838199"/>
                </a:lnTo>
                <a:lnTo>
                  <a:pt x="3437470" y="838199"/>
                </a:lnTo>
                <a:lnTo>
                  <a:pt x="3437470" y="25399"/>
                </a:lnTo>
                <a:lnTo>
                  <a:pt x="3433241" y="25399"/>
                </a:lnTo>
                <a:lnTo>
                  <a:pt x="3433241" y="21170"/>
                </a:lnTo>
                <a:close/>
              </a:path>
              <a:path w="3454400" h="863600">
                <a:moveTo>
                  <a:pt x="3437470" y="838199"/>
                </a:moveTo>
                <a:lnTo>
                  <a:pt x="3433241" y="838199"/>
                </a:lnTo>
                <a:lnTo>
                  <a:pt x="3433241" y="842441"/>
                </a:lnTo>
                <a:lnTo>
                  <a:pt x="3437470" y="842441"/>
                </a:lnTo>
                <a:lnTo>
                  <a:pt x="3437470" y="838199"/>
                </a:lnTo>
                <a:close/>
              </a:path>
              <a:path w="3454400" h="863600">
                <a:moveTo>
                  <a:pt x="25400" y="21170"/>
                </a:moveTo>
                <a:lnTo>
                  <a:pt x="21170" y="21170"/>
                </a:lnTo>
                <a:lnTo>
                  <a:pt x="21170" y="25399"/>
                </a:lnTo>
                <a:lnTo>
                  <a:pt x="25400" y="25399"/>
                </a:lnTo>
                <a:lnTo>
                  <a:pt x="25400" y="21170"/>
                </a:lnTo>
                <a:close/>
              </a:path>
              <a:path w="3454400" h="863600">
                <a:moveTo>
                  <a:pt x="3429000" y="21170"/>
                </a:moveTo>
                <a:lnTo>
                  <a:pt x="25400" y="21170"/>
                </a:lnTo>
                <a:lnTo>
                  <a:pt x="25400" y="25399"/>
                </a:lnTo>
                <a:lnTo>
                  <a:pt x="3429000" y="25399"/>
                </a:lnTo>
                <a:lnTo>
                  <a:pt x="3429000" y="21170"/>
                </a:lnTo>
                <a:close/>
              </a:path>
              <a:path w="3454400" h="863600">
                <a:moveTo>
                  <a:pt x="3437470" y="21170"/>
                </a:moveTo>
                <a:lnTo>
                  <a:pt x="3433241" y="21170"/>
                </a:lnTo>
                <a:lnTo>
                  <a:pt x="3433241" y="25399"/>
                </a:lnTo>
                <a:lnTo>
                  <a:pt x="3437470" y="25399"/>
                </a:lnTo>
                <a:lnTo>
                  <a:pt x="3437470" y="21170"/>
                </a:lnTo>
                <a:close/>
              </a:path>
            </a:pathLst>
          </a:custGeom>
          <a:solidFill>
            <a:srgbClr val="B68B00"/>
          </a:solidFill>
        </p:spPr>
        <p:txBody>
          <a:bodyPr wrap="square" lIns="0" tIns="0" rIns="0" bIns="0" rtlCol="0"/>
          <a:lstStyle/>
          <a:p/>
        </p:txBody>
      </p:sp>
      <p:sp>
        <p:nvSpPr>
          <p:cNvPr id="15" name="object 15"/>
          <p:cNvSpPr/>
          <p:nvPr/>
        </p:nvSpPr>
        <p:spPr>
          <a:xfrm>
            <a:off x="5850284" y="1656425"/>
            <a:ext cx="1254125" cy="1201420"/>
          </a:xfrm>
          <a:custGeom>
            <a:avLst/>
            <a:gdLst/>
            <a:ahLst/>
            <a:cxnLst/>
            <a:rect l="l" t="t" r="r" b="b"/>
            <a:pathLst>
              <a:path w="1254125" h="1201420">
                <a:moveTo>
                  <a:pt x="428982" y="423646"/>
                </a:moveTo>
                <a:lnTo>
                  <a:pt x="416674" y="423646"/>
                </a:lnTo>
                <a:lnTo>
                  <a:pt x="1236611" y="1200950"/>
                </a:lnTo>
                <a:lnTo>
                  <a:pt x="1242441" y="1194803"/>
                </a:lnTo>
                <a:lnTo>
                  <a:pt x="428982" y="423646"/>
                </a:lnTo>
                <a:close/>
              </a:path>
              <a:path w="1254125" h="1201420">
                <a:moveTo>
                  <a:pt x="17716" y="0"/>
                </a:moveTo>
                <a:lnTo>
                  <a:pt x="11811" y="6057"/>
                </a:lnTo>
                <a:lnTo>
                  <a:pt x="428498" y="411505"/>
                </a:lnTo>
                <a:lnTo>
                  <a:pt x="1248270" y="1188656"/>
                </a:lnTo>
                <a:lnTo>
                  <a:pt x="1254086" y="1182509"/>
                </a:lnTo>
                <a:lnTo>
                  <a:pt x="437556" y="408444"/>
                </a:lnTo>
                <a:lnTo>
                  <a:pt x="431406" y="408444"/>
                </a:lnTo>
                <a:lnTo>
                  <a:pt x="434326" y="405371"/>
                </a:lnTo>
                <a:lnTo>
                  <a:pt x="17716" y="0"/>
                </a:lnTo>
                <a:close/>
              </a:path>
              <a:path w="1254125" h="1201420">
                <a:moveTo>
                  <a:pt x="5905" y="12128"/>
                </a:moveTo>
                <a:lnTo>
                  <a:pt x="0" y="18199"/>
                </a:lnTo>
                <a:lnTo>
                  <a:pt x="416687" y="423659"/>
                </a:lnTo>
                <a:lnTo>
                  <a:pt x="428982" y="423646"/>
                </a:lnTo>
                <a:lnTo>
                  <a:pt x="422592" y="417588"/>
                </a:lnTo>
                <a:lnTo>
                  <a:pt x="5905" y="12128"/>
                </a:lnTo>
                <a:close/>
              </a:path>
              <a:path w="1254125" h="1201420">
                <a:moveTo>
                  <a:pt x="434314" y="405371"/>
                </a:moveTo>
                <a:lnTo>
                  <a:pt x="431406" y="408444"/>
                </a:lnTo>
                <a:lnTo>
                  <a:pt x="434360" y="405414"/>
                </a:lnTo>
                <a:close/>
              </a:path>
              <a:path w="1254125" h="1201420">
                <a:moveTo>
                  <a:pt x="434360" y="405414"/>
                </a:moveTo>
                <a:lnTo>
                  <a:pt x="431406" y="408444"/>
                </a:lnTo>
                <a:lnTo>
                  <a:pt x="437556" y="408444"/>
                </a:lnTo>
                <a:lnTo>
                  <a:pt x="434360" y="405414"/>
                </a:lnTo>
                <a:close/>
              </a:path>
              <a:path w="1254125" h="1201420">
                <a:moveTo>
                  <a:pt x="434326" y="405371"/>
                </a:moveTo>
                <a:close/>
              </a:path>
            </a:pathLst>
          </a:custGeom>
          <a:solidFill>
            <a:srgbClr val="B68B00"/>
          </a:solidFill>
        </p:spPr>
        <p:txBody>
          <a:bodyPr wrap="square" lIns="0" tIns="0" rIns="0" bIns="0" rtlCol="0"/>
          <a:lstStyle/>
          <a:p/>
        </p:txBody>
      </p:sp>
      <p:sp>
        <p:nvSpPr>
          <p:cNvPr id="16" name="object 16"/>
          <p:cNvSpPr txBox="1"/>
          <p:nvPr/>
        </p:nvSpPr>
        <p:spPr>
          <a:xfrm>
            <a:off x="2133600" y="1389760"/>
            <a:ext cx="3429000" cy="569595"/>
          </a:xfrm>
          <a:prstGeom prst="rect">
            <a:avLst/>
          </a:prstGeom>
        </p:spPr>
        <p:txBody>
          <a:bodyPr wrap="square" lIns="0" tIns="26034" rIns="0" bIns="0" rtlCol="0" vert="horz">
            <a:spAutoFit/>
          </a:bodyPr>
          <a:lstStyle/>
          <a:p>
            <a:pPr marL="90805" marR="130175">
              <a:lnSpc>
                <a:spcPts val="2120"/>
              </a:lnSpc>
              <a:spcBef>
                <a:spcPts val="204"/>
              </a:spcBef>
            </a:pPr>
            <a:r>
              <a:rPr dirty="0" sz="1800">
                <a:latin typeface="標楷體"/>
                <a:cs typeface="標楷體"/>
              </a:rPr>
              <a:t>利用高能量的射線照射受腫瘤受 影響的部位，直接殺死癌細胞</a:t>
            </a:r>
            <a:endParaRPr sz="1800">
              <a:latin typeface="標楷體"/>
              <a:cs typeface="標楷體"/>
            </a:endParaRPr>
          </a:p>
        </p:txBody>
      </p:sp>
      <p:sp>
        <p:nvSpPr>
          <p:cNvPr id="17" name="object 17"/>
          <p:cNvSpPr/>
          <p:nvPr/>
        </p:nvSpPr>
        <p:spPr>
          <a:xfrm>
            <a:off x="149225" y="4397375"/>
            <a:ext cx="3429000" cy="1986280"/>
          </a:xfrm>
          <a:custGeom>
            <a:avLst/>
            <a:gdLst/>
            <a:ahLst/>
            <a:cxnLst/>
            <a:rect l="l" t="t" r="r" b="b"/>
            <a:pathLst>
              <a:path w="3429000" h="1986279">
                <a:moveTo>
                  <a:pt x="0" y="0"/>
                </a:moveTo>
                <a:lnTo>
                  <a:pt x="3429000" y="0"/>
                </a:lnTo>
                <a:lnTo>
                  <a:pt x="3429000" y="1985962"/>
                </a:lnTo>
                <a:lnTo>
                  <a:pt x="0" y="1985962"/>
                </a:lnTo>
                <a:lnTo>
                  <a:pt x="0" y="0"/>
                </a:lnTo>
                <a:close/>
              </a:path>
            </a:pathLst>
          </a:custGeom>
          <a:solidFill>
            <a:srgbClr val="FFFFFF"/>
          </a:solidFill>
        </p:spPr>
        <p:txBody>
          <a:bodyPr wrap="square" lIns="0" tIns="0" rIns="0" bIns="0" rtlCol="0"/>
          <a:lstStyle/>
          <a:p/>
        </p:txBody>
      </p:sp>
      <p:sp>
        <p:nvSpPr>
          <p:cNvPr id="18" name="object 18"/>
          <p:cNvSpPr/>
          <p:nvPr/>
        </p:nvSpPr>
        <p:spPr>
          <a:xfrm>
            <a:off x="136521" y="4384671"/>
            <a:ext cx="3454400" cy="2011680"/>
          </a:xfrm>
          <a:custGeom>
            <a:avLst/>
            <a:gdLst/>
            <a:ahLst/>
            <a:cxnLst/>
            <a:rect l="l" t="t" r="r" b="b"/>
            <a:pathLst>
              <a:path w="3454400" h="2011679">
                <a:moveTo>
                  <a:pt x="12699" y="0"/>
                </a:moveTo>
                <a:lnTo>
                  <a:pt x="9334" y="0"/>
                </a:lnTo>
                <a:lnTo>
                  <a:pt x="6108" y="1346"/>
                </a:lnTo>
                <a:lnTo>
                  <a:pt x="1346" y="6108"/>
                </a:lnTo>
                <a:lnTo>
                  <a:pt x="0" y="9334"/>
                </a:lnTo>
                <a:lnTo>
                  <a:pt x="0" y="2002040"/>
                </a:lnTo>
                <a:lnTo>
                  <a:pt x="1346" y="2005266"/>
                </a:lnTo>
                <a:lnTo>
                  <a:pt x="6108" y="2010029"/>
                </a:lnTo>
                <a:lnTo>
                  <a:pt x="9334" y="2011362"/>
                </a:lnTo>
                <a:lnTo>
                  <a:pt x="3445078" y="2011362"/>
                </a:lnTo>
                <a:lnTo>
                  <a:pt x="3448304" y="2010029"/>
                </a:lnTo>
                <a:lnTo>
                  <a:pt x="3453066" y="2005266"/>
                </a:lnTo>
                <a:lnTo>
                  <a:pt x="3454043" y="2002904"/>
                </a:lnTo>
                <a:lnTo>
                  <a:pt x="11582" y="2002904"/>
                </a:lnTo>
                <a:lnTo>
                  <a:pt x="10502" y="2002459"/>
                </a:lnTo>
                <a:lnTo>
                  <a:pt x="8915" y="2000872"/>
                </a:lnTo>
                <a:lnTo>
                  <a:pt x="8470" y="1999792"/>
                </a:lnTo>
                <a:lnTo>
                  <a:pt x="8470" y="11582"/>
                </a:lnTo>
                <a:lnTo>
                  <a:pt x="8915" y="10502"/>
                </a:lnTo>
                <a:lnTo>
                  <a:pt x="10502" y="8915"/>
                </a:lnTo>
                <a:lnTo>
                  <a:pt x="11582" y="8470"/>
                </a:lnTo>
                <a:lnTo>
                  <a:pt x="12699" y="8470"/>
                </a:lnTo>
                <a:lnTo>
                  <a:pt x="12699" y="0"/>
                </a:lnTo>
                <a:close/>
              </a:path>
              <a:path w="3454400" h="2011679">
                <a:moveTo>
                  <a:pt x="3445078" y="0"/>
                </a:moveTo>
                <a:lnTo>
                  <a:pt x="12699" y="0"/>
                </a:lnTo>
                <a:lnTo>
                  <a:pt x="12699" y="8470"/>
                </a:lnTo>
                <a:lnTo>
                  <a:pt x="3442830" y="8470"/>
                </a:lnTo>
                <a:lnTo>
                  <a:pt x="3443909" y="8915"/>
                </a:lnTo>
                <a:lnTo>
                  <a:pt x="3445497" y="10502"/>
                </a:lnTo>
                <a:lnTo>
                  <a:pt x="3445941" y="11582"/>
                </a:lnTo>
                <a:lnTo>
                  <a:pt x="3445941" y="1999792"/>
                </a:lnTo>
                <a:lnTo>
                  <a:pt x="3445497" y="2000872"/>
                </a:lnTo>
                <a:lnTo>
                  <a:pt x="3443909" y="2002459"/>
                </a:lnTo>
                <a:lnTo>
                  <a:pt x="3442830" y="2002904"/>
                </a:lnTo>
                <a:lnTo>
                  <a:pt x="3454043" y="2002904"/>
                </a:lnTo>
                <a:lnTo>
                  <a:pt x="3454400" y="2002040"/>
                </a:lnTo>
                <a:lnTo>
                  <a:pt x="3454400" y="9334"/>
                </a:lnTo>
                <a:lnTo>
                  <a:pt x="3453066" y="6108"/>
                </a:lnTo>
                <a:lnTo>
                  <a:pt x="3448304" y="1346"/>
                </a:lnTo>
                <a:lnTo>
                  <a:pt x="3445078" y="0"/>
                </a:lnTo>
                <a:close/>
              </a:path>
              <a:path w="3454400" h="2011679">
                <a:moveTo>
                  <a:pt x="3434346" y="16941"/>
                </a:moveTo>
                <a:lnTo>
                  <a:pt x="20053" y="16941"/>
                </a:lnTo>
                <a:lnTo>
                  <a:pt x="18961" y="17386"/>
                </a:lnTo>
                <a:lnTo>
                  <a:pt x="17386" y="18961"/>
                </a:lnTo>
                <a:lnTo>
                  <a:pt x="16941" y="20053"/>
                </a:lnTo>
                <a:lnTo>
                  <a:pt x="16941" y="1991309"/>
                </a:lnTo>
                <a:lnTo>
                  <a:pt x="17386" y="1992401"/>
                </a:lnTo>
                <a:lnTo>
                  <a:pt x="18961" y="1993976"/>
                </a:lnTo>
                <a:lnTo>
                  <a:pt x="20053" y="1994433"/>
                </a:lnTo>
                <a:lnTo>
                  <a:pt x="3434346" y="1994433"/>
                </a:lnTo>
                <a:lnTo>
                  <a:pt x="3435438" y="1993976"/>
                </a:lnTo>
                <a:lnTo>
                  <a:pt x="3437013" y="1992401"/>
                </a:lnTo>
                <a:lnTo>
                  <a:pt x="3437470" y="1991309"/>
                </a:lnTo>
                <a:lnTo>
                  <a:pt x="3437470" y="1990204"/>
                </a:lnTo>
                <a:lnTo>
                  <a:pt x="21170" y="1990204"/>
                </a:lnTo>
                <a:lnTo>
                  <a:pt x="21170" y="1985962"/>
                </a:lnTo>
                <a:lnTo>
                  <a:pt x="25399" y="1985962"/>
                </a:lnTo>
                <a:lnTo>
                  <a:pt x="25399" y="25400"/>
                </a:lnTo>
                <a:lnTo>
                  <a:pt x="21170" y="25400"/>
                </a:lnTo>
                <a:lnTo>
                  <a:pt x="21170" y="21170"/>
                </a:lnTo>
                <a:lnTo>
                  <a:pt x="3437470" y="21170"/>
                </a:lnTo>
                <a:lnTo>
                  <a:pt x="3437470" y="20053"/>
                </a:lnTo>
                <a:lnTo>
                  <a:pt x="3437013" y="18961"/>
                </a:lnTo>
                <a:lnTo>
                  <a:pt x="3435438" y="17386"/>
                </a:lnTo>
                <a:lnTo>
                  <a:pt x="3434346" y="16941"/>
                </a:lnTo>
                <a:close/>
              </a:path>
              <a:path w="3454400" h="2011679">
                <a:moveTo>
                  <a:pt x="25399" y="1985962"/>
                </a:moveTo>
                <a:lnTo>
                  <a:pt x="21170" y="1985962"/>
                </a:lnTo>
                <a:lnTo>
                  <a:pt x="21170" y="1990204"/>
                </a:lnTo>
                <a:lnTo>
                  <a:pt x="25399" y="1990204"/>
                </a:lnTo>
                <a:lnTo>
                  <a:pt x="25399" y="1985962"/>
                </a:lnTo>
                <a:close/>
              </a:path>
              <a:path w="3454400" h="2011679">
                <a:moveTo>
                  <a:pt x="3429000" y="1985962"/>
                </a:moveTo>
                <a:lnTo>
                  <a:pt x="25399" y="1985962"/>
                </a:lnTo>
                <a:lnTo>
                  <a:pt x="25399" y="1990204"/>
                </a:lnTo>
                <a:lnTo>
                  <a:pt x="3429000" y="1990204"/>
                </a:lnTo>
                <a:lnTo>
                  <a:pt x="3429000" y="1985962"/>
                </a:lnTo>
                <a:close/>
              </a:path>
              <a:path w="3454400" h="2011679">
                <a:moveTo>
                  <a:pt x="3433241" y="21170"/>
                </a:moveTo>
                <a:lnTo>
                  <a:pt x="3429000" y="21170"/>
                </a:lnTo>
                <a:lnTo>
                  <a:pt x="3429000" y="1990204"/>
                </a:lnTo>
                <a:lnTo>
                  <a:pt x="3433241" y="1990204"/>
                </a:lnTo>
                <a:lnTo>
                  <a:pt x="3433241" y="1985962"/>
                </a:lnTo>
                <a:lnTo>
                  <a:pt x="3437470" y="1985962"/>
                </a:lnTo>
                <a:lnTo>
                  <a:pt x="3437470" y="25400"/>
                </a:lnTo>
                <a:lnTo>
                  <a:pt x="3433241" y="25400"/>
                </a:lnTo>
                <a:lnTo>
                  <a:pt x="3433241" y="21170"/>
                </a:lnTo>
                <a:close/>
              </a:path>
              <a:path w="3454400" h="2011679">
                <a:moveTo>
                  <a:pt x="3437470" y="1985962"/>
                </a:moveTo>
                <a:lnTo>
                  <a:pt x="3433241" y="1985962"/>
                </a:lnTo>
                <a:lnTo>
                  <a:pt x="3433241" y="1990204"/>
                </a:lnTo>
                <a:lnTo>
                  <a:pt x="3437470" y="1990204"/>
                </a:lnTo>
                <a:lnTo>
                  <a:pt x="3437470" y="1985962"/>
                </a:lnTo>
                <a:close/>
              </a:path>
              <a:path w="3454400" h="2011679">
                <a:moveTo>
                  <a:pt x="25399" y="21170"/>
                </a:moveTo>
                <a:lnTo>
                  <a:pt x="21170" y="21170"/>
                </a:lnTo>
                <a:lnTo>
                  <a:pt x="21170" y="25400"/>
                </a:lnTo>
                <a:lnTo>
                  <a:pt x="25399" y="25400"/>
                </a:lnTo>
                <a:lnTo>
                  <a:pt x="25399" y="21170"/>
                </a:lnTo>
                <a:close/>
              </a:path>
              <a:path w="3454400" h="2011679">
                <a:moveTo>
                  <a:pt x="3429000" y="21170"/>
                </a:moveTo>
                <a:lnTo>
                  <a:pt x="25399" y="21170"/>
                </a:lnTo>
                <a:lnTo>
                  <a:pt x="25399" y="25400"/>
                </a:lnTo>
                <a:lnTo>
                  <a:pt x="3429000" y="25400"/>
                </a:lnTo>
                <a:lnTo>
                  <a:pt x="3429000" y="21170"/>
                </a:lnTo>
                <a:close/>
              </a:path>
              <a:path w="3454400" h="2011679">
                <a:moveTo>
                  <a:pt x="3437470" y="21170"/>
                </a:moveTo>
                <a:lnTo>
                  <a:pt x="3433241" y="21170"/>
                </a:lnTo>
                <a:lnTo>
                  <a:pt x="3433241" y="25400"/>
                </a:lnTo>
                <a:lnTo>
                  <a:pt x="3437470" y="25400"/>
                </a:lnTo>
                <a:lnTo>
                  <a:pt x="3437470" y="21170"/>
                </a:lnTo>
                <a:close/>
              </a:path>
            </a:pathLst>
          </a:custGeom>
          <a:solidFill>
            <a:srgbClr val="B68B00"/>
          </a:solidFill>
        </p:spPr>
        <p:txBody>
          <a:bodyPr wrap="square" lIns="0" tIns="0" rIns="0" bIns="0" rtlCol="0"/>
          <a:lstStyle/>
          <a:p/>
        </p:txBody>
      </p:sp>
      <p:sp>
        <p:nvSpPr>
          <p:cNvPr id="19" name="object 19"/>
          <p:cNvSpPr/>
          <p:nvPr/>
        </p:nvSpPr>
        <p:spPr>
          <a:xfrm>
            <a:off x="1377613" y="3353809"/>
            <a:ext cx="1706880" cy="986155"/>
          </a:xfrm>
          <a:custGeom>
            <a:avLst/>
            <a:gdLst/>
            <a:ahLst/>
            <a:cxnLst/>
            <a:rect l="l" t="t" r="r" b="b"/>
            <a:pathLst>
              <a:path w="1706880" h="986154">
                <a:moveTo>
                  <a:pt x="1706537" y="16929"/>
                </a:moveTo>
                <a:lnTo>
                  <a:pt x="38557" y="48971"/>
                </a:lnTo>
                <a:lnTo>
                  <a:pt x="36728" y="50787"/>
                </a:lnTo>
                <a:lnTo>
                  <a:pt x="16929" y="985964"/>
                </a:lnTo>
                <a:lnTo>
                  <a:pt x="25400" y="986142"/>
                </a:lnTo>
                <a:lnTo>
                  <a:pt x="45060" y="57391"/>
                </a:lnTo>
                <a:lnTo>
                  <a:pt x="40995" y="57391"/>
                </a:lnTo>
                <a:lnTo>
                  <a:pt x="40919" y="53149"/>
                </a:lnTo>
                <a:lnTo>
                  <a:pt x="261767" y="53149"/>
                </a:lnTo>
                <a:lnTo>
                  <a:pt x="1706702" y="25387"/>
                </a:lnTo>
                <a:lnTo>
                  <a:pt x="1706537" y="16929"/>
                </a:lnTo>
                <a:close/>
              </a:path>
              <a:path w="1706880" h="986154">
                <a:moveTo>
                  <a:pt x="1706219" y="0"/>
                </a:moveTo>
                <a:lnTo>
                  <a:pt x="29108" y="32207"/>
                </a:lnTo>
                <a:lnTo>
                  <a:pt x="0" y="985608"/>
                </a:lnTo>
                <a:lnTo>
                  <a:pt x="8470" y="985786"/>
                </a:lnTo>
                <a:lnTo>
                  <a:pt x="28422" y="43662"/>
                </a:lnTo>
                <a:lnTo>
                  <a:pt x="28867" y="42621"/>
                </a:lnTo>
                <a:lnTo>
                  <a:pt x="30403" y="41071"/>
                </a:lnTo>
                <a:lnTo>
                  <a:pt x="31457" y="40627"/>
                </a:lnTo>
                <a:lnTo>
                  <a:pt x="1706372" y="8458"/>
                </a:lnTo>
                <a:lnTo>
                  <a:pt x="1706219" y="0"/>
                </a:lnTo>
                <a:close/>
              </a:path>
              <a:path w="1706880" h="986154">
                <a:moveTo>
                  <a:pt x="40919" y="53149"/>
                </a:moveTo>
                <a:lnTo>
                  <a:pt x="40995" y="57391"/>
                </a:lnTo>
                <a:lnTo>
                  <a:pt x="45062" y="57313"/>
                </a:lnTo>
                <a:lnTo>
                  <a:pt x="45148" y="53238"/>
                </a:lnTo>
                <a:lnTo>
                  <a:pt x="40919" y="53149"/>
                </a:lnTo>
                <a:close/>
              </a:path>
              <a:path w="1706880" h="986154">
                <a:moveTo>
                  <a:pt x="45062" y="57313"/>
                </a:moveTo>
                <a:lnTo>
                  <a:pt x="40995" y="57391"/>
                </a:lnTo>
                <a:lnTo>
                  <a:pt x="45060" y="57391"/>
                </a:lnTo>
                <a:close/>
              </a:path>
              <a:path w="1706880" h="986154">
                <a:moveTo>
                  <a:pt x="261767" y="53149"/>
                </a:moveTo>
                <a:lnTo>
                  <a:pt x="40919" y="53149"/>
                </a:lnTo>
                <a:lnTo>
                  <a:pt x="45148" y="53238"/>
                </a:lnTo>
                <a:lnTo>
                  <a:pt x="45062" y="57313"/>
                </a:lnTo>
                <a:lnTo>
                  <a:pt x="261767" y="53149"/>
                </a:lnTo>
                <a:close/>
              </a:path>
            </a:pathLst>
          </a:custGeom>
          <a:solidFill>
            <a:srgbClr val="B68B00"/>
          </a:solidFill>
        </p:spPr>
        <p:txBody>
          <a:bodyPr wrap="square" lIns="0" tIns="0" rIns="0" bIns="0" rtlCol="0"/>
          <a:lstStyle/>
          <a:p/>
        </p:txBody>
      </p:sp>
      <p:sp>
        <p:nvSpPr>
          <p:cNvPr id="20" name="object 20"/>
          <p:cNvSpPr txBox="1"/>
          <p:nvPr/>
        </p:nvSpPr>
        <p:spPr>
          <a:xfrm>
            <a:off x="149225" y="4403820"/>
            <a:ext cx="3429000" cy="1945639"/>
          </a:xfrm>
          <a:prstGeom prst="rect">
            <a:avLst/>
          </a:prstGeom>
        </p:spPr>
        <p:txBody>
          <a:bodyPr wrap="square" lIns="0" tIns="12700" rIns="0" bIns="0" rtlCol="0" vert="horz">
            <a:spAutoFit/>
          </a:bodyPr>
          <a:lstStyle/>
          <a:p>
            <a:pPr marL="1255395">
              <a:lnSpc>
                <a:spcPct val="100000"/>
              </a:lnSpc>
              <a:spcBef>
                <a:spcPts val="100"/>
              </a:spcBef>
            </a:pPr>
            <a:r>
              <a:rPr dirty="0" sz="1800" spc="-5" b="1">
                <a:latin typeface="標楷體"/>
                <a:cs typeface="標楷體"/>
              </a:rPr>
              <a:t>適用情況</a:t>
            </a:r>
            <a:endParaRPr sz="1800">
              <a:latin typeface="標楷體"/>
              <a:cs typeface="標楷體"/>
            </a:endParaRPr>
          </a:p>
          <a:p>
            <a:pPr marL="172085" indent="-81915">
              <a:lnSpc>
                <a:spcPct val="100000"/>
              </a:lnSpc>
              <a:buSzPct val="94444"/>
              <a:buFont typeface="Arial"/>
              <a:buChar char="•"/>
              <a:tabLst>
                <a:tab pos="172720" algn="l"/>
              </a:tabLst>
            </a:pPr>
            <a:r>
              <a:rPr dirty="0" sz="1800">
                <a:latin typeface="標楷體"/>
                <a:cs typeface="標楷體"/>
              </a:rPr>
              <a:t>局部切除手術患者</a:t>
            </a:r>
            <a:endParaRPr sz="1800">
              <a:latin typeface="標楷體"/>
              <a:cs typeface="標楷體"/>
            </a:endParaRPr>
          </a:p>
          <a:p>
            <a:pPr marL="90805" marR="130175">
              <a:lnSpc>
                <a:spcPct val="99200"/>
              </a:lnSpc>
              <a:spcBef>
                <a:spcPts val="50"/>
              </a:spcBef>
              <a:buSzPct val="94444"/>
              <a:buFont typeface="Arial"/>
              <a:buChar char="•"/>
              <a:tabLst>
                <a:tab pos="172720" algn="l"/>
              </a:tabLst>
            </a:pPr>
            <a:r>
              <a:rPr dirty="0" sz="1800">
                <a:latin typeface="標楷體"/>
                <a:cs typeface="標楷體"/>
              </a:rPr>
              <a:t>完成全乳切除手術但腫瘤較大 或有擴散到淋巴結、或腫瘤接近 切除邊緣</a:t>
            </a:r>
            <a:endParaRPr sz="1800">
              <a:latin typeface="標楷體"/>
              <a:cs typeface="標楷體"/>
            </a:endParaRPr>
          </a:p>
          <a:p>
            <a:pPr marL="90805" marR="278765">
              <a:lnSpc>
                <a:spcPts val="2120"/>
              </a:lnSpc>
              <a:spcBef>
                <a:spcPts val="140"/>
              </a:spcBef>
              <a:buSzPct val="94444"/>
              <a:buFont typeface="Arial"/>
              <a:buChar char="•"/>
              <a:tabLst>
                <a:tab pos="172720" algn="l"/>
              </a:tabLst>
            </a:pPr>
            <a:r>
              <a:rPr dirty="0" sz="1800">
                <a:latin typeface="標楷體"/>
                <a:cs typeface="標楷體"/>
              </a:rPr>
              <a:t>處理擴散至骨骼或腦部等其他 地方的腫瘤</a:t>
            </a:r>
            <a:endParaRPr sz="1800">
              <a:latin typeface="標楷體"/>
              <a:cs typeface="標楷體"/>
            </a:endParaRPr>
          </a:p>
        </p:txBody>
      </p:sp>
      <p:sp>
        <p:nvSpPr>
          <p:cNvPr id="21" name="object 21"/>
          <p:cNvSpPr/>
          <p:nvPr/>
        </p:nvSpPr>
        <p:spPr>
          <a:xfrm>
            <a:off x="5562600" y="4244975"/>
            <a:ext cx="3429000" cy="1981200"/>
          </a:xfrm>
          <a:custGeom>
            <a:avLst/>
            <a:gdLst/>
            <a:ahLst/>
            <a:cxnLst/>
            <a:rect l="l" t="t" r="r" b="b"/>
            <a:pathLst>
              <a:path w="3429000" h="1981200">
                <a:moveTo>
                  <a:pt x="0" y="0"/>
                </a:moveTo>
                <a:lnTo>
                  <a:pt x="3429000" y="0"/>
                </a:lnTo>
                <a:lnTo>
                  <a:pt x="3429000" y="1981200"/>
                </a:lnTo>
                <a:lnTo>
                  <a:pt x="0" y="1981200"/>
                </a:lnTo>
                <a:lnTo>
                  <a:pt x="0" y="0"/>
                </a:lnTo>
                <a:close/>
              </a:path>
            </a:pathLst>
          </a:custGeom>
          <a:solidFill>
            <a:srgbClr val="FFFFFF"/>
          </a:solidFill>
        </p:spPr>
        <p:txBody>
          <a:bodyPr wrap="square" lIns="0" tIns="0" rIns="0" bIns="0" rtlCol="0"/>
          <a:lstStyle/>
          <a:p/>
        </p:txBody>
      </p:sp>
      <p:sp>
        <p:nvSpPr>
          <p:cNvPr id="22" name="object 22"/>
          <p:cNvSpPr/>
          <p:nvPr/>
        </p:nvSpPr>
        <p:spPr>
          <a:xfrm>
            <a:off x="5549896" y="4232271"/>
            <a:ext cx="3454400" cy="2006600"/>
          </a:xfrm>
          <a:custGeom>
            <a:avLst/>
            <a:gdLst/>
            <a:ahLst/>
            <a:cxnLst/>
            <a:rect l="l" t="t" r="r" b="b"/>
            <a:pathLst>
              <a:path w="3454400" h="2006600">
                <a:moveTo>
                  <a:pt x="12699" y="0"/>
                </a:moveTo>
                <a:lnTo>
                  <a:pt x="9334" y="0"/>
                </a:lnTo>
                <a:lnTo>
                  <a:pt x="6108" y="1346"/>
                </a:lnTo>
                <a:lnTo>
                  <a:pt x="1346" y="6108"/>
                </a:lnTo>
                <a:lnTo>
                  <a:pt x="0" y="9334"/>
                </a:lnTo>
                <a:lnTo>
                  <a:pt x="0" y="1997278"/>
                </a:lnTo>
                <a:lnTo>
                  <a:pt x="1346" y="2000504"/>
                </a:lnTo>
                <a:lnTo>
                  <a:pt x="6108" y="2005266"/>
                </a:lnTo>
                <a:lnTo>
                  <a:pt x="9334" y="2006600"/>
                </a:lnTo>
                <a:lnTo>
                  <a:pt x="3445078" y="2006600"/>
                </a:lnTo>
                <a:lnTo>
                  <a:pt x="3448304" y="2005266"/>
                </a:lnTo>
                <a:lnTo>
                  <a:pt x="3453066" y="2000504"/>
                </a:lnTo>
                <a:lnTo>
                  <a:pt x="3454043" y="1998141"/>
                </a:lnTo>
                <a:lnTo>
                  <a:pt x="11582" y="1998141"/>
                </a:lnTo>
                <a:lnTo>
                  <a:pt x="10502" y="1997697"/>
                </a:lnTo>
                <a:lnTo>
                  <a:pt x="8915" y="1996109"/>
                </a:lnTo>
                <a:lnTo>
                  <a:pt x="8470" y="1995030"/>
                </a:lnTo>
                <a:lnTo>
                  <a:pt x="8470" y="11582"/>
                </a:lnTo>
                <a:lnTo>
                  <a:pt x="8915" y="10502"/>
                </a:lnTo>
                <a:lnTo>
                  <a:pt x="10502" y="8915"/>
                </a:lnTo>
                <a:lnTo>
                  <a:pt x="11582" y="8470"/>
                </a:lnTo>
                <a:lnTo>
                  <a:pt x="12699" y="8470"/>
                </a:lnTo>
                <a:lnTo>
                  <a:pt x="12699" y="0"/>
                </a:lnTo>
                <a:close/>
              </a:path>
              <a:path w="3454400" h="2006600">
                <a:moveTo>
                  <a:pt x="3445078" y="0"/>
                </a:moveTo>
                <a:lnTo>
                  <a:pt x="12699" y="0"/>
                </a:lnTo>
                <a:lnTo>
                  <a:pt x="12699" y="8470"/>
                </a:lnTo>
                <a:lnTo>
                  <a:pt x="3442830" y="8470"/>
                </a:lnTo>
                <a:lnTo>
                  <a:pt x="3443909" y="8915"/>
                </a:lnTo>
                <a:lnTo>
                  <a:pt x="3445497" y="10502"/>
                </a:lnTo>
                <a:lnTo>
                  <a:pt x="3445941" y="11582"/>
                </a:lnTo>
                <a:lnTo>
                  <a:pt x="3445941" y="1995030"/>
                </a:lnTo>
                <a:lnTo>
                  <a:pt x="3445497" y="1996109"/>
                </a:lnTo>
                <a:lnTo>
                  <a:pt x="3443909" y="1997697"/>
                </a:lnTo>
                <a:lnTo>
                  <a:pt x="3442830" y="1998141"/>
                </a:lnTo>
                <a:lnTo>
                  <a:pt x="3454043" y="1998141"/>
                </a:lnTo>
                <a:lnTo>
                  <a:pt x="3454400" y="1997278"/>
                </a:lnTo>
                <a:lnTo>
                  <a:pt x="3454400" y="9334"/>
                </a:lnTo>
                <a:lnTo>
                  <a:pt x="3453066" y="6108"/>
                </a:lnTo>
                <a:lnTo>
                  <a:pt x="3448304" y="1346"/>
                </a:lnTo>
                <a:lnTo>
                  <a:pt x="3445078" y="0"/>
                </a:lnTo>
                <a:close/>
              </a:path>
              <a:path w="3454400" h="2006600">
                <a:moveTo>
                  <a:pt x="3434346" y="16941"/>
                </a:moveTo>
                <a:lnTo>
                  <a:pt x="20053" y="16941"/>
                </a:lnTo>
                <a:lnTo>
                  <a:pt x="18961" y="17386"/>
                </a:lnTo>
                <a:lnTo>
                  <a:pt x="17386" y="18961"/>
                </a:lnTo>
                <a:lnTo>
                  <a:pt x="16941" y="20053"/>
                </a:lnTo>
                <a:lnTo>
                  <a:pt x="16941" y="1986546"/>
                </a:lnTo>
                <a:lnTo>
                  <a:pt x="17386" y="1987638"/>
                </a:lnTo>
                <a:lnTo>
                  <a:pt x="18961" y="1989213"/>
                </a:lnTo>
                <a:lnTo>
                  <a:pt x="20053" y="1989670"/>
                </a:lnTo>
                <a:lnTo>
                  <a:pt x="3434346" y="1989670"/>
                </a:lnTo>
                <a:lnTo>
                  <a:pt x="3435438" y="1989213"/>
                </a:lnTo>
                <a:lnTo>
                  <a:pt x="3437013" y="1987638"/>
                </a:lnTo>
                <a:lnTo>
                  <a:pt x="3437470" y="1986546"/>
                </a:lnTo>
                <a:lnTo>
                  <a:pt x="3437470" y="1985441"/>
                </a:lnTo>
                <a:lnTo>
                  <a:pt x="21170" y="1985441"/>
                </a:lnTo>
                <a:lnTo>
                  <a:pt x="21170" y="1981200"/>
                </a:lnTo>
                <a:lnTo>
                  <a:pt x="25399" y="1981200"/>
                </a:lnTo>
                <a:lnTo>
                  <a:pt x="25399" y="25400"/>
                </a:lnTo>
                <a:lnTo>
                  <a:pt x="21170" y="25400"/>
                </a:lnTo>
                <a:lnTo>
                  <a:pt x="21170" y="21170"/>
                </a:lnTo>
                <a:lnTo>
                  <a:pt x="3437470" y="21170"/>
                </a:lnTo>
                <a:lnTo>
                  <a:pt x="3437470" y="20053"/>
                </a:lnTo>
                <a:lnTo>
                  <a:pt x="3437013" y="18961"/>
                </a:lnTo>
                <a:lnTo>
                  <a:pt x="3435438" y="17386"/>
                </a:lnTo>
                <a:lnTo>
                  <a:pt x="3434346" y="16941"/>
                </a:lnTo>
                <a:close/>
              </a:path>
              <a:path w="3454400" h="2006600">
                <a:moveTo>
                  <a:pt x="25399" y="1981200"/>
                </a:moveTo>
                <a:lnTo>
                  <a:pt x="21170" y="1981200"/>
                </a:lnTo>
                <a:lnTo>
                  <a:pt x="21170" y="1985441"/>
                </a:lnTo>
                <a:lnTo>
                  <a:pt x="25399" y="1985441"/>
                </a:lnTo>
                <a:lnTo>
                  <a:pt x="25399" y="1981200"/>
                </a:lnTo>
                <a:close/>
              </a:path>
              <a:path w="3454400" h="2006600">
                <a:moveTo>
                  <a:pt x="3429000" y="1981200"/>
                </a:moveTo>
                <a:lnTo>
                  <a:pt x="25399" y="1981200"/>
                </a:lnTo>
                <a:lnTo>
                  <a:pt x="25399" y="1985441"/>
                </a:lnTo>
                <a:lnTo>
                  <a:pt x="3429000" y="1985441"/>
                </a:lnTo>
                <a:lnTo>
                  <a:pt x="3429000" y="1981200"/>
                </a:lnTo>
                <a:close/>
              </a:path>
              <a:path w="3454400" h="2006600">
                <a:moveTo>
                  <a:pt x="3433241" y="21170"/>
                </a:moveTo>
                <a:lnTo>
                  <a:pt x="3429000" y="21170"/>
                </a:lnTo>
                <a:lnTo>
                  <a:pt x="3429000" y="1985441"/>
                </a:lnTo>
                <a:lnTo>
                  <a:pt x="3433241" y="1985441"/>
                </a:lnTo>
                <a:lnTo>
                  <a:pt x="3433241" y="1981200"/>
                </a:lnTo>
                <a:lnTo>
                  <a:pt x="3437470" y="1981200"/>
                </a:lnTo>
                <a:lnTo>
                  <a:pt x="3437470" y="25400"/>
                </a:lnTo>
                <a:lnTo>
                  <a:pt x="3433241" y="25400"/>
                </a:lnTo>
                <a:lnTo>
                  <a:pt x="3433241" y="21170"/>
                </a:lnTo>
                <a:close/>
              </a:path>
              <a:path w="3454400" h="2006600">
                <a:moveTo>
                  <a:pt x="3437470" y="1981200"/>
                </a:moveTo>
                <a:lnTo>
                  <a:pt x="3433241" y="1981200"/>
                </a:lnTo>
                <a:lnTo>
                  <a:pt x="3433241" y="1985441"/>
                </a:lnTo>
                <a:lnTo>
                  <a:pt x="3437470" y="1985441"/>
                </a:lnTo>
                <a:lnTo>
                  <a:pt x="3437470" y="1981200"/>
                </a:lnTo>
                <a:close/>
              </a:path>
              <a:path w="3454400" h="2006600">
                <a:moveTo>
                  <a:pt x="25399" y="21170"/>
                </a:moveTo>
                <a:lnTo>
                  <a:pt x="21170" y="21170"/>
                </a:lnTo>
                <a:lnTo>
                  <a:pt x="21170" y="25400"/>
                </a:lnTo>
                <a:lnTo>
                  <a:pt x="25399" y="25400"/>
                </a:lnTo>
                <a:lnTo>
                  <a:pt x="25399" y="21170"/>
                </a:lnTo>
                <a:close/>
              </a:path>
              <a:path w="3454400" h="2006600">
                <a:moveTo>
                  <a:pt x="3429000" y="21170"/>
                </a:moveTo>
                <a:lnTo>
                  <a:pt x="25399" y="21170"/>
                </a:lnTo>
                <a:lnTo>
                  <a:pt x="25399" y="25400"/>
                </a:lnTo>
                <a:lnTo>
                  <a:pt x="3429000" y="25400"/>
                </a:lnTo>
                <a:lnTo>
                  <a:pt x="3429000" y="21170"/>
                </a:lnTo>
                <a:close/>
              </a:path>
              <a:path w="3454400" h="2006600">
                <a:moveTo>
                  <a:pt x="3437470" y="21170"/>
                </a:moveTo>
                <a:lnTo>
                  <a:pt x="3433241" y="21170"/>
                </a:lnTo>
                <a:lnTo>
                  <a:pt x="3433241" y="25400"/>
                </a:lnTo>
                <a:lnTo>
                  <a:pt x="3437470" y="25400"/>
                </a:lnTo>
                <a:lnTo>
                  <a:pt x="3437470" y="21170"/>
                </a:lnTo>
                <a:close/>
              </a:path>
            </a:pathLst>
          </a:custGeom>
          <a:solidFill>
            <a:srgbClr val="B68B00"/>
          </a:solidFill>
        </p:spPr>
        <p:txBody>
          <a:bodyPr wrap="square" lIns="0" tIns="0" rIns="0" bIns="0" rtlCol="0"/>
          <a:lstStyle/>
          <a:p/>
        </p:txBody>
      </p:sp>
      <p:sp>
        <p:nvSpPr>
          <p:cNvPr id="23" name="object 23"/>
          <p:cNvSpPr/>
          <p:nvPr/>
        </p:nvSpPr>
        <p:spPr>
          <a:xfrm>
            <a:off x="5762830" y="3843384"/>
            <a:ext cx="1097280" cy="381635"/>
          </a:xfrm>
          <a:custGeom>
            <a:avLst/>
            <a:gdLst/>
            <a:ahLst/>
            <a:cxnLst/>
            <a:rect l="l" t="t" r="r" b="b"/>
            <a:pathLst>
              <a:path w="1097279" h="381635">
                <a:moveTo>
                  <a:pt x="1073938" y="21209"/>
                </a:moveTo>
                <a:lnTo>
                  <a:pt x="1069695" y="21209"/>
                </a:lnTo>
                <a:lnTo>
                  <a:pt x="1069720" y="25438"/>
                </a:lnTo>
                <a:lnTo>
                  <a:pt x="1065534" y="25458"/>
                </a:lnTo>
                <a:lnTo>
                  <a:pt x="1071295" y="381622"/>
                </a:lnTo>
                <a:lnTo>
                  <a:pt x="1079766" y="381495"/>
                </a:lnTo>
                <a:lnTo>
                  <a:pt x="1073938" y="21209"/>
                </a:lnTo>
                <a:close/>
              </a:path>
              <a:path w="1097279" h="381635">
                <a:moveTo>
                  <a:pt x="1089987" y="7556"/>
                </a:moveTo>
                <a:lnTo>
                  <a:pt x="1078014" y="7556"/>
                </a:lnTo>
                <a:lnTo>
                  <a:pt x="1078026" y="8470"/>
                </a:lnTo>
                <a:lnTo>
                  <a:pt x="1079144" y="8470"/>
                </a:lnTo>
                <a:lnTo>
                  <a:pt x="1080198" y="8902"/>
                </a:lnTo>
                <a:lnTo>
                  <a:pt x="1081785" y="10452"/>
                </a:lnTo>
                <a:lnTo>
                  <a:pt x="1082243" y="11518"/>
                </a:lnTo>
                <a:lnTo>
                  <a:pt x="1088224" y="381355"/>
                </a:lnTo>
                <a:lnTo>
                  <a:pt x="1096695" y="381215"/>
                </a:lnTo>
                <a:lnTo>
                  <a:pt x="1090675" y="9156"/>
                </a:lnTo>
                <a:lnTo>
                  <a:pt x="1089987" y="7556"/>
                </a:lnTo>
                <a:close/>
              </a:path>
              <a:path w="1097279" h="381635">
                <a:moveTo>
                  <a:pt x="1072006" y="16967"/>
                </a:moveTo>
                <a:lnTo>
                  <a:pt x="76" y="22263"/>
                </a:lnTo>
                <a:lnTo>
                  <a:pt x="114" y="30734"/>
                </a:lnTo>
                <a:lnTo>
                  <a:pt x="1065534" y="25458"/>
                </a:lnTo>
                <a:lnTo>
                  <a:pt x="1065466" y="21272"/>
                </a:lnTo>
                <a:lnTo>
                  <a:pt x="1069695" y="21209"/>
                </a:lnTo>
                <a:lnTo>
                  <a:pt x="1073938" y="21209"/>
                </a:lnTo>
                <a:lnTo>
                  <a:pt x="1073899" y="18808"/>
                </a:lnTo>
                <a:lnTo>
                  <a:pt x="1072006" y="16967"/>
                </a:lnTo>
                <a:close/>
              </a:path>
              <a:path w="1097279" h="381635">
                <a:moveTo>
                  <a:pt x="1069695" y="21209"/>
                </a:moveTo>
                <a:lnTo>
                  <a:pt x="1065466" y="21272"/>
                </a:lnTo>
                <a:lnTo>
                  <a:pt x="1065534" y="25458"/>
                </a:lnTo>
                <a:lnTo>
                  <a:pt x="1069720" y="25438"/>
                </a:lnTo>
                <a:lnTo>
                  <a:pt x="1069695" y="21209"/>
                </a:lnTo>
                <a:close/>
              </a:path>
              <a:path w="1097279" h="381635">
                <a:moveTo>
                  <a:pt x="1081354" y="0"/>
                </a:moveTo>
                <a:lnTo>
                  <a:pt x="1077963" y="0"/>
                </a:lnTo>
                <a:lnTo>
                  <a:pt x="0" y="5334"/>
                </a:lnTo>
                <a:lnTo>
                  <a:pt x="38" y="13792"/>
                </a:lnTo>
                <a:lnTo>
                  <a:pt x="1078014" y="8470"/>
                </a:lnTo>
                <a:lnTo>
                  <a:pt x="1078014" y="7556"/>
                </a:lnTo>
                <a:lnTo>
                  <a:pt x="1089987" y="7556"/>
                </a:lnTo>
                <a:lnTo>
                  <a:pt x="1089304" y="5969"/>
                </a:lnTo>
                <a:lnTo>
                  <a:pt x="1084541" y="1295"/>
                </a:lnTo>
                <a:lnTo>
                  <a:pt x="1081354" y="0"/>
                </a:lnTo>
                <a:close/>
              </a:path>
            </a:pathLst>
          </a:custGeom>
          <a:solidFill>
            <a:srgbClr val="B68B00"/>
          </a:solidFill>
        </p:spPr>
        <p:txBody>
          <a:bodyPr wrap="square" lIns="0" tIns="0" rIns="0" bIns="0" rtlCol="0"/>
          <a:lstStyle/>
          <a:p/>
        </p:txBody>
      </p:sp>
      <p:sp>
        <p:nvSpPr>
          <p:cNvPr id="24" name="object 24"/>
          <p:cNvSpPr txBox="1"/>
          <p:nvPr/>
        </p:nvSpPr>
        <p:spPr>
          <a:xfrm>
            <a:off x="5562600" y="4249039"/>
            <a:ext cx="3429000" cy="1945639"/>
          </a:xfrm>
          <a:prstGeom prst="rect">
            <a:avLst/>
          </a:prstGeom>
        </p:spPr>
        <p:txBody>
          <a:bodyPr wrap="square" lIns="0" tIns="12700" rIns="0" bIns="0" rtlCol="0" vert="horz">
            <a:spAutoFit/>
          </a:bodyPr>
          <a:lstStyle/>
          <a:p>
            <a:pPr marL="1369695">
              <a:lnSpc>
                <a:spcPct val="100000"/>
              </a:lnSpc>
              <a:spcBef>
                <a:spcPts val="100"/>
              </a:spcBef>
            </a:pPr>
            <a:r>
              <a:rPr dirty="0" sz="1800" spc="-5" b="1">
                <a:latin typeface="標楷體"/>
                <a:cs typeface="標楷體"/>
              </a:rPr>
              <a:t>副作用</a:t>
            </a:r>
            <a:endParaRPr sz="1800">
              <a:latin typeface="標楷體"/>
              <a:cs typeface="標楷體"/>
            </a:endParaRPr>
          </a:p>
          <a:p>
            <a:pPr marL="172085" indent="-81915">
              <a:lnSpc>
                <a:spcPct val="100000"/>
              </a:lnSpc>
              <a:buSzPct val="94444"/>
              <a:buFont typeface="Arial"/>
              <a:buChar char="•"/>
              <a:tabLst>
                <a:tab pos="172720" algn="l"/>
              </a:tabLst>
            </a:pPr>
            <a:r>
              <a:rPr dirty="0" sz="1800">
                <a:latin typeface="標楷體"/>
                <a:cs typeface="標楷體"/>
              </a:rPr>
              <a:t>乳房腫脹</a:t>
            </a:r>
            <a:endParaRPr sz="1800">
              <a:latin typeface="標楷體"/>
              <a:cs typeface="標楷體"/>
            </a:endParaRPr>
          </a:p>
          <a:p>
            <a:pPr marL="90805" marR="278765">
              <a:lnSpc>
                <a:spcPts val="2120"/>
              </a:lnSpc>
              <a:spcBef>
                <a:spcPts val="140"/>
              </a:spcBef>
              <a:buSzPct val="94444"/>
              <a:buFont typeface="Arial"/>
              <a:buChar char="•"/>
              <a:tabLst>
                <a:tab pos="172720" algn="l"/>
              </a:tabLst>
            </a:pPr>
            <a:r>
              <a:rPr dirty="0" sz="1800">
                <a:latin typeface="標楷體"/>
                <a:cs typeface="標楷體"/>
              </a:rPr>
              <a:t>受照射的位置發紅、長出水泡 或脫皮</a:t>
            </a:r>
            <a:endParaRPr sz="1800">
              <a:latin typeface="標楷體"/>
              <a:cs typeface="標楷體"/>
            </a:endParaRPr>
          </a:p>
          <a:p>
            <a:pPr marL="172085" indent="-81915">
              <a:lnSpc>
                <a:spcPts val="2100"/>
              </a:lnSpc>
              <a:buSzPct val="94444"/>
              <a:buFont typeface="Arial"/>
              <a:buChar char="•"/>
              <a:tabLst>
                <a:tab pos="172720" algn="l"/>
              </a:tabLst>
            </a:pPr>
            <a:r>
              <a:rPr dirty="0" sz="1800">
                <a:latin typeface="標楷體"/>
                <a:cs typeface="標楷體"/>
              </a:rPr>
              <a:t>疲倦</a:t>
            </a:r>
            <a:endParaRPr sz="1800">
              <a:latin typeface="標楷體"/>
              <a:cs typeface="標楷體"/>
            </a:endParaRPr>
          </a:p>
          <a:p>
            <a:pPr marL="172085" indent="-81915">
              <a:lnSpc>
                <a:spcPct val="100000"/>
              </a:lnSpc>
              <a:buSzPct val="94444"/>
              <a:buFont typeface="Arial"/>
              <a:buChar char="•"/>
              <a:tabLst>
                <a:tab pos="172720" algn="l"/>
              </a:tabLst>
            </a:pPr>
            <a:r>
              <a:rPr dirty="0" sz="1800">
                <a:latin typeface="標楷體"/>
                <a:cs typeface="標楷體"/>
              </a:rPr>
              <a:t>部份手臂神經受損</a:t>
            </a:r>
            <a:endParaRPr sz="1800">
              <a:latin typeface="標楷體"/>
              <a:cs typeface="標楷體"/>
            </a:endParaRPr>
          </a:p>
          <a:p>
            <a:pPr marL="172085" indent="-81915">
              <a:lnSpc>
                <a:spcPct val="100000"/>
              </a:lnSpc>
              <a:buSzPct val="94444"/>
              <a:buFont typeface="Arial"/>
              <a:buChar char="•"/>
              <a:tabLst>
                <a:tab pos="172720" algn="l"/>
              </a:tabLst>
            </a:pPr>
            <a:r>
              <a:rPr dirty="0" sz="1800">
                <a:latin typeface="標楷體"/>
                <a:cs typeface="標楷體"/>
              </a:rPr>
              <a:t>淋巴水腫</a:t>
            </a:r>
            <a:r>
              <a:rPr dirty="0" sz="1800" spc="-10">
                <a:latin typeface="Calibri"/>
                <a:cs typeface="Calibri"/>
              </a:rPr>
              <a:t>(</a:t>
            </a:r>
            <a:r>
              <a:rPr dirty="0" sz="1800">
                <a:latin typeface="標楷體"/>
                <a:cs typeface="標楷體"/>
              </a:rPr>
              <a:t>腋下放射治療</a:t>
            </a:r>
            <a:r>
              <a:rPr dirty="0" sz="1800">
                <a:latin typeface="Calibri"/>
                <a:cs typeface="Calibri"/>
              </a:rPr>
              <a:t>)</a:t>
            </a:r>
            <a:endParaRPr sz="1800">
              <a:latin typeface="Calibri"/>
              <a:cs typeface="Calibri"/>
            </a:endParaRPr>
          </a:p>
        </p:txBody>
      </p:sp>
      <p:sp>
        <p:nvSpPr>
          <p:cNvPr id="25" name="object 25"/>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15:31:20</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spc="90">
                <a:latin typeface="Arial"/>
                <a:cs typeface="Arial"/>
              </a:rPr>
              <a:t>放射治療利用X光射線殺死癌</a:t>
            </a:r>
            <a:r>
              <a:rPr dirty="0" sz="1000" spc="-120">
                <a:latin typeface="Arial"/>
                <a:cs typeface="Arial"/>
              </a:rPr>
              <a:t>細 </a:t>
            </a:r>
            <a:r>
              <a:rPr dirty="0" sz="1000" spc="90">
                <a:latin typeface="Arial"/>
                <a:cs typeface="Arial"/>
              </a:rPr>
              <a:t>胞，通常用於乳癌外科手術之 後，但有時也用於手術之前，  或是作紓緩性質</a:t>
            </a:r>
            <a:r>
              <a:rPr dirty="0" sz="1000" spc="145">
                <a:latin typeface="Arial"/>
                <a:cs typeface="Arial"/>
              </a:rPr>
              <a:t>術後放射治療 的目標是要確定任何在該位 置殘餘的癌細胞都被消滅</a:t>
            </a:r>
            <a:endParaRPr sz="1000">
              <a:latin typeface="Arial"/>
              <a:cs typeface="Arial"/>
            </a:endParaRPr>
          </a:p>
          <a:p>
            <a:pPr marL="25400" marR="17780">
              <a:lnSpc>
                <a:spcPct val="100000"/>
              </a:lnSpc>
            </a:pPr>
            <a:r>
              <a:rPr dirty="0" sz="1000" spc="105">
                <a:latin typeface="Arial"/>
                <a:cs typeface="Arial"/>
              </a:rPr>
              <a:t>一般來說，所有乳房保留手術</a:t>
            </a:r>
            <a:r>
              <a:rPr dirty="0" sz="1000" spc="-700">
                <a:latin typeface="Arial"/>
                <a:cs typeface="Arial"/>
              </a:rPr>
              <a:t>， </a:t>
            </a:r>
            <a:r>
              <a:rPr dirty="0" sz="1000" spc="105">
                <a:latin typeface="Arial"/>
                <a:cs typeface="Arial"/>
              </a:rPr>
              <a:t>術後都需要進行放射治療</a:t>
            </a:r>
            <a:endParaRPr sz="1000">
              <a:latin typeface="Arial"/>
              <a:cs typeface="Arial"/>
            </a:endParaRPr>
          </a:p>
          <a:p>
            <a:pPr marL="25400" marR="17780">
              <a:lnSpc>
                <a:spcPct val="100000"/>
              </a:lnSpc>
            </a:pPr>
            <a:r>
              <a:rPr dirty="0" sz="1000" spc="135">
                <a:latin typeface="Arial"/>
                <a:cs typeface="Arial"/>
              </a:rPr>
              <a:t>如果整個乳房都被切除，但是</a:t>
            </a:r>
            <a:r>
              <a:rPr dirty="0" sz="1000" spc="-1070">
                <a:latin typeface="Arial"/>
                <a:cs typeface="Arial"/>
              </a:rPr>
              <a:t>病 </a:t>
            </a:r>
            <a:r>
              <a:rPr dirty="0" sz="1000" spc="125">
                <a:latin typeface="Arial"/>
                <a:cs typeface="Arial"/>
              </a:rPr>
              <a:t>理上存在一些風險因素反映癌 細胞可能殘留在胸壁的機會較 高，為了避免癌病復發，也會 </a:t>
            </a:r>
            <a:r>
              <a:rPr dirty="0" sz="1000" spc="135">
                <a:latin typeface="Arial"/>
                <a:cs typeface="Arial"/>
              </a:rPr>
              <a:t>要求患者使用放射治療</a:t>
            </a:r>
            <a:endParaRPr sz="1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853439" y="240347"/>
            <a:ext cx="2261235" cy="696595"/>
          </a:xfrm>
          <a:prstGeom prst="rect"/>
        </p:spPr>
        <p:txBody>
          <a:bodyPr wrap="square" lIns="0" tIns="12700" rIns="0" bIns="0" rtlCol="0" vert="horz">
            <a:spAutoFit/>
          </a:bodyPr>
          <a:lstStyle/>
          <a:p>
            <a:pPr marL="12700">
              <a:lnSpc>
                <a:spcPct val="100000"/>
              </a:lnSpc>
              <a:spcBef>
                <a:spcPts val="100"/>
              </a:spcBef>
            </a:pPr>
            <a:r>
              <a:rPr dirty="0" spc="-5">
                <a:solidFill>
                  <a:srgbClr val="5B484E"/>
                </a:solidFill>
              </a:rPr>
              <a:t>放</a:t>
            </a:r>
            <a:r>
              <a:rPr dirty="0" spc="-20">
                <a:solidFill>
                  <a:srgbClr val="5B484E"/>
                </a:solidFill>
              </a:rPr>
              <a:t>射</a:t>
            </a:r>
            <a:r>
              <a:rPr dirty="0" spc="-5">
                <a:solidFill>
                  <a:srgbClr val="5B484E"/>
                </a:solidFill>
              </a:rPr>
              <a:t>治療</a:t>
            </a:r>
          </a:p>
        </p:txBody>
      </p:sp>
      <p:sp>
        <p:nvSpPr>
          <p:cNvPr id="6" name="object 6"/>
          <p:cNvSpPr txBox="1"/>
          <p:nvPr/>
        </p:nvSpPr>
        <p:spPr>
          <a:xfrm>
            <a:off x="628015" y="1394269"/>
            <a:ext cx="7839075" cy="5014595"/>
          </a:xfrm>
          <a:prstGeom prst="rect">
            <a:avLst/>
          </a:prstGeom>
        </p:spPr>
        <p:txBody>
          <a:bodyPr wrap="square" lIns="0" tIns="60960" rIns="0" bIns="0" rtlCol="0" vert="horz">
            <a:spAutoFit/>
          </a:bodyPr>
          <a:lstStyle/>
          <a:p>
            <a:pPr marL="361315" marR="181610" indent="-349250">
              <a:lnSpc>
                <a:spcPts val="3020"/>
              </a:lnSpc>
              <a:spcBef>
                <a:spcPts val="480"/>
              </a:spcBef>
              <a:buClr>
                <a:srgbClr val="FFDC61"/>
              </a:buClr>
              <a:buSzPct val="108928"/>
              <a:buFont typeface="Wingdings 2"/>
              <a:buChar char=""/>
              <a:tabLst>
                <a:tab pos="361950" algn="l"/>
              </a:tabLst>
            </a:pPr>
            <a:r>
              <a:rPr dirty="0" sz="2800" b="1">
                <a:solidFill>
                  <a:srgbClr val="5B484E"/>
                </a:solidFill>
                <a:latin typeface="標楷體"/>
                <a:cs typeface="標楷體"/>
              </a:rPr>
              <a:t>體</a:t>
            </a:r>
            <a:r>
              <a:rPr dirty="0" sz="2800" spc="-10" b="1">
                <a:solidFill>
                  <a:srgbClr val="5B484E"/>
                </a:solidFill>
                <a:latin typeface="標楷體"/>
                <a:cs typeface="標楷體"/>
              </a:rPr>
              <a:t>外放射</a:t>
            </a:r>
            <a:r>
              <a:rPr dirty="0" sz="2800" b="1">
                <a:solidFill>
                  <a:srgbClr val="5B484E"/>
                </a:solidFill>
                <a:latin typeface="標楷體"/>
                <a:cs typeface="標楷體"/>
              </a:rPr>
              <a:t>治</a:t>
            </a:r>
            <a:r>
              <a:rPr dirty="0" sz="2800" spc="-10" b="1">
                <a:solidFill>
                  <a:srgbClr val="5B484E"/>
                </a:solidFill>
                <a:latin typeface="標楷體"/>
                <a:cs typeface="標楷體"/>
              </a:rPr>
              <a:t>療有如</a:t>
            </a:r>
            <a:r>
              <a:rPr dirty="0" sz="2800" b="1">
                <a:solidFill>
                  <a:srgbClr val="5B484E"/>
                </a:solidFill>
                <a:latin typeface="標楷體"/>
                <a:cs typeface="標楷體"/>
              </a:rPr>
              <a:t>照</a:t>
            </a:r>
            <a:r>
              <a:rPr dirty="0" sz="2800" spc="-15" b="1">
                <a:solidFill>
                  <a:srgbClr val="5B484E"/>
                </a:solidFill>
                <a:latin typeface="標楷體"/>
                <a:cs typeface="標楷體"/>
              </a:rPr>
              <a:t>X</a:t>
            </a:r>
            <a:r>
              <a:rPr dirty="0" sz="2800" b="1">
                <a:solidFill>
                  <a:srgbClr val="5B484E"/>
                </a:solidFill>
                <a:latin typeface="標楷體"/>
                <a:cs typeface="標楷體"/>
              </a:rPr>
              <a:t>光</a:t>
            </a:r>
            <a:r>
              <a:rPr dirty="0" sz="2800" spc="-10" b="1">
                <a:solidFill>
                  <a:srgbClr val="5B484E"/>
                </a:solidFill>
                <a:latin typeface="標楷體"/>
                <a:cs typeface="標楷體"/>
              </a:rPr>
              <a:t>，</a:t>
            </a:r>
            <a:r>
              <a:rPr dirty="0" sz="2800" b="1">
                <a:solidFill>
                  <a:srgbClr val="5B484E"/>
                </a:solidFill>
                <a:latin typeface="標楷體"/>
                <a:cs typeface="標楷體"/>
              </a:rPr>
              <a:t>不</a:t>
            </a:r>
            <a:r>
              <a:rPr dirty="0" sz="2800" spc="-10" b="1">
                <a:solidFill>
                  <a:srgbClr val="5B484E"/>
                </a:solidFill>
                <a:latin typeface="標楷體"/>
                <a:cs typeface="標楷體"/>
              </a:rPr>
              <a:t>會引起</a:t>
            </a:r>
            <a:r>
              <a:rPr dirty="0" sz="2800" b="1">
                <a:solidFill>
                  <a:srgbClr val="5B484E"/>
                </a:solidFill>
                <a:latin typeface="標楷體"/>
                <a:cs typeface="標楷體"/>
              </a:rPr>
              <a:t>痛</a:t>
            </a:r>
            <a:r>
              <a:rPr dirty="0" sz="2800" spc="-10" b="1">
                <a:solidFill>
                  <a:srgbClr val="5B484E"/>
                </a:solidFill>
                <a:latin typeface="標楷體"/>
                <a:cs typeface="標楷體"/>
              </a:rPr>
              <a:t>楚，亦不 </a:t>
            </a:r>
            <a:r>
              <a:rPr dirty="0" sz="2800" b="1">
                <a:solidFill>
                  <a:srgbClr val="5B484E"/>
                </a:solidFill>
                <a:latin typeface="標楷體"/>
                <a:cs typeface="標楷體"/>
              </a:rPr>
              <a:t>會</a:t>
            </a:r>
            <a:r>
              <a:rPr dirty="0" sz="2800" spc="-10" b="1">
                <a:solidFill>
                  <a:srgbClr val="5B484E"/>
                </a:solidFill>
                <a:latin typeface="標楷體"/>
                <a:cs typeface="標楷體"/>
              </a:rPr>
              <a:t>令病人</a:t>
            </a:r>
            <a:r>
              <a:rPr dirty="0" sz="2800" b="1">
                <a:solidFill>
                  <a:srgbClr val="5B484E"/>
                </a:solidFill>
                <a:latin typeface="標楷體"/>
                <a:cs typeface="標楷體"/>
              </a:rPr>
              <a:t>帶</a:t>
            </a:r>
            <a:r>
              <a:rPr dirty="0" sz="2800" spc="-10" b="1">
                <a:solidFill>
                  <a:srgbClr val="5B484E"/>
                </a:solidFill>
                <a:latin typeface="標楷體"/>
                <a:cs typeface="標楷體"/>
              </a:rPr>
              <a:t>有輻射性</a:t>
            </a:r>
            <a:endParaRPr sz="2800">
              <a:latin typeface="標楷體"/>
              <a:cs typeface="標楷體"/>
            </a:endParaRPr>
          </a:p>
          <a:p>
            <a:pPr marL="361315" indent="-349250">
              <a:lnSpc>
                <a:spcPct val="100000"/>
              </a:lnSpc>
              <a:spcBef>
                <a:spcPts val="1625"/>
              </a:spcBef>
              <a:buClr>
                <a:srgbClr val="FFDC61"/>
              </a:buClr>
              <a:buSzPct val="108928"/>
              <a:buFont typeface="Wingdings 2"/>
              <a:buChar char=""/>
              <a:tabLst>
                <a:tab pos="361950" algn="l"/>
              </a:tabLst>
            </a:pPr>
            <a:r>
              <a:rPr dirty="0" sz="2800" b="1">
                <a:solidFill>
                  <a:srgbClr val="C00000"/>
                </a:solidFill>
                <a:latin typeface="標楷體"/>
                <a:cs typeface="標楷體"/>
              </a:rPr>
              <a:t>療</a:t>
            </a:r>
            <a:r>
              <a:rPr dirty="0" sz="2800" spc="-10" b="1">
                <a:solidFill>
                  <a:srgbClr val="C00000"/>
                </a:solidFill>
                <a:latin typeface="標楷體"/>
                <a:cs typeface="標楷體"/>
              </a:rPr>
              <a:t>程通常</a:t>
            </a:r>
            <a:r>
              <a:rPr dirty="0" sz="2800" b="1">
                <a:solidFill>
                  <a:srgbClr val="C00000"/>
                </a:solidFill>
                <a:latin typeface="標楷體"/>
                <a:cs typeface="標楷體"/>
              </a:rPr>
              <a:t>每</a:t>
            </a:r>
            <a:r>
              <a:rPr dirty="0" sz="2800" spc="-10" b="1">
                <a:solidFill>
                  <a:srgbClr val="C00000"/>
                </a:solidFill>
                <a:latin typeface="標楷體"/>
                <a:cs typeface="標楷體"/>
              </a:rPr>
              <a:t>星期進</a:t>
            </a:r>
            <a:r>
              <a:rPr dirty="0" sz="2800" b="1">
                <a:solidFill>
                  <a:srgbClr val="C00000"/>
                </a:solidFill>
                <a:latin typeface="標楷體"/>
                <a:cs typeface="標楷體"/>
              </a:rPr>
              <a:t>行</a:t>
            </a:r>
            <a:r>
              <a:rPr dirty="0" sz="2800" spc="-10" b="1">
                <a:solidFill>
                  <a:srgbClr val="C00000"/>
                </a:solidFill>
                <a:latin typeface="標楷體"/>
                <a:cs typeface="標楷體"/>
              </a:rPr>
              <a:t>五日，</a:t>
            </a:r>
            <a:r>
              <a:rPr dirty="0" sz="2800" b="1">
                <a:solidFill>
                  <a:srgbClr val="C00000"/>
                </a:solidFill>
                <a:latin typeface="標楷體"/>
                <a:cs typeface="標楷體"/>
              </a:rPr>
              <a:t>約</a:t>
            </a:r>
            <a:r>
              <a:rPr dirty="0" sz="2800" spc="-10" b="1">
                <a:solidFill>
                  <a:srgbClr val="C00000"/>
                </a:solidFill>
                <a:latin typeface="標楷體"/>
                <a:cs typeface="標楷體"/>
              </a:rPr>
              <a:t>三至六</a:t>
            </a:r>
            <a:r>
              <a:rPr dirty="0" sz="2800" b="1">
                <a:solidFill>
                  <a:srgbClr val="C00000"/>
                </a:solidFill>
                <a:latin typeface="標楷體"/>
                <a:cs typeface="標楷體"/>
              </a:rPr>
              <a:t>星</a:t>
            </a:r>
            <a:r>
              <a:rPr dirty="0" sz="2800" spc="-10" b="1">
                <a:solidFill>
                  <a:srgbClr val="C00000"/>
                </a:solidFill>
                <a:latin typeface="標楷體"/>
                <a:cs typeface="標楷體"/>
              </a:rPr>
              <a:t>期可完成</a:t>
            </a:r>
            <a:endParaRPr sz="2800">
              <a:latin typeface="標楷體"/>
              <a:cs typeface="標楷體"/>
            </a:endParaRPr>
          </a:p>
          <a:p>
            <a:pPr lvl="1" marL="645160" marR="198120" indent="-350520">
              <a:lnSpc>
                <a:spcPts val="2380"/>
              </a:lnSpc>
              <a:spcBef>
                <a:spcPts val="2060"/>
              </a:spcBef>
              <a:buClr>
                <a:srgbClr val="FFDC61"/>
              </a:buClr>
              <a:buSzPct val="109090"/>
              <a:buFont typeface="Wingdings 2"/>
              <a:buChar char=""/>
              <a:tabLst>
                <a:tab pos="644525" algn="l"/>
                <a:tab pos="645160" algn="l"/>
              </a:tabLst>
            </a:pPr>
            <a:r>
              <a:rPr dirty="0" sz="2200" b="1">
                <a:solidFill>
                  <a:srgbClr val="5B484E"/>
                </a:solidFill>
                <a:latin typeface="標楷體"/>
                <a:cs typeface="標楷體"/>
              </a:rPr>
              <a:t>傳</a:t>
            </a:r>
            <a:r>
              <a:rPr dirty="0" sz="2200" spc="-10" b="1">
                <a:solidFill>
                  <a:srgbClr val="5B484E"/>
                </a:solidFill>
                <a:latin typeface="標楷體"/>
                <a:cs typeface="標楷體"/>
              </a:rPr>
              <a:t>統需</a:t>
            </a:r>
            <a:r>
              <a:rPr dirty="0" sz="2200" b="1">
                <a:solidFill>
                  <a:srgbClr val="5B484E"/>
                </a:solidFill>
                <a:latin typeface="標楷體"/>
                <a:cs typeface="標楷體"/>
              </a:rPr>
              <a:t>要</a:t>
            </a:r>
            <a:r>
              <a:rPr dirty="0" sz="2200" spc="-10" b="1">
                <a:solidFill>
                  <a:srgbClr val="5B484E"/>
                </a:solidFill>
                <a:latin typeface="標楷體"/>
                <a:cs typeface="標楷體"/>
              </a:rPr>
              <a:t>五</a:t>
            </a:r>
            <a:r>
              <a:rPr dirty="0" sz="2200" b="1">
                <a:solidFill>
                  <a:srgbClr val="5B484E"/>
                </a:solidFill>
                <a:latin typeface="標楷體"/>
                <a:cs typeface="標楷體"/>
              </a:rPr>
              <a:t>至</a:t>
            </a:r>
            <a:r>
              <a:rPr dirty="0" sz="2200" spc="-10" b="1">
                <a:solidFill>
                  <a:srgbClr val="5B484E"/>
                </a:solidFill>
                <a:latin typeface="標楷體"/>
                <a:cs typeface="標楷體"/>
              </a:rPr>
              <a:t>六周</a:t>
            </a:r>
            <a:r>
              <a:rPr dirty="0" sz="2200" b="1">
                <a:solidFill>
                  <a:srgbClr val="5B484E"/>
                </a:solidFill>
                <a:latin typeface="標楷體"/>
                <a:cs typeface="標楷體"/>
              </a:rPr>
              <a:t>的</a:t>
            </a:r>
            <a:r>
              <a:rPr dirty="0" sz="2200" spc="-10" b="1">
                <a:solidFill>
                  <a:srgbClr val="5B484E"/>
                </a:solidFill>
                <a:latin typeface="標楷體"/>
                <a:cs typeface="標楷體"/>
              </a:rPr>
              <a:t>放</a:t>
            </a:r>
            <a:r>
              <a:rPr dirty="0" sz="2200" b="1">
                <a:solidFill>
                  <a:srgbClr val="5B484E"/>
                </a:solidFill>
                <a:latin typeface="標楷體"/>
                <a:cs typeface="標楷體"/>
              </a:rPr>
              <a:t>射</a:t>
            </a:r>
            <a:r>
              <a:rPr dirty="0" sz="2200" spc="-10" b="1">
                <a:solidFill>
                  <a:srgbClr val="5B484E"/>
                </a:solidFill>
                <a:latin typeface="標楷體"/>
                <a:cs typeface="標楷體"/>
              </a:rPr>
              <a:t>治療</a:t>
            </a:r>
            <a:r>
              <a:rPr dirty="0" sz="2200" b="1">
                <a:solidFill>
                  <a:srgbClr val="5B484E"/>
                </a:solidFill>
                <a:latin typeface="標楷體"/>
                <a:cs typeface="標楷體"/>
              </a:rPr>
              <a:t>。</a:t>
            </a:r>
            <a:r>
              <a:rPr dirty="0" sz="2200" spc="-10" b="1">
                <a:solidFill>
                  <a:srgbClr val="5B484E"/>
                </a:solidFill>
                <a:latin typeface="標楷體"/>
                <a:cs typeface="標楷體"/>
              </a:rPr>
              <a:t>目</a:t>
            </a:r>
            <a:r>
              <a:rPr dirty="0" sz="2200" b="1">
                <a:solidFill>
                  <a:srgbClr val="5B484E"/>
                </a:solidFill>
                <a:latin typeface="標楷體"/>
                <a:cs typeface="標楷體"/>
              </a:rPr>
              <a:t>前</a:t>
            </a:r>
            <a:r>
              <a:rPr dirty="0" sz="2200" spc="-10" b="1">
                <a:solidFill>
                  <a:srgbClr val="5B484E"/>
                </a:solidFill>
                <a:latin typeface="標楷體"/>
                <a:cs typeface="標楷體"/>
              </a:rPr>
              <a:t>英國</a:t>
            </a:r>
            <a:r>
              <a:rPr dirty="0" sz="2200" b="1">
                <a:solidFill>
                  <a:srgbClr val="5B484E"/>
                </a:solidFill>
                <a:latin typeface="標楷體"/>
                <a:cs typeface="標楷體"/>
              </a:rPr>
              <a:t>研</a:t>
            </a:r>
            <a:r>
              <a:rPr dirty="0" sz="2200" spc="-10" b="1">
                <a:solidFill>
                  <a:srgbClr val="5B484E"/>
                </a:solidFill>
                <a:latin typeface="標楷體"/>
                <a:cs typeface="標楷體"/>
              </a:rPr>
              <a:t>究</a:t>
            </a:r>
            <a:r>
              <a:rPr dirty="0" sz="2200" b="1">
                <a:solidFill>
                  <a:srgbClr val="5B484E"/>
                </a:solidFill>
                <a:latin typeface="標楷體"/>
                <a:cs typeface="標楷體"/>
              </a:rPr>
              <a:t>發</a:t>
            </a:r>
            <a:r>
              <a:rPr dirty="0" sz="2200" spc="-10" b="1">
                <a:solidFill>
                  <a:srgbClr val="5B484E"/>
                </a:solidFill>
                <a:latin typeface="標楷體"/>
                <a:cs typeface="標楷體"/>
              </a:rPr>
              <a:t>現，</a:t>
            </a:r>
            <a:r>
              <a:rPr dirty="0" sz="2200" b="1">
                <a:solidFill>
                  <a:srgbClr val="5B484E"/>
                </a:solidFill>
                <a:latin typeface="標楷體"/>
                <a:cs typeface="標楷體"/>
              </a:rPr>
              <a:t>三</a:t>
            </a:r>
            <a:r>
              <a:rPr dirty="0" sz="2200" spc="-10" b="1">
                <a:solidFill>
                  <a:srgbClr val="5B484E"/>
                </a:solidFill>
                <a:latin typeface="標楷體"/>
                <a:cs typeface="標楷體"/>
              </a:rPr>
              <a:t>至 </a:t>
            </a:r>
            <a:r>
              <a:rPr dirty="0" sz="2200" b="1">
                <a:solidFill>
                  <a:srgbClr val="5B484E"/>
                </a:solidFill>
                <a:latin typeface="標楷體"/>
                <a:cs typeface="標楷體"/>
              </a:rPr>
              <a:t>四</a:t>
            </a:r>
            <a:r>
              <a:rPr dirty="0" sz="2200" spc="-10" b="1">
                <a:solidFill>
                  <a:srgbClr val="5B484E"/>
                </a:solidFill>
                <a:latin typeface="標楷體"/>
                <a:cs typeface="標楷體"/>
              </a:rPr>
              <a:t>周的</a:t>
            </a:r>
            <a:r>
              <a:rPr dirty="0" sz="2200" b="1">
                <a:solidFill>
                  <a:srgbClr val="5B484E"/>
                </a:solidFill>
                <a:latin typeface="標楷體"/>
                <a:cs typeface="標楷體"/>
              </a:rPr>
              <a:t>療</a:t>
            </a:r>
            <a:r>
              <a:rPr dirty="0" sz="2200" spc="-10" b="1">
                <a:solidFill>
                  <a:srgbClr val="5B484E"/>
                </a:solidFill>
                <a:latin typeface="標楷體"/>
                <a:cs typeface="標楷體"/>
              </a:rPr>
              <a:t>程</a:t>
            </a:r>
            <a:r>
              <a:rPr dirty="0" sz="2200" b="1">
                <a:solidFill>
                  <a:srgbClr val="5B484E"/>
                </a:solidFill>
                <a:latin typeface="標楷體"/>
                <a:cs typeface="標楷體"/>
              </a:rPr>
              <a:t>也</a:t>
            </a:r>
            <a:r>
              <a:rPr dirty="0" sz="2200" spc="-10" b="1">
                <a:solidFill>
                  <a:srgbClr val="5B484E"/>
                </a:solidFill>
                <a:latin typeface="標楷體"/>
                <a:cs typeface="標楷體"/>
              </a:rPr>
              <a:t>到能</a:t>
            </a:r>
            <a:r>
              <a:rPr dirty="0" sz="2200" b="1">
                <a:solidFill>
                  <a:srgbClr val="5B484E"/>
                </a:solidFill>
                <a:latin typeface="標楷體"/>
                <a:cs typeface="標楷體"/>
              </a:rPr>
              <a:t>達</a:t>
            </a:r>
            <a:r>
              <a:rPr dirty="0" sz="2200" spc="-10" b="1">
                <a:solidFill>
                  <a:srgbClr val="5B484E"/>
                </a:solidFill>
                <a:latin typeface="標楷體"/>
                <a:cs typeface="標楷體"/>
              </a:rPr>
              <a:t>到</a:t>
            </a:r>
            <a:r>
              <a:rPr dirty="0" sz="2200" b="1">
                <a:solidFill>
                  <a:srgbClr val="5B484E"/>
                </a:solidFill>
                <a:latin typeface="標楷體"/>
                <a:cs typeface="標楷體"/>
              </a:rPr>
              <a:t>同</a:t>
            </a:r>
            <a:r>
              <a:rPr dirty="0" sz="2200" spc="-10" b="1">
                <a:solidFill>
                  <a:srgbClr val="5B484E"/>
                </a:solidFill>
                <a:latin typeface="標楷體"/>
                <a:cs typeface="標楷體"/>
              </a:rPr>
              <a:t>樣的</a:t>
            </a:r>
            <a:r>
              <a:rPr dirty="0" sz="2200" b="1">
                <a:solidFill>
                  <a:srgbClr val="5B484E"/>
                </a:solidFill>
                <a:latin typeface="標楷體"/>
                <a:cs typeface="標楷體"/>
              </a:rPr>
              <a:t>效</a:t>
            </a:r>
            <a:r>
              <a:rPr dirty="0" sz="2200" spc="-10" b="1">
                <a:solidFill>
                  <a:srgbClr val="5B484E"/>
                </a:solidFill>
                <a:latin typeface="標楷體"/>
                <a:cs typeface="標楷體"/>
              </a:rPr>
              <a:t>果。</a:t>
            </a:r>
            <a:endParaRPr sz="2200">
              <a:latin typeface="標楷體"/>
              <a:cs typeface="標楷體"/>
            </a:endParaRPr>
          </a:p>
          <a:p>
            <a:pPr marL="361315" indent="-349250">
              <a:lnSpc>
                <a:spcPct val="100000"/>
              </a:lnSpc>
              <a:spcBef>
                <a:spcPts val="1595"/>
              </a:spcBef>
              <a:buClr>
                <a:srgbClr val="FFDC61"/>
              </a:buClr>
              <a:buSzPct val="108928"/>
              <a:buFont typeface="Wingdings 2"/>
              <a:buChar char=""/>
              <a:tabLst>
                <a:tab pos="361950" algn="l"/>
              </a:tabLst>
            </a:pPr>
            <a:r>
              <a:rPr dirty="0" sz="2800" b="1">
                <a:solidFill>
                  <a:srgbClr val="5B484E"/>
                </a:solidFill>
                <a:latin typeface="標楷體"/>
                <a:cs typeface="標楷體"/>
              </a:rPr>
              <a:t>短</a:t>
            </a:r>
            <a:r>
              <a:rPr dirty="0" sz="2800" spc="-10" b="1">
                <a:solidFill>
                  <a:srgbClr val="5B484E"/>
                </a:solidFill>
                <a:latin typeface="標楷體"/>
                <a:cs typeface="標楷體"/>
              </a:rPr>
              <a:t>期副作</a:t>
            </a:r>
            <a:r>
              <a:rPr dirty="0" sz="2800" b="1">
                <a:solidFill>
                  <a:srgbClr val="5B484E"/>
                </a:solidFill>
                <a:latin typeface="標楷體"/>
                <a:cs typeface="標楷體"/>
              </a:rPr>
              <a:t>用</a:t>
            </a:r>
            <a:r>
              <a:rPr dirty="0" sz="2800" spc="-10" b="1">
                <a:solidFill>
                  <a:srgbClr val="5B484E"/>
                </a:solidFill>
                <a:latin typeface="標楷體"/>
                <a:cs typeface="標楷體"/>
              </a:rPr>
              <a:t>一般會</a:t>
            </a:r>
            <a:r>
              <a:rPr dirty="0" sz="2800" b="1">
                <a:solidFill>
                  <a:srgbClr val="5B484E"/>
                </a:solidFill>
                <a:latin typeface="標楷體"/>
                <a:cs typeface="標楷體"/>
              </a:rPr>
              <a:t>在</a:t>
            </a:r>
            <a:r>
              <a:rPr dirty="0" sz="2800" spc="-10" b="1">
                <a:solidFill>
                  <a:srgbClr val="5B484E"/>
                </a:solidFill>
                <a:latin typeface="標楷體"/>
                <a:cs typeface="標楷體"/>
              </a:rPr>
              <a:t>療程過</a:t>
            </a:r>
            <a:r>
              <a:rPr dirty="0" sz="2800" b="1">
                <a:solidFill>
                  <a:srgbClr val="5B484E"/>
                </a:solidFill>
                <a:latin typeface="標楷體"/>
                <a:cs typeface="標楷體"/>
              </a:rPr>
              <a:t>後</a:t>
            </a:r>
            <a:r>
              <a:rPr dirty="0" sz="2800" spc="-10" b="1">
                <a:solidFill>
                  <a:srgbClr val="5B484E"/>
                </a:solidFill>
                <a:latin typeface="標楷體"/>
                <a:cs typeface="標楷體"/>
              </a:rPr>
              <a:t>逐漸消退</a:t>
            </a:r>
            <a:endParaRPr sz="2800">
              <a:latin typeface="標楷體"/>
              <a:cs typeface="標楷體"/>
            </a:endParaRPr>
          </a:p>
          <a:p>
            <a:pPr marL="361315" marR="5080" indent="-349250">
              <a:lnSpc>
                <a:spcPts val="3020"/>
              </a:lnSpc>
              <a:spcBef>
                <a:spcPts val="2050"/>
              </a:spcBef>
              <a:buClr>
                <a:srgbClr val="FFDC61"/>
              </a:buClr>
              <a:buSzPct val="108928"/>
              <a:buFont typeface="Wingdings 2"/>
              <a:buChar char=""/>
              <a:tabLst>
                <a:tab pos="361950" algn="l"/>
              </a:tabLst>
            </a:pPr>
            <a:r>
              <a:rPr dirty="0" sz="2800" b="1">
                <a:solidFill>
                  <a:srgbClr val="5B484E"/>
                </a:solidFill>
                <a:latin typeface="標楷體"/>
                <a:cs typeface="標楷體"/>
              </a:rPr>
              <a:t>長</a:t>
            </a:r>
            <a:r>
              <a:rPr dirty="0" sz="2800" spc="-10" b="1">
                <a:solidFill>
                  <a:srgbClr val="5B484E"/>
                </a:solidFill>
                <a:latin typeface="標楷體"/>
                <a:cs typeface="標楷體"/>
              </a:rPr>
              <a:t>遠方面</a:t>
            </a:r>
            <a:r>
              <a:rPr dirty="0" sz="2800" b="1">
                <a:solidFill>
                  <a:srgbClr val="5B484E"/>
                </a:solidFill>
                <a:latin typeface="標楷體"/>
                <a:cs typeface="標楷體"/>
              </a:rPr>
              <a:t>，</a:t>
            </a:r>
            <a:r>
              <a:rPr dirty="0" sz="2800" spc="-10" b="1">
                <a:solidFill>
                  <a:srgbClr val="5B484E"/>
                </a:solidFill>
                <a:latin typeface="標楷體"/>
                <a:cs typeface="標楷體"/>
              </a:rPr>
              <a:t>接受過</a:t>
            </a:r>
            <a:r>
              <a:rPr dirty="0" sz="2800" b="1">
                <a:solidFill>
                  <a:srgbClr val="5B484E"/>
                </a:solidFill>
                <a:latin typeface="標楷體"/>
                <a:cs typeface="標楷體"/>
              </a:rPr>
              <a:t>放</a:t>
            </a:r>
            <a:r>
              <a:rPr dirty="0" sz="2800" spc="-10" b="1">
                <a:solidFill>
                  <a:srgbClr val="5B484E"/>
                </a:solidFill>
                <a:latin typeface="標楷體"/>
                <a:cs typeface="標楷體"/>
              </a:rPr>
              <a:t>射治療</a:t>
            </a:r>
            <a:r>
              <a:rPr dirty="0" sz="2800" b="1">
                <a:solidFill>
                  <a:srgbClr val="5B484E"/>
                </a:solidFill>
                <a:latin typeface="標楷體"/>
                <a:cs typeface="標楷體"/>
              </a:rPr>
              <a:t>的</a:t>
            </a:r>
            <a:r>
              <a:rPr dirty="0" sz="2800" spc="-10" b="1">
                <a:solidFill>
                  <a:srgbClr val="5B484E"/>
                </a:solidFill>
                <a:latin typeface="標楷體"/>
                <a:cs typeface="標楷體"/>
              </a:rPr>
              <a:t>一邊乳</a:t>
            </a:r>
            <a:r>
              <a:rPr dirty="0" sz="2800" b="1">
                <a:solidFill>
                  <a:srgbClr val="5B484E"/>
                </a:solidFill>
                <a:latin typeface="標楷體"/>
                <a:cs typeface="標楷體"/>
              </a:rPr>
              <a:t>房</a:t>
            </a:r>
            <a:r>
              <a:rPr dirty="0" sz="2800" spc="-10" b="1">
                <a:solidFill>
                  <a:srgbClr val="5B484E"/>
                </a:solidFill>
                <a:latin typeface="標楷體"/>
                <a:cs typeface="標楷體"/>
              </a:rPr>
              <a:t>，皮膚一 </a:t>
            </a:r>
            <a:r>
              <a:rPr dirty="0" sz="2800" b="1">
                <a:solidFill>
                  <a:srgbClr val="5B484E"/>
                </a:solidFill>
                <a:latin typeface="標楷體"/>
                <a:cs typeface="標楷體"/>
              </a:rPr>
              <a:t>般</a:t>
            </a:r>
            <a:r>
              <a:rPr dirty="0" sz="2800" spc="-10" b="1">
                <a:solidFill>
                  <a:srgbClr val="5B484E"/>
                </a:solidFill>
                <a:latin typeface="標楷體"/>
                <a:cs typeface="標楷體"/>
              </a:rPr>
              <a:t>比較黝</a:t>
            </a:r>
            <a:r>
              <a:rPr dirty="0" sz="2800" b="1">
                <a:solidFill>
                  <a:srgbClr val="5B484E"/>
                </a:solidFill>
                <a:latin typeface="標楷體"/>
                <a:cs typeface="標楷體"/>
              </a:rPr>
              <a:t>黑</a:t>
            </a:r>
            <a:r>
              <a:rPr dirty="0" sz="2800" spc="-10" b="1">
                <a:solidFill>
                  <a:srgbClr val="5B484E"/>
                </a:solidFill>
                <a:latin typeface="標楷體"/>
                <a:cs typeface="標楷體"/>
              </a:rPr>
              <a:t>，可能</a:t>
            </a:r>
            <a:r>
              <a:rPr dirty="0" sz="2800" b="1">
                <a:solidFill>
                  <a:srgbClr val="5B484E"/>
                </a:solidFill>
                <a:latin typeface="標楷體"/>
                <a:cs typeface="標楷體"/>
              </a:rPr>
              <a:t>會</a:t>
            </a:r>
            <a:r>
              <a:rPr dirty="0" sz="2800" spc="-10" b="1">
                <a:solidFill>
                  <a:srgbClr val="5B484E"/>
                </a:solidFill>
                <a:latin typeface="標楷體"/>
                <a:cs typeface="標楷體"/>
              </a:rPr>
              <a:t>較容易</a:t>
            </a:r>
            <a:r>
              <a:rPr dirty="0" sz="2800" b="1">
                <a:solidFill>
                  <a:srgbClr val="5B484E"/>
                </a:solidFill>
                <a:latin typeface="標楷體"/>
                <a:cs typeface="標楷體"/>
              </a:rPr>
              <a:t>乾</a:t>
            </a:r>
            <a:r>
              <a:rPr dirty="0" sz="2800" spc="-10" b="1">
                <a:solidFill>
                  <a:srgbClr val="5B484E"/>
                </a:solidFill>
                <a:latin typeface="標楷體"/>
                <a:cs typeface="標楷體"/>
              </a:rPr>
              <a:t>燥痕癢</a:t>
            </a:r>
            <a:endParaRPr sz="2800">
              <a:latin typeface="標楷體"/>
              <a:cs typeface="標楷體"/>
            </a:endParaRPr>
          </a:p>
          <a:p>
            <a:pPr marL="361315" marR="5080" indent="-349250">
              <a:lnSpc>
                <a:spcPts val="3020"/>
              </a:lnSpc>
              <a:spcBef>
                <a:spcPts val="2015"/>
              </a:spcBef>
              <a:buClr>
                <a:srgbClr val="FFDC61"/>
              </a:buClr>
              <a:buSzPct val="108928"/>
              <a:buFont typeface="Wingdings 2"/>
              <a:buChar char=""/>
              <a:tabLst>
                <a:tab pos="361950" algn="l"/>
              </a:tabLst>
            </a:pPr>
            <a:r>
              <a:rPr dirty="0" sz="2800" b="1">
                <a:solidFill>
                  <a:srgbClr val="5B484E"/>
                </a:solidFill>
                <a:latin typeface="標楷體"/>
                <a:cs typeface="標楷體"/>
              </a:rPr>
              <a:t>有</a:t>
            </a:r>
            <a:r>
              <a:rPr dirty="0" sz="2800" spc="-10" b="1">
                <a:solidFill>
                  <a:srgbClr val="5B484E"/>
                </a:solidFill>
                <a:latin typeface="標楷體"/>
                <a:cs typeface="標楷體"/>
              </a:rPr>
              <a:t>些時候</a:t>
            </a:r>
            <a:r>
              <a:rPr dirty="0" sz="2800" b="1">
                <a:solidFill>
                  <a:srgbClr val="5B484E"/>
                </a:solidFill>
                <a:latin typeface="標楷體"/>
                <a:cs typeface="標楷體"/>
              </a:rPr>
              <a:t>可</a:t>
            </a:r>
            <a:r>
              <a:rPr dirty="0" sz="2800" spc="-10" b="1">
                <a:solidFill>
                  <a:srgbClr val="5B484E"/>
                </a:solidFill>
                <a:latin typeface="標楷體"/>
                <a:cs typeface="標楷體"/>
              </a:rPr>
              <a:t>能會令</a:t>
            </a:r>
            <a:r>
              <a:rPr dirty="0" sz="2800" b="1">
                <a:solidFill>
                  <a:srgbClr val="5B484E"/>
                </a:solidFill>
                <a:latin typeface="標楷體"/>
                <a:cs typeface="標楷體"/>
              </a:rPr>
              <a:t>乳</a:t>
            </a:r>
            <a:r>
              <a:rPr dirty="0" sz="2800" spc="-10" b="1">
                <a:solidFill>
                  <a:srgbClr val="5B484E"/>
                </a:solidFill>
                <a:latin typeface="標楷體"/>
                <a:cs typeface="標楷體"/>
              </a:rPr>
              <a:t>房感覺</a:t>
            </a:r>
            <a:r>
              <a:rPr dirty="0" sz="2800" b="1">
                <a:solidFill>
                  <a:srgbClr val="5B484E"/>
                </a:solidFill>
                <a:latin typeface="標楷體"/>
                <a:cs typeface="標楷體"/>
              </a:rPr>
              <a:t>收</a:t>
            </a:r>
            <a:r>
              <a:rPr dirty="0" sz="2800" spc="-10" b="1">
                <a:solidFill>
                  <a:srgbClr val="5B484E"/>
                </a:solidFill>
                <a:latin typeface="標楷體"/>
                <a:cs typeface="標楷體"/>
              </a:rPr>
              <a:t>緊，並</a:t>
            </a:r>
            <a:r>
              <a:rPr dirty="0" sz="2800" b="1">
                <a:solidFill>
                  <a:srgbClr val="5B484E"/>
                </a:solidFill>
                <a:latin typeface="標楷體"/>
                <a:cs typeface="標楷體"/>
              </a:rPr>
              <a:t>有</a:t>
            </a:r>
            <a:r>
              <a:rPr dirty="0" sz="2800" spc="-10" b="1">
                <a:solidFill>
                  <a:srgbClr val="5B484E"/>
                </a:solidFill>
                <a:latin typeface="標楷體"/>
                <a:cs typeface="標楷體"/>
              </a:rPr>
              <a:t>可能影響 </a:t>
            </a:r>
            <a:r>
              <a:rPr dirty="0" sz="2800" b="1">
                <a:solidFill>
                  <a:srgbClr val="5B484E"/>
                </a:solidFill>
                <a:latin typeface="標楷體"/>
                <a:cs typeface="標楷體"/>
              </a:rPr>
              <a:t>其</a:t>
            </a:r>
            <a:r>
              <a:rPr dirty="0" sz="2800" spc="-10" b="1">
                <a:solidFill>
                  <a:srgbClr val="5B484E"/>
                </a:solidFill>
                <a:latin typeface="標楷體"/>
                <a:cs typeface="標楷體"/>
              </a:rPr>
              <a:t>形狀或</a:t>
            </a:r>
            <a:r>
              <a:rPr dirty="0" sz="2800" b="1">
                <a:solidFill>
                  <a:srgbClr val="5B484E"/>
                </a:solidFill>
                <a:latin typeface="標楷體"/>
                <a:cs typeface="標楷體"/>
              </a:rPr>
              <a:t>大</a:t>
            </a:r>
            <a:r>
              <a:rPr dirty="0" sz="2800" spc="-10" b="1">
                <a:solidFill>
                  <a:srgbClr val="5B484E"/>
                </a:solidFill>
                <a:latin typeface="標楷體"/>
                <a:cs typeface="標楷體"/>
              </a:rPr>
              <a:t>小。</a:t>
            </a:r>
            <a:endParaRPr sz="2800">
              <a:latin typeface="標楷體"/>
              <a:cs typeface="標楷體"/>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853439" y="317563"/>
            <a:ext cx="7341870" cy="635000"/>
          </a:xfrm>
          <a:prstGeom prst="rect"/>
        </p:spPr>
        <p:txBody>
          <a:bodyPr wrap="square" lIns="0" tIns="12065" rIns="0" bIns="0" rtlCol="0" vert="horz">
            <a:spAutoFit/>
          </a:bodyPr>
          <a:lstStyle/>
          <a:p>
            <a:pPr marL="12700">
              <a:lnSpc>
                <a:spcPct val="100000"/>
              </a:lnSpc>
              <a:spcBef>
                <a:spcPts val="95"/>
              </a:spcBef>
            </a:pPr>
            <a:r>
              <a:rPr dirty="0" sz="4000" spc="-15" b="0">
                <a:solidFill>
                  <a:srgbClr val="6F2C33"/>
                </a:solidFill>
                <a:latin typeface="Calibri"/>
                <a:cs typeface="Calibri"/>
              </a:rPr>
              <a:t>New external </a:t>
            </a:r>
            <a:r>
              <a:rPr dirty="0" sz="4000" spc="-20" b="0">
                <a:solidFill>
                  <a:srgbClr val="6F2C33"/>
                </a:solidFill>
                <a:latin typeface="Calibri"/>
                <a:cs typeface="Calibri"/>
              </a:rPr>
              <a:t>radiotherapy </a:t>
            </a:r>
            <a:r>
              <a:rPr dirty="0" sz="4000" spc="-15" b="0">
                <a:solidFill>
                  <a:srgbClr val="6F2C33"/>
                </a:solidFill>
                <a:latin typeface="Calibri"/>
                <a:cs typeface="Calibri"/>
              </a:rPr>
              <a:t>facilities</a:t>
            </a:r>
            <a:endParaRPr sz="4000">
              <a:latin typeface="Calibri"/>
              <a:cs typeface="Calibri"/>
            </a:endParaRPr>
          </a:p>
        </p:txBody>
      </p:sp>
      <p:sp>
        <p:nvSpPr>
          <p:cNvPr id="6" name="object 6"/>
          <p:cNvSpPr txBox="1"/>
          <p:nvPr/>
        </p:nvSpPr>
        <p:spPr>
          <a:xfrm>
            <a:off x="377190" y="5946775"/>
            <a:ext cx="7114540" cy="482600"/>
          </a:xfrm>
          <a:prstGeom prst="rect">
            <a:avLst/>
          </a:prstGeom>
        </p:spPr>
        <p:txBody>
          <a:bodyPr wrap="square" lIns="0" tIns="12065" rIns="0" bIns="0" rtlCol="0" vert="horz">
            <a:spAutoFit/>
          </a:bodyPr>
          <a:lstStyle/>
          <a:p>
            <a:pPr marL="38100">
              <a:lnSpc>
                <a:spcPct val="100000"/>
              </a:lnSpc>
              <a:spcBef>
                <a:spcPts val="95"/>
              </a:spcBef>
            </a:pPr>
            <a:r>
              <a:rPr dirty="0" sz="1000" spc="5">
                <a:latin typeface="標楷體"/>
                <a:cs typeface="標楷體"/>
              </a:rPr>
              <a:t>參</a:t>
            </a:r>
            <a:r>
              <a:rPr dirty="0" sz="1000" spc="-5">
                <a:latin typeface="標楷體"/>
                <a:cs typeface="標楷體"/>
              </a:rPr>
              <a:t>考資料</a:t>
            </a:r>
            <a:endParaRPr sz="1000">
              <a:latin typeface="標楷體"/>
              <a:cs typeface="標楷體"/>
            </a:endParaRPr>
          </a:p>
          <a:p>
            <a:pPr marL="38100" marR="30480">
              <a:lnSpc>
                <a:spcPct val="100000"/>
              </a:lnSpc>
            </a:pPr>
            <a:r>
              <a:rPr dirty="0" sz="1000" spc="-5">
                <a:latin typeface="Calibri"/>
                <a:cs typeface="Calibri"/>
              </a:rPr>
              <a:t>1.TomoTherapy</a:t>
            </a:r>
            <a:r>
              <a:rPr dirty="0" baseline="25641" sz="975" spc="-7">
                <a:latin typeface="Calibri"/>
                <a:cs typeface="Calibri"/>
              </a:rPr>
              <a:t>® </a:t>
            </a:r>
            <a:r>
              <a:rPr dirty="0" sz="1000" spc="-5">
                <a:latin typeface="Calibri"/>
                <a:cs typeface="Calibri"/>
              </a:rPr>
              <a:t>for breast cancer. Available at :</a:t>
            </a:r>
            <a:r>
              <a:rPr dirty="0" sz="1000" spc="-5">
                <a:solidFill>
                  <a:srgbClr val="FF611D"/>
                </a:solidFill>
                <a:latin typeface="Calibri"/>
                <a:cs typeface="Calibri"/>
              </a:rPr>
              <a:t> </a:t>
            </a:r>
            <a:r>
              <a:rPr dirty="0" u="sng" sz="1000" spc="-5">
                <a:solidFill>
                  <a:srgbClr val="FF611D"/>
                </a:solidFill>
                <a:uFill>
                  <a:solidFill>
                    <a:srgbClr val="FF611D"/>
                  </a:solidFill>
                </a:uFill>
                <a:latin typeface="Calibri"/>
                <a:cs typeface="Calibri"/>
                <a:hlinkClick r:id="rId5"/>
              </a:rPr>
              <a:t>http://www.cancercenter.com/breast</a:t>
            </a:r>
            <a:r>
              <a:rPr dirty="0" u="sng" sz="1000" spc="-5">
                <a:solidFill>
                  <a:srgbClr val="FF611D"/>
                </a:solidFill>
                <a:uFill>
                  <a:solidFill>
                    <a:srgbClr val="FF611D"/>
                  </a:solidFill>
                </a:uFill>
                <a:latin typeface="Calibri"/>
                <a:cs typeface="Calibri"/>
                <a:hlinkClick r:id="rId5"/>
              </a:rPr>
              <a:t>-</a:t>
            </a:r>
            <a:r>
              <a:rPr dirty="0" u="sng" sz="1000" spc="-5">
                <a:solidFill>
                  <a:srgbClr val="FF611D"/>
                </a:solidFill>
                <a:uFill>
                  <a:solidFill>
                    <a:srgbClr val="FF611D"/>
                  </a:solidFill>
                </a:uFill>
                <a:latin typeface="Calibri"/>
                <a:cs typeface="Calibri"/>
                <a:hlinkClick r:id="rId5"/>
              </a:rPr>
              <a:t>cancer/tomotherapy/</a:t>
            </a:r>
            <a:r>
              <a:rPr dirty="0" sz="1000" spc="-5">
                <a:solidFill>
                  <a:srgbClr val="FF611D"/>
                </a:solidFill>
                <a:latin typeface="Calibri"/>
                <a:cs typeface="Calibri"/>
                <a:hlinkClick r:id="rId5"/>
              </a:rPr>
              <a:t> </a:t>
            </a:r>
            <a:r>
              <a:rPr dirty="0" sz="1000" spc="-10">
                <a:latin typeface="Calibri"/>
                <a:cs typeface="Calibri"/>
              </a:rPr>
              <a:t>(Accessed </a:t>
            </a:r>
            <a:r>
              <a:rPr dirty="0" sz="1000" spc="-5">
                <a:latin typeface="Calibri"/>
                <a:cs typeface="Calibri"/>
              </a:rPr>
              <a:t>on 27 </a:t>
            </a:r>
            <a:r>
              <a:rPr dirty="0" sz="1000" spc="-10">
                <a:latin typeface="Calibri"/>
                <a:cs typeface="Calibri"/>
              </a:rPr>
              <a:t>July 2017)  </a:t>
            </a:r>
            <a:r>
              <a:rPr dirty="0" sz="1000" spc="-5">
                <a:latin typeface="Calibri"/>
                <a:cs typeface="Calibri"/>
              </a:rPr>
              <a:t>2.True </a:t>
            </a:r>
            <a:r>
              <a:rPr dirty="0" sz="1000" spc="-10">
                <a:latin typeface="Calibri"/>
                <a:cs typeface="Calibri"/>
              </a:rPr>
              <a:t>Beam. </a:t>
            </a:r>
            <a:r>
              <a:rPr dirty="0" sz="1000" spc="-5">
                <a:latin typeface="Calibri"/>
                <a:cs typeface="Calibri"/>
              </a:rPr>
              <a:t>Available at:</a:t>
            </a:r>
            <a:r>
              <a:rPr dirty="0" sz="1000" spc="-5">
                <a:solidFill>
                  <a:srgbClr val="FF611D"/>
                </a:solidFill>
                <a:latin typeface="Calibri"/>
                <a:cs typeface="Calibri"/>
                <a:hlinkClick r:id="rId6"/>
              </a:rPr>
              <a:t> </a:t>
            </a:r>
            <a:r>
              <a:rPr dirty="0" u="sng" sz="1000" spc="-5">
                <a:solidFill>
                  <a:srgbClr val="FF611D"/>
                </a:solidFill>
                <a:uFill>
                  <a:solidFill>
                    <a:srgbClr val="FF611D"/>
                  </a:solidFill>
                </a:uFill>
                <a:latin typeface="Calibri"/>
                <a:cs typeface="Calibri"/>
                <a:hlinkClick r:id="rId6"/>
              </a:rPr>
              <a:t>http://www.cancercenter.com/treatments/truebeam/</a:t>
            </a:r>
            <a:r>
              <a:rPr dirty="0" sz="1000" spc="-5">
                <a:solidFill>
                  <a:srgbClr val="FF611D"/>
                </a:solidFill>
                <a:latin typeface="Calibri"/>
                <a:cs typeface="Calibri"/>
              </a:rPr>
              <a:t> </a:t>
            </a:r>
            <a:r>
              <a:rPr dirty="0" sz="1000" spc="-10">
                <a:latin typeface="Calibri"/>
                <a:cs typeface="Calibri"/>
              </a:rPr>
              <a:t>(Accessed </a:t>
            </a:r>
            <a:r>
              <a:rPr dirty="0" sz="1000" spc="-5">
                <a:latin typeface="Calibri"/>
                <a:cs typeface="Calibri"/>
              </a:rPr>
              <a:t>on 27 </a:t>
            </a:r>
            <a:r>
              <a:rPr dirty="0" sz="1000" spc="-10">
                <a:latin typeface="Calibri"/>
                <a:cs typeface="Calibri"/>
              </a:rPr>
              <a:t>July</a:t>
            </a:r>
            <a:r>
              <a:rPr dirty="0" sz="1000" spc="170">
                <a:latin typeface="Calibri"/>
                <a:cs typeface="Calibri"/>
              </a:rPr>
              <a:t> </a:t>
            </a:r>
            <a:r>
              <a:rPr dirty="0" sz="1000" spc="-10">
                <a:latin typeface="Calibri"/>
                <a:cs typeface="Calibri"/>
              </a:rPr>
              <a:t>2017)</a:t>
            </a:r>
            <a:endParaRPr sz="1000">
              <a:latin typeface="Calibri"/>
              <a:cs typeface="Calibri"/>
            </a:endParaRPr>
          </a:p>
        </p:txBody>
      </p:sp>
      <p:sp>
        <p:nvSpPr>
          <p:cNvPr id="7" name="object 7"/>
          <p:cNvSpPr/>
          <p:nvPr/>
        </p:nvSpPr>
        <p:spPr>
          <a:xfrm>
            <a:off x="549275" y="2165350"/>
            <a:ext cx="3840162" cy="3597274"/>
          </a:xfrm>
          <a:prstGeom prst="rect">
            <a:avLst/>
          </a:prstGeom>
          <a:blipFill>
            <a:blip r:embed="rId7" cstate="print"/>
            <a:stretch>
              <a:fillRect/>
            </a:stretch>
          </a:blipFill>
        </p:spPr>
        <p:txBody>
          <a:bodyPr wrap="square" lIns="0" tIns="0" rIns="0" bIns="0" rtlCol="0"/>
          <a:lstStyle/>
          <a:p/>
        </p:txBody>
      </p:sp>
      <p:sp>
        <p:nvSpPr>
          <p:cNvPr id="8" name="object 8"/>
          <p:cNvSpPr txBox="1"/>
          <p:nvPr/>
        </p:nvSpPr>
        <p:spPr>
          <a:xfrm>
            <a:off x="628015" y="1255839"/>
            <a:ext cx="7425055" cy="787400"/>
          </a:xfrm>
          <a:prstGeom prst="rect">
            <a:avLst/>
          </a:prstGeom>
        </p:spPr>
        <p:txBody>
          <a:bodyPr wrap="square" lIns="0" tIns="55244" rIns="0" bIns="0" rtlCol="0" vert="horz">
            <a:spAutoFit/>
          </a:bodyPr>
          <a:lstStyle/>
          <a:p>
            <a:pPr marL="361315" marR="5080" indent="-349250">
              <a:lnSpc>
                <a:spcPts val="2880"/>
              </a:lnSpc>
              <a:spcBef>
                <a:spcPts val="434"/>
              </a:spcBef>
              <a:buClr>
                <a:srgbClr val="FFDC61"/>
              </a:buClr>
              <a:buSzPct val="110416"/>
              <a:buFont typeface="Wingdings 2"/>
              <a:buChar char=""/>
              <a:tabLst>
                <a:tab pos="361315" algn="l"/>
                <a:tab pos="361950" algn="l"/>
                <a:tab pos="4214495" algn="l"/>
                <a:tab pos="4563745" algn="l"/>
              </a:tabLst>
            </a:pPr>
            <a:r>
              <a:rPr dirty="0" sz="2400" spc="-30">
                <a:solidFill>
                  <a:srgbClr val="585858"/>
                </a:solidFill>
                <a:latin typeface="Calibri"/>
                <a:cs typeface="Calibri"/>
              </a:rPr>
              <a:t>TomoTherapy	</a:t>
            </a:r>
            <a:r>
              <a:rPr dirty="0" sz="2650" spc="-10">
                <a:solidFill>
                  <a:srgbClr val="FFDC61"/>
                </a:solidFill>
                <a:latin typeface="Wingdings 2"/>
                <a:cs typeface="Wingdings 2"/>
              </a:rPr>
              <a:t></a:t>
            </a:r>
            <a:r>
              <a:rPr dirty="0" sz="2650" spc="-10">
                <a:solidFill>
                  <a:srgbClr val="FFDC61"/>
                </a:solidFill>
                <a:latin typeface="Times New Roman"/>
                <a:cs typeface="Times New Roman"/>
              </a:rPr>
              <a:t>	</a:t>
            </a:r>
            <a:r>
              <a:rPr dirty="0" sz="2400" spc="-20">
                <a:solidFill>
                  <a:srgbClr val="585858"/>
                </a:solidFill>
                <a:latin typeface="Calibri"/>
                <a:cs typeface="Calibri"/>
              </a:rPr>
              <a:t>TrueBeam</a:t>
            </a:r>
            <a:r>
              <a:rPr dirty="0" sz="2400" spc="-100">
                <a:solidFill>
                  <a:srgbClr val="585858"/>
                </a:solidFill>
                <a:latin typeface="Calibri"/>
                <a:cs typeface="Calibri"/>
              </a:rPr>
              <a:t> </a:t>
            </a:r>
            <a:r>
              <a:rPr dirty="0" sz="2400">
                <a:solidFill>
                  <a:srgbClr val="585858"/>
                </a:solidFill>
                <a:latin typeface="標楷體"/>
                <a:cs typeface="標楷體"/>
              </a:rPr>
              <a:t>放射治療器 螺旋放射治療系統</a:t>
            </a:r>
            <a:endParaRPr sz="2400">
              <a:latin typeface="標楷體"/>
              <a:cs typeface="標楷體"/>
            </a:endParaRPr>
          </a:p>
        </p:txBody>
      </p:sp>
      <p:sp>
        <p:nvSpPr>
          <p:cNvPr id="9" name="object 9"/>
          <p:cNvSpPr/>
          <p:nvPr/>
        </p:nvSpPr>
        <p:spPr>
          <a:xfrm>
            <a:off x="4751387" y="2165350"/>
            <a:ext cx="3840149" cy="3597274"/>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709612" y="0"/>
            <a:ext cx="7724774" cy="559276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741362" y="5994400"/>
            <a:ext cx="7726680" cy="646430"/>
          </a:xfrm>
          <a:custGeom>
            <a:avLst/>
            <a:gdLst/>
            <a:ahLst/>
            <a:cxnLst/>
            <a:rect l="l" t="t" r="r" b="b"/>
            <a:pathLst>
              <a:path w="7726680" h="646429">
                <a:moveTo>
                  <a:pt x="0" y="0"/>
                </a:moveTo>
                <a:lnTo>
                  <a:pt x="7726362" y="0"/>
                </a:lnTo>
                <a:lnTo>
                  <a:pt x="7726362" y="646112"/>
                </a:lnTo>
                <a:lnTo>
                  <a:pt x="0" y="646112"/>
                </a:lnTo>
                <a:lnTo>
                  <a:pt x="0" y="0"/>
                </a:lnTo>
                <a:close/>
              </a:path>
            </a:pathLst>
          </a:custGeom>
          <a:solidFill>
            <a:srgbClr val="C2D53D">
              <a:alpha val="19999"/>
            </a:srgbClr>
          </a:solidFill>
        </p:spPr>
        <p:txBody>
          <a:bodyPr wrap="square" lIns="0" tIns="0" rIns="0" bIns="0" rtlCol="0"/>
          <a:lstStyle/>
          <a:p/>
        </p:txBody>
      </p:sp>
      <p:sp>
        <p:nvSpPr>
          <p:cNvPr id="5" name="object 5"/>
          <p:cNvSpPr txBox="1"/>
          <p:nvPr/>
        </p:nvSpPr>
        <p:spPr>
          <a:xfrm>
            <a:off x="788352" y="5481701"/>
            <a:ext cx="7804150" cy="1106170"/>
          </a:xfrm>
          <a:prstGeom prst="rect">
            <a:avLst/>
          </a:prstGeom>
        </p:spPr>
        <p:txBody>
          <a:bodyPr wrap="square" lIns="0" tIns="141605" rIns="0" bIns="0" rtlCol="0" vert="horz">
            <a:spAutoFit/>
          </a:bodyPr>
          <a:lstStyle/>
          <a:p>
            <a:pPr marL="12700">
              <a:lnSpc>
                <a:spcPct val="100000"/>
              </a:lnSpc>
              <a:spcBef>
                <a:spcPts val="1115"/>
              </a:spcBef>
              <a:tabLst>
                <a:tab pos="2755265" algn="l"/>
                <a:tab pos="5498465" algn="l"/>
              </a:tabLst>
            </a:pPr>
            <a:r>
              <a:rPr dirty="0" sz="1800">
                <a:latin typeface="Calibri"/>
                <a:cs typeface="Calibri"/>
              </a:rPr>
              <a:t>3D	</a:t>
            </a:r>
            <a:r>
              <a:rPr dirty="0" sz="1800" spc="-10">
                <a:latin typeface="Calibri"/>
                <a:cs typeface="Calibri"/>
              </a:rPr>
              <a:t>IMRT	</a:t>
            </a:r>
            <a:r>
              <a:rPr dirty="0" sz="1800" spc="-25">
                <a:latin typeface="Calibri"/>
                <a:cs typeface="Calibri"/>
              </a:rPr>
              <a:t>Tomotherapy</a:t>
            </a:r>
            <a:endParaRPr sz="1800">
              <a:latin typeface="Calibri"/>
              <a:cs typeface="Calibri"/>
            </a:endParaRPr>
          </a:p>
          <a:p>
            <a:pPr marL="44450" marR="5080">
              <a:lnSpc>
                <a:spcPct val="100000"/>
              </a:lnSpc>
              <a:spcBef>
                <a:spcPts val="1010"/>
              </a:spcBef>
            </a:pPr>
            <a:r>
              <a:rPr dirty="0" sz="1800" spc="-5" b="1">
                <a:latin typeface="標楷體"/>
                <a:cs typeface="標楷體"/>
              </a:rPr>
              <a:t>新式放射治療目標在於造出更好的弧形劑量分佈，以適合胸部</a:t>
            </a:r>
            <a:r>
              <a:rPr dirty="0" sz="1800" spc="-484" b="1">
                <a:latin typeface="標楷體"/>
                <a:cs typeface="標楷體"/>
              </a:rPr>
              <a:t> </a:t>
            </a:r>
            <a:r>
              <a:rPr dirty="0" sz="1800" b="1">
                <a:latin typeface="Calibri"/>
                <a:cs typeface="Calibri"/>
              </a:rPr>
              <a:t>/ </a:t>
            </a:r>
            <a:r>
              <a:rPr dirty="0" sz="1800" spc="-5" b="1">
                <a:latin typeface="標楷體"/>
                <a:cs typeface="標楷體"/>
              </a:rPr>
              <a:t>乳房的形狀，  而肺部，心臟的劑量更少，以減低後遺症。</a:t>
            </a:r>
            <a:endParaRPr sz="1800">
              <a:latin typeface="標楷體"/>
              <a:cs typeface="標楷體"/>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1282700" cy="696595"/>
          </a:xfrm>
          <a:prstGeom prst="rect"/>
        </p:spPr>
        <p:txBody>
          <a:bodyPr wrap="square" lIns="0" tIns="13335" rIns="0" bIns="0" rtlCol="0" vert="horz">
            <a:spAutoFit/>
          </a:bodyPr>
          <a:lstStyle/>
          <a:p>
            <a:pPr marL="12700">
              <a:lnSpc>
                <a:spcPct val="100000"/>
              </a:lnSpc>
              <a:spcBef>
                <a:spcPts val="105"/>
              </a:spcBef>
            </a:pPr>
            <a:r>
              <a:rPr dirty="0" spc="-5"/>
              <a:t>乳</a:t>
            </a:r>
            <a:r>
              <a:rPr dirty="0" spc="-1200"/>
              <a:t> </a:t>
            </a:r>
            <a:r>
              <a:rPr dirty="0" spc="-5"/>
              <a:t>癌</a:t>
            </a:r>
          </a:p>
        </p:txBody>
      </p:sp>
      <p:sp>
        <p:nvSpPr>
          <p:cNvPr id="24" name="object 24"/>
          <p:cNvSpPr txBox="1"/>
          <p:nvPr/>
        </p:nvSpPr>
        <p:spPr>
          <a:xfrm>
            <a:off x="1251902" y="1997455"/>
            <a:ext cx="7112000" cy="3865879"/>
          </a:xfrm>
          <a:prstGeom prst="rect">
            <a:avLst/>
          </a:prstGeom>
        </p:spPr>
        <p:txBody>
          <a:bodyPr wrap="square" lIns="0" tIns="12700" rIns="0" bIns="0" rtlCol="0" vert="horz">
            <a:spAutoFit/>
          </a:bodyPr>
          <a:lstStyle/>
          <a:p>
            <a:pPr marL="355600" indent="-342900">
              <a:lnSpc>
                <a:spcPct val="100000"/>
              </a:lnSpc>
              <a:spcBef>
                <a:spcPts val="100"/>
              </a:spcBef>
              <a:buClr>
                <a:srgbClr val="0099CC"/>
              </a:buClr>
              <a:buSzPct val="69444"/>
              <a:buFont typeface="Wingdings"/>
              <a:buChar char=""/>
              <a:tabLst>
                <a:tab pos="355600" algn="l"/>
              </a:tabLst>
            </a:pPr>
            <a:r>
              <a:rPr dirty="0" sz="3600">
                <a:latin typeface="標楷體"/>
                <a:cs typeface="標楷體"/>
              </a:rPr>
              <a:t>香</a:t>
            </a:r>
            <a:r>
              <a:rPr dirty="0" sz="3600" spc="-905">
                <a:latin typeface="標楷體"/>
                <a:cs typeface="標楷體"/>
              </a:rPr>
              <a:t> </a:t>
            </a:r>
            <a:r>
              <a:rPr dirty="0" sz="3600">
                <a:latin typeface="標楷體"/>
                <a:cs typeface="標楷體"/>
              </a:rPr>
              <a:t>港</a:t>
            </a:r>
            <a:r>
              <a:rPr dirty="0" sz="3600" spc="-905">
                <a:latin typeface="標楷體"/>
                <a:cs typeface="標楷體"/>
              </a:rPr>
              <a:t> </a:t>
            </a:r>
            <a:r>
              <a:rPr dirty="0" sz="3600">
                <a:latin typeface="標楷體"/>
                <a:cs typeface="標楷體"/>
              </a:rPr>
              <a:t>婦</a:t>
            </a:r>
            <a:r>
              <a:rPr dirty="0" sz="3600" spc="-905">
                <a:latin typeface="標楷體"/>
                <a:cs typeface="標楷體"/>
              </a:rPr>
              <a:t> </a:t>
            </a:r>
            <a:r>
              <a:rPr dirty="0" sz="3600">
                <a:latin typeface="標楷體"/>
                <a:cs typeface="標楷體"/>
              </a:rPr>
              <a:t>女</a:t>
            </a:r>
            <a:r>
              <a:rPr dirty="0" sz="3600" spc="-905">
                <a:solidFill>
                  <a:srgbClr val="C00000"/>
                </a:solidFill>
                <a:latin typeface="標楷體"/>
                <a:cs typeface="標楷體"/>
              </a:rPr>
              <a:t> </a:t>
            </a:r>
            <a:r>
              <a:rPr dirty="0" u="heavy" sz="3600" spc="-5" b="1">
                <a:solidFill>
                  <a:srgbClr val="C00000"/>
                </a:solidFill>
                <a:uFill>
                  <a:solidFill>
                    <a:srgbClr val="C00000"/>
                  </a:solidFill>
                </a:uFill>
                <a:latin typeface="標楷體"/>
                <a:cs typeface="標楷體"/>
              </a:rPr>
              <a:t>最</a:t>
            </a:r>
            <a:r>
              <a:rPr dirty="0" u="heavy" sz="3600" spc="-910" b="1">
                <a:solidFill>
                  <a:srgbClr val="C00000"/>
                </a:solidFill>
                <a:uFill>
                  <a:solidFill>
                    <a:srgbClr val="C00000"/>
                  </a:solidFill>
                </a:uFill>
                <a:latin typeface="標楷體"/>
                <a:cs typeface="標楷體"/>
              </a:rPr>
              <a:t> </a:t>
            </a:r>
            <a:r>
              <a:rPr dirty="0" u="heavy" sz="3600" spc="-5" b="1">
                <a:solidFill>
                  <a:srgbClr val="C00000"/>
                </a:solidFill>
                <a:uFill>
                  <a:solidFill>
                    <a:srgbClr val="C00000"/>
                  </a:solidFill>
                </a:uFill>
                <a:latin typeface="標楷體"/>
                <a:cs typeface="標楷體"/>
              </a:rPr>
              <a:t>常</a:t>
            </a:r>
            <a:r>
              <a:rPr dirty="0" u="heavy" sz="3600" spc="-910" b="1">
                <a:solidFill>
                  <a:srgbClr val="C00000"/>
                </a:solidFill>
                <a:uFill>
                  <a:solidFill>
                    <a:srgbClr val="C00000"/>
                  </a:solidFill>
                </a:uFill>
                <a:latin typeface="標楷體"/>
                <a:cs typeface="標楷體"/>
              </a:rPr>
              <a:t> </a:t>
            </a:r>
            <a:r>
              <a:rPr dirty="0" u="heavy" sz="3600" spc="-5" b="1">
                <a:solidFill>
                  <a:srgbClr val="C00000"/>
                </a:solidFill>
                <a:uFill>
                  <a:solidFill>
                    <a:srgbClr val="C00000"/>
                  </a:solidFill>
                </a:uFill>
                <a:latin typeface="標楷體"/>
                <a:cs typeface="標楷體"/>
              </a:rPr>
              <a:t>見</a:t>
            </a:r>
            <a:r>
              <a:rPr dirty="0" sz="3600" spc="-910" b="1">
                <a:solidFill>
                  <a:srgbClr val="C00000"/>
                </a:solidFill>
                <a:latin typeface="標楷體"/>
                <a:cs typeface="標楷體"/>
              </a:rPr>
              <a:t> </a:t>
            </a:r>
            <a:r>
              <a:rPr dirty="0" sz="3600">
                <a:latin typeface="標楷體"/>
                <a:cs typeface="標楷體"/>
              </a:rPr>
              <a:t>的</a:t>
            </a:r>
            <a:r>
              <a:rPr dirty="0" sz="3600" spc="-905">
                <a:latin typeface="標楷體"/>
                <a:cs typeface="標楷體"/>
              </a:rPr>
              <a:t> </a:t>
            </a:r>
            <a:r>
              <a:rPr dirty="0" sz="3600">
                <a:latin typeface="標楷體"/>
                <a:cs typeface="標楷體"/>
              </a:rPr>
              <a:t>癌</a:t>
            </a:r>
            <a:r>
              <a:rPr dirty="0" sz="3600" spc="-905">
                <a:latin typeface="標楷體"/>
                <a:cs typeface="標楷體"/>
              </a:rPr>
              <a:t> </a:t>
            </a:r>
            <a:r>
              <a:rPr dirty="0" sz="3600">
                <a:latin typeface="標楷體"/>
                <a:cs typeface="標楷體"/>
              </a:rPr>
              <a:t>病</a:t>
            </a:r>
            <a:endParaRPr sz="3600">
              <a:latin typeface="標楷體"/>
              <a:cs typeface="標楷體"/>
            </a:endParaRPr>
          </a:p>
          <a:p>
            <a:pPr>
              <a:lnSpc>
                <a:spcPct val="100000"/>
              </a:lnSpc>
              <a:spcBef>
                <a:spcPts val="30"/>
              </a:spcBef>
              <a:buClr>
                <a:srgbClr val="0099CC"/>
              </a:buClr>
              <a:buFont typeface="Wingdings"/>
              <a:buChar char=""/>
            </a:pPr>
            <a:endParaRPr sz="4300">
              <a:latin typeface="標楷體"/>
              <a:cs typeface="標楷體"/>
            </a:endParaRPr>
          </a:p>
          <a:p>
            <a:pPr marL="355600" indent="-342900">
              <a:lnSpc>
                <a:spcPct val="100000"/>
              </a:lnSpc>
              <a:spcBef>
                <a:spcPts val="5"/>
              </a:spcBef>
              <a:buClr>
                <a:srgbClr val="0099CC"/>
              </a:buClr>
              <a:buSzPct val="69444"/>
              <a:buFont typeface="Wingdings"/>
              <a:buChar char=""/>
              <a:tabLst>
                <a:tab pos="355600" algn="l"/>
              </a:tabLst>
            </a:pPr>
            <a:r>
              <a:rPr dirty="0" sz="3600">
                <a:latin typeface="標楷體"/>
                <a:cs typeface="標楷體"/>
              </a:rPr>
              <a:t>每</a:t>
            </a:r>
            <a:r>
              <a:rPr dirty="0" sz="3600" spc="-915">
                <a:latin typeface="標楷體"/>
                <a:cs typeface="標楷體"/>
              </a:rPr>
              <a:t> </a:t>
            </a:r>
            <a:r>
              <a:rPr dirty="0" sz="3600">
                <a:latin typeface="標楷體"/>
                <a:cs typeface="標楷體"/>
              </a:rPr>
              <a:t>年</a:t>
            </a:r>
            <a:r>
              <a:rPr dirty="0" sz="3600" spc="-910">
                <a:latin typeface="標楷體"/>
                <a:cs typeface="標楷體"/>
              </a:rPr>
              <a:t> </a:t>
            </a:r>
            <a:r>
              <a:rPr dirty="0" sz="3600">
                <a:latin typeface="標楷體"/>
                <a:cs typeface="標楷體"/>
              </a:rPr>
              <a:t>新</a:t>
            </a:r>
            <a:r>
              <a:rPr dirty="0" sz="3600" spc="-915">
                <a:latin typeface="標楷體"/>
                <a:cs typeface="標楷體"/>
              </a:rPr>
              <a:t> </a:t>
            </a:r>
            <a:r>
              <a:rPr dirty="0" sz="3600">
                <a:latin typeface="標楷體"/>
                <a:cs typeface="標楷體"/>
              </a:rPr>
              <a:t>症</a:t>
            </a:r>
            <a:r>
              <a:rPr dirty="0" sz="3600" spc="-910">
                <a:latin typeface="標楷體"/>
                <a:cs typeface="標楷體"/>
              </a:rPr>
              <a:t> </a:t>
            </a:r>
            <a:r>
              <a:rPr dirty="0" sz="3600">
                <a:latin typeface="標楷體"/>
                <a:cs typeface="標楷體"/>
              </a:rPr>
              <a:t>超</a:t>
            </a:r>
            <a:r>
              <a:rPr dirty="0" sz="3600" spc="-910">
                <a:latin typeface="標楷體"/>
                <a:cs typeface="標楷體"/>
              </a:rPr>
              <a:t> </a:t>
            </a:r>
            <a:r>
              <a:rPr dirty="0" sz="3600">
                <a:latin typeface="標楷體"/>
                <a:cs typeface="標楷體"/>
              </a:rPr>
              <a:t>過</a:t>
            </a:r>
            <a:r>
              <a:rPr dirty="0" sz="3600" spc="-915">
                <a:latin typeface="標楷體"/>
                <a:cs typeface="標楷體"/>
              </a:rPr>
              <a:t> </a:t>
            </a:r>
            <a:r>
              <a:rPr dirty="0" sz="3600">
                <a:latin typeface="Times New Roman"/>
                <a:cs typeface="Times New Roman"/>
              </a:rPr>
              <a:t>4</a:t>
            </a:r>
            <a:r>
              <a:rPr dirty="0" sz="3600">
                <a:latin typeface="標楷體"/>
                <a:cs typeface="標楷體"/>
              </a:rPr>
              <a:t>千</a:t>
            </a:r>
            <a:r>
              <a:rPr dirty="0" sz="3600">
                <a:latin typeface="Times New Roman"/>
                <a:cs typeface="Times New Roman"/>
              </a:rPr>
              <a:t>6</a:t>
            </a:r>
            <a:r>
              <a:rPr dirty="0" sz="3600">
                <a:latin typeface="標楷體"/>
                <a:cs typeface="標楷體"/>
              </a:rPr>
              <a:t>百宗</a:t>
            </a:r>
            <a:r>
              <a:rPr dirty="0" sz="3600">
                <a:latin typeface="Times New Roman"/>
                <a:cs typeface="Times New Roman"/>
              </a:rPr>
              <a:t>(2018)</a:t>
            </a:r>
            <a:endParaRPr sz="3600">
              <a:latin typeface="Times New Roman"/>
              <a:cs typeface="Times New Roman"/>
            </a:endParaRPr>
          </a:p>
          <a:p>
            <a:pPr>
              <a:lnSpc>
                <a:spcPct val="100000"/>
              </a:lnSpc>
              <a:spcBef>
                <a:spcPts val="5"/>
              </a:spcBef>
              <a:buClr>
                <a:srgbClr val="0099CC"/>
              </a:buClr>
              <a:buFont typeface="Wingdings"/>
              <a:buChar char=""/>
            </a:pPr>
            <a:endParaRPr sz="4500">
              <a:latin typeface="Times New Roman"/>
              <a:cs typeface="Times New Roman"/>
            </a:endParaRPr>
          </a:p>
          <a:p>
            <a:pPr marL="355600" marR="5080" indent="-342900">
              <a:lnSpc>
                <a:spcPct val="120000"/>
              </a:lnSpc>
              <a:spcBef>
                <a:spcPts val="5"/>
              </a:spcBef>
              <a:buClr>
                <a:srgbClr val="0099CC"/>
              </a:buClr>
              <a:buSzPct val="69444"/>
              <a:buFont typeface="Wingdings"/>
              <a:buChar char=""/>
              <a:tabLst>
                <a:tab pos="355600" algn="l"/>
              </a:tabLst>
            </a:pPr>
            <a:r>
              <a:rPr dirty="0" sz="3600">
                <a:latin typeface="標楷體"/>
                <a:cs typeface="標楷體"/>
              </a:rPr>
              <a:t>發</a:t>
            </a:r>
            <a:r>
              <a:rPr dirty="0" sz="3600" spc="-910">
                <a:latin typeface="標楷體"/>
                <a:cs typeface="標楷體"/>
              </a:rPr>
              <a:t> </a:t>
            </a:r>
            <a:r>
              <a:rPr dirty="0" sz="3600">
                <a:latin typeface="標楷體"/>
                <a:cs typeface="標楷體"/>
              </a:rPr>
              <a:t>病</a:t>
            </a:r>
            <a:r>
              <a:rPr dirty="0" sz="3600" spc="-910">
                <a:latin typeface="標楷體"/>
                <a:cs typeface="標楷體"/>
              </a:rPr>
              <a:t> </a:t>
            </a:r>
            <a:r>
              <a:rPr dirty="0" sz="3600">
                <a:latin typeface="標楷體"/>
                <a:cs typeface="標楷體"/>
              </a:rPr>
              <a:t>率</a:t>
            </a:r>
            <a:r>
              <a:rPr dirty="0" sz="3600" spc="-910">
                <a:latin typeface="標楷體"/>
                <a:cs typeface="標楷體"/>
              </a:rPr>
              <a:t> </a:t>
            </a:r>
            <a:r>
              <a:rPr dirty="0" sz="3600">
                <a:latin typeface="標楷體"/>
                <a:cs typeface="標楷體"/>
              </a:rPr>
              <a:t>隨</a:t>
            </a:r>
            <a:r>
              <a:rPr dirty="0" sz="3600" spc="-905">
                <a:latin typeface="標楷體"/>
                <a:cs typeface="標楷體"/>
              </a:rPr>
              <a:t> </a:t>
            </a:r>
            <a:r>
              <a:rPr dirty="0" sz="3600">
                <a:latin typeface="標楷體"/>
                <a:cs typeface="標楷體"/>
              </a:rPr>
              <a:t>年</a:t>
            </a:r>
            <a:r>
              <a:rPr dirty="0" sz="3600" spc="-910">
                <a:latin typeface="標楷體"/>
                <a:cs typeface="標楷體"/>
              </a:rPr>
              <a:t> </a:t>
            </a:r>
            <a:r>
              <a:rPr dirty="0" sz="3600">
                <a:latin typeface="標楷體"/>
                <a:cs typeface="標楷體"/>
              </a:rPr>
              <a:t>齡</a:t>
            </a:r>
            <a:r>
              <a:rPr dirty="0" sz="3600" spc="-910">
                <a:latin typeface="標楷體"/>
                <a:cs typeface="標楷體"/>
              </a:rPr>
              <a:t> </a:t>
            </a:r>
            <a:r>
              <a:rPr dirty="0" sz="3600">
                <a:latin typeface="標楷體"/>
                <a:cs typeface="標楷體"/>
              </a:rPr>
              <a:t>上</a:t>
            </a:r>
            <a:r>
              <a:rPr dirty="0" sz="3600" spc="-910">
                <a:latin typeface="標楷體"/>
                <a:cs typeface="標楷體"/>
              </a:rPr>
              <a:t> </a:t>
            </a:r>
            <a:r>
              <a:rPr dirty="0" sz="3600">
                <a:latin typeface="標楷體"/>
                <a:cs typeface="標楷體"/>
              </a:rPr>
              <a:t>升</a:t>
            </a:r>
            <a:r>
              <a:rPr dirty="0" sz="3600" spc="-905">
                <a:latin typeface="標楷體"/>
                <a:cs typeface="標楷體"/>
              </a:rPr>
              <a:t> </a:t>
            </a:r>
            <a:r>
              <a:rPr dirty="0" sz="3600">
                <a:latin typeface="標楷體"/>
                <a:cs typeface="標楷體"/>
              </a:rPr>
              <a:t>，</a:t>
            </a:r>
            <a:r>
              <a:rPr dirty="0" sz="3600" spc="-910">
                <a:solidFill>
                  <a:srgbClr val="C00000"/>
                </a:solidFill>
                <a:latin typeface="標楷體"/>
                <a:cs typeface="標楷體"/>
              </a:rPr>
              <a:t> </a:t>
            </a:r>
            <a:r>
              <a:rPr dirty="0" u="heavy" sz="3600" spc="-5" b="1">
                <a:solidFill>
                  <a:srgbClr val="C00000"/>
                </a:solidFill>
                <a:uFill>
                  <a:solidFill>
                    <a:srgbClr val="C00000"/>
                  </a:solidFill>
                </a:uFill>
                <a:latin typeface="標楷體"/>
                <a:cs typeface="標楷體"/>
              </a:rPr>
              <a:t>四</a:t>
            </a:r>
            <a:r>
              <a:rPr dirty="0" u="heavy" sz="3600" spc="-915" b="1">
                <a:solidFill>
                  <a:srgbClr val="C00000"/>
                </a:solidFill>
                <a:uFill>
                  <a:solidFill>
                    <a:srgbClr val="C00000"/>
                  </a:solidFill>
                </a:uFill>
                <a:latin typeface="標楷體"/>
                <a:cs typeface="標楷體"/>
              </a:rPr>
              <a:t> </a:t>
            </a:r>
            <a:r>
              <a:rPr dirty="0" u="heavy" sz="3600" spc="-5" b="1">
                <a:solidFill>
                  <a:srgbClr val="C00000"/>
                </a:solidFill>
                <a:uFill>
                  <a:solidFill>
                    <a:srgbClr val="C00000"/>
                  </a:solidFill>
                </a:uFill>
                <a:latin typeface="標楷體"/>
                <a:cs typeface="標楷體"/>
              </a:rPr>
              <a:t>十</a:t>
            </a:r>
            <a:r>
              <a:rPr dirty="0" u="heavy" sz="3600" spc="-915" b="1">
                <a:solidFill>
                  <a:srgbClr val="C00000"/>
                </a:solidFill>
                <a:uFill>
                  <a:solidFill>
                    <a:srgbClr val="C00000"/>
                  </a:solidFill>
                </a:uFill>
                <a:latin typeface="標楷體"/>
                <a:cs typeface="標楷體"/>
              </a:rPr>
              <a:t> </a:t>
            </a:r>
            <a:r>
              <a:rPr dirty="0" u="heavy" sz="3600" spc="-5" b="1">
                <a:solidFill>
                  <a:srgbClr val="C00000"/>
                </a:solidFill>
                <a:uFill>
                  <a:solidFill>
                    <a:srgbClr val="C00000"/>
                  </a:solidFill>
                </a:uFill>
                <a:latin typeface="標楷體"/>
                <a:cs typeface="標楷體"/>
              </a:rPr>
              <a:t>歲 </a:t>
            </a:r>
            <a:r>
              <a:rPr dirty="0" u="heavy" sz="3600" spc="5" b="1">
                <a:solidFill>
                  <a:srgbClr val="C00000"/>
                </a:solidFill>
                <a:uFill>
                  <a:solidFill>
                    <a:srgbClr val="C00000"/>
                  </a:solidFill>
                </a:uFill>
                <a:latin typeface="標楷體"/>
                <a:cs typeface="標楷體"/>
              </a:rPr>
              <a:t>至六＋</a:t>
            </a:r>
            <a:r>
              <a:rPr dirty="0" u="heavy" sz="3600" spc="-5" b="1">
                <a:solidFill>
                  <a:srgbClr val="C00000"/>
                </a:solidFill>
                <a:uFill>
                  <a:solidFill>
                    <a:srgbClr val="C00000"/>
                  </a:solidFill>
                </a:uFill>
                <a:latin typeface="標楷體"/>
                <a:cs typeface="標楷體"/>
              </a:rPr>
              <a:t>四歲</a:t>
            </a:r>
            <a:r>
              <a:rPr dirty="0" sz="3600" spc="-950" b="1">
                <a:solidFill>
                  <a:srgbClr val="C00000"/>
                </a:solidFill>
                <a:latin typeface="標楷體"/>
                <a:cs typeface="標楷體"/>
              </a:rPr>
              <a:t> </a:t>
            </a:r>
            <a:r>
              <a:rPr dirty="0" sz="3600">
                <a:latin typeface="標楷體"/>
                <a:cs typeface="標楷體"/>
              </a:rPr>
              <a:t>的</a:t>
            </a:r>
            <a:r>
              <a:rPr dirty="0" sz="3600" spc="-905">
                <a:latin typeface="標楷體"/>
                <a:cs typeface="標楷體"/>
              </a:rPr>
              <a:t> </a:t>
            </a:r>
            <a:r>
              <a:rPr dirty="0" sz="3600">
                <a:latin typeface="標楷體"/>
                <a:cs typeface="標楷體"/>
              </a:rPr>
              <a:t>發</a:t>
            </a:r>
            <a:r>
              <a:rPr dirty="0" sz="3600" spc="-905">
                <a:latin typeface="標楷體"/>
                <a:cs typeface="標楷體"/>
              </a:rPr>
              <a:t> </a:t>
            </a:r>
            <a:r>
              <a:rPr dirty="0" sz="3600">
                <a:latin typeface="標楷體"/>
                <a:cs typeface="標楷體"/>
              </a:rPr>
              <a:t>病</a:t>
            </a:r>
            <a:r>
              <a:rPr dirty="0" sz="3600" spc="-905">
                <a:latin typeface="標楷體"/>
                <a:cs typeface="標楷體"/>
              </a:rPr>
              <a:t> </a:t>
            </a:r>
            <a:r>
              <a:rPr dirty="0" sz="3600">
                <a:latin typeface="標楷體"/>
                <a:cs typeface="標楷體"/>
              </a:rPr>
              <a:t>率</a:t>
            </a:r>
            <a:r>
              <a:rPr dirty="0" sz="3600" spc="-910">
                <a:latin typeface="標楷體"/>
                <a:cs typeface="標楷體"/>
              </a:rPr>
              <a:t> </a:t>
            </a:r>
            <a:r>
              <a:rPr dirty="0" sz="3600">
                <a:latin typeface="標楷體"/>
                <a:cs typeface="標楷體"/>
              </a:rPr>
              <a:t>最</a:t>
            </a:r>
            <a:r>
              <a:rPr dirty="0" sz="3600" spc="-905">
                <a:latin typeface="標楷體"/>
                <a:cs typeface="標楷體"/>
              </a:rPr>
              <a:t> </a:t>
            </a:r>
            <a:r>
              <a:rPr dirty="0" sz="3600">
                <a:latin typeface="標楷體"/>
                <a:cs typeface="標楷體"/>
              </a:rPr>
              <a:t>高</a:t>
            </a:r>
            <a:endParaRPr sz="3600">
              <a:latin typeface="標楷體"/>
              <a:cs typeface="標楷體"/>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6732587" y="4086225"/>
            <a:ext cx="2157411" cy="2687637"/>
          </a:xfrm>
          <a:prstGeom prst="rect">
            <a:avLst/>
          </a:prstGeom>
          <a:blipFill>
            <a:blip r:embed="rId5" cstate="print"/>
            <a:stretch>
              <a:fillRect/>
            </a:stretch>
          </a:blipFill>
        </p:spPr>
        <p:txBody>
          <a:bodyPr wrap="square" lIns="0" tIns="0" rIns="0" bIns="0" rtlCol="0"/>
          <a:lstStyle/>
          <a:p/>
        </p:txBody>
      </p:sp>
      <p:sp>
        <p:nvSpPr>
          <p:cNvPr id="6" name="object 6"/>
          <p:cNvSpPr txBox="1">
            <a:spLocks noGrp="1"/>
          </p:cNvSpPr>
          <p:nvPr>
            <p:ph type="title"/>
          </p:nvPr>
        </p:nvSpPr>
        <p:spPr>
          <a:xfrm>
            <a:off x="853439" y="265747"/>
            <a:ext cx="4495800" cy="696595"/>
          </a:xfrm>
          <a:prstGeom prst="rect"/>
        </p:spPr>
        <p:txBody>
          <a:bodyPr wrap="square" lIns="0" tIns="12700" rIns="0" bIns="0" rtlCol="0" vert="horz">
            <a:spAutoFit/>
          </a:bodyPr>
          <a:lstStyle/>
          <a:p>
            <a:pPr marL="12700">
              <a:lnSpc>
                <a:spcPct val="100000"/>
              </a:lnSpc>
              <a:spcBef>
                <a:spcPts val="100"/>
              </a:spcBef>
            </a:pPr>
            <a:r>
              <a:rPr dirty="0" spc="-5">
                <a:solidFill>
                  <a:srgbClr val="5B484E"/>
                </a:solidFill>
              </a:rPr>
              <a:t>放</a:t>
            </a:r>
            <a:r>
              <a:rPr dirty="0" spc="-20">
                <a:solidFill>
                  <a:srgbClr val="5B484E"/>
                </a:solidFill>
              </a:rPr>
              <a:t>射</a:t>
            </a:r>
            <a:r>
              <a:rPr dirty="0" spc="-5">
                <a:solidFill>
                  <a:srgbClr val="5B484E"/>
                </a:solidFill>
              </a:rPr>
              <a:t>治</a:t>
            </a:r>
            <a:r>
              <a:rPr dirty="0" spc="-20">
                <a:solidFill>
                  <a:srgbClr val="5B484E"/>
                </a:solidFill>
              </a:rPr>
              <a:t>療</a:t>
            </a:r>
            <a:r>
              <a:rPr dirty="0" spc="-5">
                <a:solidFill>
                  <a:srgbClr val="5B484E"/>
                </a:solidFill>
              </a:rPr>
              <a:t>發</a:t>
            </a:r>
            <a:r>
              <a:rPr dirty="0" spc="-20">
                <a:solidFill>
                  <a:srgbClr val="5B484E"/>
                </a:solidFill>
              </a:rPr>
              <a:t>展</a:t>
            </a:r>
            <a:r>
              <a:rPr dirty="0" spc="-5">
                <a:solidFill>
                  <a:srgbClr val="5B484E"/>
                </a:solidFill>
              </a:rPr>
              <a:t>方向</a:t>
            </a:r>
          </a:p>
        </p:txBody>
      </p:sp>
      <p:sp>
        <p:nvSpPr>
          <p:cNvPr id="7" name="object 7"/>
          <p:cNvSpPr txBox="1"/>
          <p:nvPr/>
        </p:nvSpPr>
        <p:spPr>
          <a:xfrm>
            <a:off x="474027" y="1432179"/>
            <a:ext cx="7839075" cy="3947795"/>
          </a:xfrm>
          <a:prstGeom prst="rect">
            <a:avLst/>
          </a:prstGeom>
        </p:spPr>
        <p:txBody>
          <a:bodyPr wrap="square" lIns="0" tIns="12065" rIns="0" bIns="0" rtlCol="0" vert="horz">
            <a:spAutoFit/>
          </a:bodyPr>
          <a:lstStyle/>
          <a:p>
            <a:pPr marL="361315" marR="5080" indent="-349250">
              <a:lnSpc>
                <a:spcPct val="100000"/>
              </a:lnSpc>
              <a:spcBef>
                <a:spcPts val="95"/>
              </a:spcBef>
              <a:buClr>
                <a:srgbClr val="FFDC61"/>
              </a:buClr>
              <a:buSzPct val="108928"/>
              <a:buFont typeface="Wingdings 2"/>
              <a:buChar char=""/>
              <a:tabLst>
                <a:tab pos="361950" algn="l"/>
              </a:tabLst>
            </a:pPr>
            <a:r>
              <a:rPr dirty="0" sz="2800" b="1">
                <a:solidFill>
                  <a:srgbClr val="5B484E"/>
                </a:solidFill>
                <a:latin typeface="標楷體"/>
                <a:cs typeface="標楷體"/>
              </a:rPr>
              <a:t>持</a:t>
            </a:r>
            <a:r>
              <a:rPr dirty="0" sz="2800" spc="-10" b="1">
                <a:solidFill>
                  <a:srgbClr val="5B484E"/>
                </a:solidFill>
                <a:latin typeface="標楷體"/>
                <a:cs typeface="標楷體"/>
              </a:rPr>
              <a:t>續探究</a:t>
            </a:r>
            <a:r>
              <a:rPr dirty="0" sz="2800" b="1">
                <a:solidFill>
                  <a:srgbClr val="5B484E"/>
                </a:solidFill>
                <a:latin typeface="標楷體"/>
                <a:cs typeface="標楷體"/>
              </a:rPr>
              <a:t>－</a:t>
            </a:r>
            <a:r>
              <a:rPr dirty="0" sz="2800" spc="-10" b="1">
                <a:solidFill>
                  <a:srgbClr val="5B484E"/>
                </a:solidFill>
                <a:latin typeface="標楷體"/>
                <a:cs typeface="標楷體"/>
              </a:rPr>
              <a:t>電療是</a:t>
            </a:r>
            <a:r>
              <a:rPr dirty="0" sz="2800" b="1">
                <a:solidFill>
                  <a:srgbClr val="5B484E"/>
                </a:solidFill>
                <a:latin typeface="標楷體"/>
                <a:cs typeface="標楷體"/>
              </a:rPr>
              <a:t>否</a:t>
            </a:r>
            <a:r>
              <a:rPr dirty="0" sz="2800" spc="-10" b="1">
                <a:solidFill>
                  <a:srgbClr val="5B484E"/>
                </a:solidFill>
                <a:latin typeface="標楷體"/>
                <a:cs typeface="標楷體"/>
              </a:rPr>
              <a:t>可以在</a:t>
            </a:r>
            <a:r>
              <a:rPr dirty="0" sz="2800" b="1">
                <a:solidFill>
                  <a:srgbClr val="5B484E"/>
                </a:solidFill>
                <a:latin typeface="標楷體"/>
                <a:cs typeface="標楷體"/>
              </a:rPr>
              <a:t>某</a:t>
            </a:r>
            <a:r>
              <a:rPr dirty="0" sz="2800" spc="-10" b="1">
                <a:solidFill>
                  <a:srgbClr val="5B484E"/>
                </a:solidFill>
                <a:latin typeface="標楷體"/>
                <a:cs typeface="標楷體"/>
              </a:rPr>
              <a:t>些情況</a:t>
            </a:r>
            <a:r>
              <a:rPr dirty="0" sz="2800" b="1">
                <a:solidFill>
                  <a:srgbClr val="5B484E"/>
                </a:solidFill>
                <a:latin typeface="標楷體"/>
                <a:cs typeface="標楷體"/>
              </a:rPr>
              <a:t>下</a:t>
            </a:r>
            <a:r>
              <a:rPr dirty="0" sz="2800" spc="-10" b="1">
                <a:solidFill>
                  <a:srgbClr val="5B484E"/>
                </a:solidFill>
                <a:latin typeface="標楷體"/>
                <a:cs typeface="標楷體"/>
              </a:rPr>
              <a:t>（如原位 </a:t>
            </a:r>
            <a:r>
              <a:rPr dirty="0" sz="2800" b="1">
                <a:solidFill>
                  <a:srgbClr val="5B484E"/>
                </a:solidFill>
                <a:latin typeface="標楷體"/>
                <a:cs typeface="標楷體"/>
              </a:rPr>
              <a:t>腫</a:t>
            </a:r>
            <a:r>
              <a:rPr dirty="0" sz="2800" spc="-10" b="1">
                <a:solidFill>
                  <a:srgbClr val="5B484E"/>
                </a:solidFill>
                <a:latin typeface="標楷體"/>
                <a:cs typeface="標楷體"/>
              </a:rPr>
              <a:t>瘤體積</a:t>
            </a:r>
            <a:r>
              <a:rPr dirty="0" sz="2800" b="1">
                <a:solidFill>
                  <a:srgbClr val="5B484E"/>
                </a:solidFill>
                <a:latin typeface="標楷體"/>
                <a:cs typeface="標楷體"/>
              </a:rPr>
              <a:t>細</a:t>
            </a:r>
            <a:r>
              <a:rPr dirty="0" sz="2800" spc="-10" b="1">
                <a:solidFill>
                  <a:srgbClr val="5B484E"/>
                </a:solidFill>
                <a:latin typeface="標楷體"/>
                <a:cs typeface="標楷體"/>
              </a:rPr>
              <a:t>少且前</a:t>
            </a:r>
            <a:r>
              <a:rPr dirty="0" sz="2800" b="1">
                <a:solidFill>
                  <a:srgbClr val="5B484E"/>
                </a:solidFill>
                <a:latin typeface="標楷體"/>
                <a:cs typeface="標楷體"/>
              </a:rPr>
              <a:t>哨</a:t>
            </a:r>
            <a:r>
              <a:rPr dirty="0" sz="2800" spc="-10" b="1">
                <a:solidFill>
                  <a:srgbClr val="5B484E"/>
                </a:solidFill>
                <a:latin typeface="標楷體"/>
                <a:cs typeface="標楷體"/>
              </a:rPr>
              <a:t>淋巴影</a:t>
            </a:r>
            <a:r>
              <a:rPr dirty="0" sz="2800" b="1">
                <a:solidFill>
                  <a:srgbClr val="5B484E"/>
                </a:solidFill>
                <a:latin typeface="標楷體"/>
                <a:cs typeface="標楷體"/>
              </a:rPr>
              <a:t>響</a:t>
            </a:r>
            <a:r>
              <a:rPr dirty="0" sz="2800" spc="-10" b="1">
                <a:solidFill>
                  <a:srgbClr val="5B484E"/>
                </a:solidFill>
                <a:latin typeface="標楷體"/>
                <a:cs typeface="標楷體"/>
              </a:rPr>
              <a:t>輕微），</a:t>
            </a:r>
            <a:r>
              <a:rPr dirty="0" sz="2800" spc="-20" b="1">
                <a:solidFill>
                  <a:srgbClr val="5B484E"/>
                </a:solidFill>
                <a:latin typeface="標楷體"/>
                <a:cs typeface="標楷體"/>
              </a:rPr>
              <a:t> </a:t>
            </a:r>
            <a:r>
              <a:rPr dirty="0" sz="2800" b="1">
                <a:solidFill>
                  <a:srgbClr val="5B484E"/>
                </a:solidFill>
                <a:latin typeface="標楷體"/>
                <a:cs typeface="標楷體"/>
              </a:rPr>
              <a:t>替</a:t>
            </a:r>
            <a:r>
              <a:rPr dirty="0" sz="2800" spc="-10" b="1">
                <a:solidFill>
                  <a:srgbClr val="5B484E"/>
                </a:solidFill>
                <a:latin typeface="標楷體"/>
                <a:cs typeface="標楷體"/>
              </a:rPr>
              <a:t>代腋 </a:t>
            </a:r>
            <a:r>
              <a:rPr dirty="0" sz="2800" b="1">
                <a:solidFill>
                  <a:srgbClr val="5B484E"/>
                </a:solidFill>
                <a:latin typeface="標楷體"/>
                <a:cs typeface="標楷體"/>
              </a:rPr>
              <a:t>下</a:t>
            </a:r>
            <a:r>
              <a:rPr dirty="0" sz="2800" spc="-10" b="1">
                <a:solidFill>
                  <a:srgbClr val="5B484E"/>
                </a:solidFill>
                <a:latin typeface="標楷體"/>
                <a:cs typeface="標楷體"/>
              </a:rPr>
              <a:t>全淋巴</a:t>
            </a:r>
            <a:r>
              <a:rPr dirty="0" sz="2800" b="1">
                <a:solidFill>
                  <a:srgbClr val="5B484E"/>
                </a:solidFill>
                <a:latin typeface="標楷體"/>
                <a:cs typeface="標楷體"/>
              </a:rPr>
              <a:t>切</a:t>
            </a:r>
            <a:r>
              <a:rPr dirty="0" sz="2800" spc="-10" b="1">
                <a:solidFill>
                  <a:srgbClr val="5B484E"/>
                </a:solidFill>
                <a:latin typeface="標楷體"/>
                <a:cs typeface="標楷體"/>
              </a:rPr>
              <a:t>除手術</a:t>
            </a:r>
            <a:endParaRPr sz="2800">
              <a:latin typeface="標楷體"/>
              <a:cs typeface="標楷體"/>
            </a:endParaRPr>
          </a:p>
          <a:p>
            <a:pPr marL="361315" marR="5080" indent="-349250">
              <a:lnSpc>
                <a:spcPct val="100000"/>
              </a:lnSpc>
              <a:spcBef>
                <a:spcPts val="2005"/>
              </a:spcBef>
              <a:buClr>
                <a:srgbClr val="FFDC61"/>
              </a:buClr>
              <a:buSzPct val="108928"/>
              <a:buFont typeface="Wingdings 2"/>
              <a:buChar char=""/>
              <a:tabLst>
                <a:tab pos="361950" algn="l"/>
              </a:tabLst>
            </a:pPr>
            <a:r>
              <a:rPr dirty="0" sz="2800" b="1">
                <a:solidFill>
                  <a:srgbClr val="5B484E"/>
                </a:solidFill>
                <a:latin typeface="標楷體"/>
                <a:cs typeface="標楷體"/>
              </a:rPr>
              <a:t>部</a:t>
            </a:r>
            <a:r>
              <a:rPr dirty="0" sz="2800" spc="-10" b="1">
                <a:solidFill>
                  <a:srgbClr val="5B484E"/>
                </a:solidFill>
                <a:latin typeface="標楷體"/>
                <a:cs typeface="標楷體"/>
              </a:rPr>
              <a:t>份低風</a:t>
            </a:r>
            <a:r>
              <a:rPr dirty="0" sz="2800" b="1">
                <a:solidFill>
                  <a:srgbClr val="5B484E"/>
                </a:solidFill>
                <a:latin typeface="標楷體"/>
                <a:cs typeface="標楷體"/>
              </a:rPr>
              <a:t>險</a:t>
            </a:r>
            <a:r>
              <a:rPr dirty="0" sz="2800" spc="-10" b="1">
                <a:solidFill>
                  <a:srgbClr val="5B484E"/>
                </a:solidFill>
                <a:latin typeface="標楷體"/>
                <a:cs typeface="標楷體"/>
              </a:rPr>
              <a:t>病人採</a:t>
            </a:r>
            <a:r>
              <a:rPr dirty="0" sz="2800" b="1">
                <a:solidFill>
                  <a:srgbClr val="5B484E"/>
                </a:solidFill>
                <a:latin typeface="標楷體"/>
                <a:cs typeface="標楷體"/>
              </a:rPr>
              <a:t>用</a:t>
            </a:r>
            <a:r>
              <a:rPr dirty="0" sz="2800" spc="-10" b="1">
                <a:solidFill>
                  <a:srgbClr val="5B484E"/>
                </a:solidFill>
                <a:latin typeface="標楷體"/>
                <a:cs typeface="標楷體"/>
              </a:rPr>
              <a:t>局部乳</a:t>
            </a:r>
            <a:r>
              <a:rPr dirty="0" sz="2800" b="1">
                <a:solidFill>
                  <a:srgbClr val="5B484E"/>
                </a:solidFill>
                <a:latin typeface="標楷體"/>
                <a:cs typeface="標楷體"/>
              </a:rPr>
              <a:t>房</a:t>
            </a:r>
            <a:r>
              <a:rPr dirty="0" sz="2800" spc="-10" b="1">
                <a:solidFill>
                  <a:srgbClr val="5B484E"/>
                </a:solidFill>
                <a:latin typeface="標楷體"/>
                <a:cs typeface="標楷體"/>
              </a:rPr>
              <a:t>電療，</a:t>
            </a:r>
            <a:r>
              <a:rPr dirty="0" sz="2800" b="1">
                <a:solidFill>
                  <a:srgbClr val="5B484E"/>
                </a:solidFill>
                <a:latin typeface="標楷體"/>
                <a:cs typeface="標楷體"/>
              </a:rPr>
              <a:t>以</a:t>
            </a:r>
            <a:r>
              <a:rPr dirty="0" sz="2800" spc="-10" b="1">
                <a:solidFill>
                  <a:srgbClr val="5B484E"/>
                </a:solidFill>
                <a:latin typeface="標楷體"/>
                <a:cs typeface="標楷體"/>
              </a:rPr>
              <a:t>達到減少 </a:t>
            </a:r>
            <a:r>
              <a:rPr dirty="0" sz="2800" b="1">
                <a:solidFill>
                  <a:srgbClr val="5B484E"/>
                </a:solidFill>
                <a:latin typeface="標楷體"/>
                <a:cs typeface="標楷體"/>
              </a:rPr>
              <a:t>副</a:t>
            </a:r>
            <a:r>
              <a:rPr dirty="0" sz="2800" spc="-10" b="1">
                <a:solidFill>
                  <a:srgbClr val="5B484E"/>
                </a:solidFill>
                <a:latin typeface="標楷體"/>
                <a:cs typeface="標楷體"/>
              </a:rPr>
              <a:t>作用、</a:t>
            </a:r>
            <a:r>
              <a:rPr dirty="0" sz="2800" b="1">
                <a:solidFill>
                  <a:srgbClr val="5B484E"/>
                </a:solidFill>
                <a:latin typeface="標楷體"/>
                <a:cs typeface="標楷體"/>
              </a:rPr>
              <a:t>改</a:t>
            </a:r>
            <a:r>
              <a:rPr dirty="0" sz="2800" spc="-10" b="1">
                <a:solidFill>
                  <a:srgbClr val="5B484E"/>
                </a:solidFill>
                <a:latin typeface="標楷體"/>
                <a:cs typeface="標楷體"/>
              </a:rPr>
              <a:t>善外觀</a:t>
            </a:r>
            <a:r>
              <a:rPr dirty="0" sz="2800" b="1">
                <a:solidFill>
                  <a:srgbClr val="5B484E"/>
                </a:solidFill>
                <a:latin typeface="標楷體"/>
                <a:cs typeface="標楷體"/>
              </a:rPr>
              <a:t>、</a:t>
            </a:r>
            <a:r>
              <a:rPr dirty="0" sz="2800" spc="-10" b="1">
                <a:solidFill>
                  <a:srgbClr val="5B484E"/>
                </a:solidFill>
                <a:latin typeface="標楷體"/>
                <a:cs typeface="標楷體"/>
              </a:rPr>
              <a:t>及縮短</a:t>
            </a:r>
            <a:r>
              <a:rPr dirty="0" sz="2800" b="1">
                <a:solidFill>
                  <a:srgbClr val="5B484E"/>
                </a:solidFill>
                <a:latin typeface="標楷體"/>
                <a:cs typeface="標楷體"/>
              </a:rPr>
              <a:t>治</a:t>
            </a:r>
            <a:r>
              <a:rPr dirty="0" sz="2800" spc="-10" b="1">
                <a:solidFill>
                  <a:srgbClr val="5B484E"/>
                </a:solidFill>
                <a:latin typeface="標楷體"/>
                <a:cs typeface="標楷體"/>
              </a:rPr>
              <a:t>療時間</a:t>
            </a:r>
            <a:r>
              <a:rPr dirty="0" sz="2800" b="1">
                <a:solidFill>
                  <a:srgbClr val="5B484E"/>
                </a:solidFill>
                <a:latin typeface="標楷體"/>
                <a:cs typeface="標楷體"/>
              </a:rPr>
              <a:t>的</a:t>
            </a:r>
            <a:r>
              <a:rPr dirty="0" sz="2800" spc="-10" b="1">
                <a:solidFill>
                  <a:srgbClr val="5B484E"/>
                </a:solidFill>
                <a:latin typeface="標楷體"/>
                <a:cs typeface="標楷體"/>
              </a:rPr>
              <a:t>效果</a:t>
            </a:r>
            <a:endParaRPr sz="2800">
              <a:latin typeface="標楷體"/>
              <a:cs typeface="標楷體"/>
            </a:endParaRPr>
          </a:p>
          <a:p>
            <a:pPr marL="361315" marR="715010" indent="-349250">
              <a:lnSpc>
                <a:spcPct val="100000"/>
              </a:lnSpc>
              <a:spcBef>
                <a:spcPts val="2000"/>
              </a:spcBef>
              <a:buClr>
                <a:srgbClr val="FFDC61"/>
              </a:buClr>
              <a:buSzPct val="108928"/>
              <a:buFont typeface="Wingdings 2"/>
              <a:buChar char=""/>
              <a:tabLst>
                <a:tab pos="361950" algn="l"/>
              </a:tabLst>
            </a:pPr>
            <a:r>
              <a:rPr dirty="0" sz="2800" b="1">
                <a:solidFill>
                  <a:srgbClr val="5B484E"/>
                </a:solidFill>
                <a:latin typeface="標楷體"/>
                <a:cs typeface="標楷體"/>
              </a:rPr>
              <a:t>而</a:t>
            </a:r>
            <a:r>
              <a:rPr dirty="0" sz="2800" spc="-10" b="1">
                <a:solidFill>
                  <a:srgbClr val="5B484E"/>
                </a:solidFill>
                <a:latin typeface="標楷體"/>
                <a:cs typeface="標楷體"/>
              </a:rPr>
              <a:t>部份較</a:t>
            </a:r>
            <a:r>
              <a:rPr dirty="0" sz="2800" b="1">
                <a:solidFill>
                  <a:srgbClr val="5B484E"/>
                </a:solidFill>
                <a:latin typeface="標楷體"/>
                <a:cs typeface="標楷體"/>
              </a:rPr>
              <a:t>高</a:t>
            </a:r>
            <a:r>
              <a:rPr dirty="0" sz="2800" spc="-10" b="1">
                <a:solidFill>
                  <a:srgbClr val="5B484E"/>
                </a:solidFill>
                <a:latin typeface="標楷體"/>
                <a:cs typeface="標楷體"/>
              </a:rPr>
              <a:t>風險病</a:t>
            </a:r>
            <a:r>
              <a:rPr dirty="0" sz="2800" b="1">
                <a:solidFill>
                  <a:srgbClr val="5B484E"/>
                </a:solidFill>
                <a:latin typeface="標楷體"/>
                <a:cs typeface="標楷體"/>
              </a:rPr>
              <a:t>人</a:t>
            </a:r>
            <a:r>
              <a:rPr dirty="0" sz="2800" spc="-10" b="1">
                <a:solidFill>
                  <a:srgbClr val="5B484E"/>
                </a:solidFill>
                <a:latin typeface="標楷體"/>
                <a:cs typeface="標楷體"/>
              </a:rPr>
              <a:t>則以先</a:t>
            </a:r>
            <a:r>
              <a:rPr dirty="0" sz="2800" b="1">
                <a:solidFill>
                  <a:srgbClr val="5B484E"/>
                </a:solidFill>
                <a:latin typeface="標楷體"/>
                <a:cs typeface="標楷體"/>
              </a:rPr>
              <a:t>進</a:t>
            </a:r>
            <a:r>
              <a:rPr dirty="0" sz="2800" spc="-10" b="1">
                <a:solidFill>
                  <a:srgbClr val="5B484E"/>
                </a:solidFill>
                <a:latin typeface="標楷體"/>
                <a:cs typeface="標楷體"/>
              </a:rPr>
              <a:t>電療技</a:t>
            </a:r>
            <a:r>
              <a:rPr dirty="0" sz="2800" b="1">
                <a:solidFill>
                  <a:srgbClr val="5B484E"/>
                </a:solidFill>
                <a:latin typeface="標楷體"/>
                <a:cs typeface="標楷體"/>
              </a:rPr>
              <a:t>術</a:t>
            </a:r>
            <a:r>
              <a:rPr dirty="0" sz="2800" spc="-10" b="1">
                <a:solidFill>
                  <a:srgbClr val="5B484E"/>
                </a:solidFill>
                <a:latin typeface="標楷體"/>
                <a:cs typeface="標楷體"/>
              </a:rPr>
              <a:t>進行 </a:t>
            </a:r>
            <a:r>
              <a:rPr dirty="0" sz="2800" b="1">
                <a:solidFill>
                  <a:srgbClr val="5B484E"/>
                </a:solidFill>
                <a:latin typeface="標楷體"/>
                <a:cs typeface="標楷體"/>
              </a:rPr>
              <a:t>更</a:t>
            </a:r>
            <a:r>
              <a:rPr dirty="0" sz="2800" spc="-10" b="1">
                <a:solidFill>
                  <a:srgbClr val="5B484E"/>
                </a:solidFill>
                <a:latin typeface="標楷體"/>
                <a:cs typeface="標楷體"/>
              </a:rPr>
              <a:t>大範圍</a:t>
            </a:r>
            <a:r>
              <a:rPr dirty="0" sz="2800" b="1">
                <a:solidFill>
                  <a:srgbClr val="5B484E"/>
                </a:solidFill>
                <a:latin typeface="標楷體"/>
                <a:cs typeface="標楷體"/>
              </a:rPr>
              <a:t>性</a:t>
            </a:r>
            <a:r>
              <a:rPr dirty="0" sz="2800" spc="-10" b="1">
                <a:solidFill>
                  <a:srgbClr val="5B484E"/>
                </a:solidFill>
                <a:latin typeface="標楷體"/>
                <a:cs typeface="標楷體"/>
              </a:rPr>
              <a:t>的區域</a:t>
            </a:r>
            <a:r>
              <a:rPr dirty="0" sz="2800" b="1">
                <a:solidFill>
                  <a:srgbClr val="5B484E"/>
                </a:solidFill>
                <a:latin typeface="標楷體"/>
                <a:cs typeface="標楷體"/>
              </a:rPr>
              <a:t>淋</a:t>
            </a:r>
            <a:r>
              <a:rPr dirty="0" sz="2800" spc="-10" b="1">
                <a:solidFill>
                  <a:srgbClr val="5B484E"/>
                </a:solidFill>
                <a:latin typeface="標楷體"/>
                <a:cs typeface="標楷體"/>
              </a:rPr>
              <a:t>巴電</a:t>
            </a:r>
            <a:r>
              <a:rPr dirty="0" sz="2800" spc="-15" b="1">
                <a:solidFill>
                  <a:srgbClr val="5B484E"/>
                </a:solidFill>
                <a:latin typeface="標楷體"/>
                <a:cs typeface="標楷體"/>
              </a:rPr>
              <a:t>療</a:t>
            </a:r>
            <a:r>
              <a:rPr dirty="0" sz="2800" spc="-10" b="1">
                <a:solidFill>
                  <a:srgbClr val="5B484E"/>
                </a:solidFill>
                <a:latin typeface="標楷體"/>
                <a:cs typeface="標楷體"/>
              </a:rPr>
              <a:t>，</a:t>
            </a:r>
            <a:endParaRPr sz="2800">
              <a:latin typeface="標楷體"/>
              <a:cs typeface="標楷體"/>
            </a:endParaRPr>
          </a:p>
          <a:p>
            <a:pPr marL="361315">
              <a:lnSpc>
                <a:spcPct val="100000"/>
              </a:lnSpc>
            </a:pPr>
            <a:r>
              <a:rPr dirty="0" sz="2800" b="1">
                <a:solidFill>
                  <a:srgbClr val="5B484E"/>
                </a:solidFill>
                <a:latin typeface="標楷體"/>
                <a:cs typeface="標楷體"/>
              </a:rPr>
              <a:t>以</a:t>
            </a:r>
            <a:r>
              <a:rPr dirty="0" sz="2800" spc="-10" b="1">
                <a:solidFill>
                  <a:srgbClr val="5B484E"/>
                </a:solidFill>
                <a:latin typeface="標楷體"/>
                <a:cs typeface="標楷體"/>
              </a:rPr>
              <a:t>進一步</a:t>
            </a:r>
            <a:r>
              <a:rPr dirty="0" sz="2800" b="1">
                <a:solidFill>
                  <a:srgbClr val="5B484E"/>
                </a:solidFill>
                <a:latin typeface="標楷體"/>
                <a:cs typeface="標楷體"/>
              </a:rPr>
              <a:t>減</a:t>
            </a:r>
            <a:r>
              <a:rPr dirty="0" sz="2800" spc="-10" b="1">
                <a:solidFill>
                  <a:srgbClr val="5B484E"/>
                </a:solidFill>
                <a:latin typeface="標楷體"/>
                <a:cs typeface="標楷體"/>
              </a:rPr>
              <a:t>低復發</a:t>
            </a:r>
            <a:r>
              <a:rPr dirty="0" sz="2800" b="1">
                <a:solidFill>
                  <a:srgbClr val="5B484E"/>
                </a:solidFill>
                <a:latin typeface="標楷體"/>
                <a:cs typeface="標楷體"/>
              </a:rPr>
              <a:t>機</a:t>
            </a:r>
            <a:r>
              <a:rPr dirty="0" sz="2800" spc="-10" b="1">
                <a:solidFill>
                  <a:srgbClr val="5B484E"/>
                </a:solidFill>
                <a:latin typeface="標楷體"/>
                <a:cs typeface="標楷體"/>
              </a:rPr>
              <a:t>會</a:t>
            </a:r>
            <a:endParaRPr sz="2800">
              <a:latin typeface="標楷體"/>
              <a:cs typeface="標楷體"/>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7062470" cy="696595"/>
          </a:xfrm>
          <a:prstGeom prst="rect"/>
        </p:spPr>
        <p:txBody>
          <a:bodyPr wrap="square" lIns="0" tIns="13335" rIns="0" bIns="0" rtlCol="0" vert="horz">
            <a:spAutoFit/>
          </a:bodyPr>
          <a:lstStyle/>
          <a:p>
            <a:pPr marL="12700">
              <a:lnSpc>
                <a:spcPct val="100000"/>
              </a:lnSpc>
              <a:spcBef>
                <a:spcPts val="105"/>
              </a:spcBef>
            </a:pPr>
            <a:r>
              <a:rPr dirty="0" spc="5">
                <a:solidFill>
                  <a:srgbClr val="0000FF"/>
                </a:solidFill>
              </a:rPr>
              <a:t>術後</a:t>
            </a:r>
            <a:r>
              <a:rPr dirty="0" spc="-5">
                <a:solidFill>
                  <a:srgbClr val="0000FF"/>
                </a:solidFill>
              </a:rPr>
              <a:t>全身</a:t>
            </a:r>
            <a:r>
              <a:rPr dirty="0" spc="-20">
                <a:solidFill>
                  <a:srgbClr val="0000FF"/>
                </a:solidFill>
              </a:rPr>
              <a:t>輔</a:t>
            </a:r>
            <a:r>
              <a:rPr dirty="0" spc="-5">
                <a:solidFill>
                  <a:srgbClr val="0000FF"/>
                </a:solidFill>
              </a:rPr>
              <a:t>助治</a:t>
            </a:r>
            <a:r>
              <a:rPr dirty="0" spc="-20">
                <a:solidFill>
                  <a:srgbClr val="0000FF"/>
                </a:solidFill>
              </a:rPr>
              <a:t>療</a:t>
            </a:r>
            <a:r>
              <a:rPr dirty="0">
                <a:solidFill>
                  <a:srgbClr val="0000FF"/>
                </a:solidFill>
                <a:latin typeface="Times New Roman"/>
                <a:cs typeface="Times New Roman"/>
              </a:rPr>
              <a:t>:</a:t>
            </a:r>
            <a:r>
              <a:rPr dirty="0" spc="-90">
                <a:solidFill>
                  <a:srgbClr val="0000FF"/>
                </a:solidFill>
                <a:latin typeface="Times New Roman"/>
                <a:cs typeface="Times New Roman"/>
              </a:rPr>
              <a:t> </a:t>
            </a:r>
            <a:r>
              <a:rPr dirty="0" spc="10">
                <a:solidFill>
                  <a:srgbClr val="0000FF"/>
                </a:solidFill>
              </a:rPr>
              <a:t>決定</a:t>
            </a:r>
            <a:r>
              <a:rPr dirty="0">
                <a:solidFill>
                  <a:srgbClr val="0000FF"/>
                </a:solidFill>
              </a:rPr>
              <a:t>因素</a:t>
            </a:r>
          </a:p>
        </p:txBody>
      </p:sp>
      <p:sp>
        <p:nvSpPr>
          <p:cNvPr id="24" name="object 24"/>
          <p:cNvSpPr txBox="1"/>
          <p:nvPr/>
        </p:nvSpPr>
        <p:spPr>
          <a:xfrm>
            <a:off x="1121727" y="1900265"/>
            <a:ext cx="7837805" cy="3917315"/>
          </a:xfrm>
          <a:prstGeom prst="rect">
            <a:avLst/>
          </a:prstGeom>
        </p:spPr>
        <p:txBody>
          <a:bodyPr wrap="square" lIns="0" tIns="62865" rIns="0" bIns="0" rtlCol="0" vert="horz">
            <a:spAutoFit/>
          </a:bodyPr>
          <a:lstStyle/>
          <a:p>
            <a:pPr marL="355600" indent="-342900">
              <a:lnSpc>
                <a:spcPct val="100000"/>
              </a:lnSpc>
              <a:spcBef>
                <a:spcPts val="495"/>
              </a:spcBef>
              <a:buClr>
                <a:srgbClr val="0099CC"/>
              </a:buClr>
              <a:buSzPct val="70312"/>
              <a:buFont typeface="Wingdings"/>
              <a:buChar char=""/>
              <a:tabLst>
                <a:tab pos="354965" algn="l"/>
                <a:tab pos="355600" algn="l"/>
              </a:tabLst>
            </a:pPr>
            <a:r>
              <a:rPr dirty="0" sz="3200" spc="10">
                <a:latin typeface="標楷體"/>
                <a:cs typeface="標楷體"/>
              </a:rPr>
              <a:t>腫瘤</a:t>
            </a:r>
            <a:r>
              <a:rPr dirty="0" sz="3200">
                <a:latin typeface="標楷體"/>
                <a:cs typeface="標楷體"/>
              </a:rPr>
              <a:t>因</a:t>
            </a:r>
            <a:r>
              <a:rPr dirty="0" sz="3200" spc="-5">
                <a:latin typeface="標楷體"/>
                <a:cs typeface="標楷體"/>
              </a:rPr>
              <a:t>素</a:t>
            </a:r>
            <a:r>
              <a:rPr dirty="0" sz="3200">
                <a:latin typeface="Times New Roman"/>
                <a:cs typeface="Times New Roman"/>
              </a:rPr>
              <a:t>:</a:t>
            </a:r>
            <a:endParaRPr sz="3200">
              <a:latin typeface="Times New Roman"/>
              <a:cs typeface="Times New Roman"/>
            </a:endParaRPr>
          </a:p>
          <a:p>
            <a:pPr lvl="1" marL="756285" indent="-287020">
              <a:lnSpc>
                <a:spcPct val="100000"/>
              </a:lnSpc>
              <a:spcBef>
                <a:spcPts val="340"/>
              </a:spcBef>
              <a:buFont typeface="Times New Roman"/>
              <a:buChar char="–"/>
              <a:tabLst>
                <a:tab pos="756920" algn="l"/>
              </a:tabLst>
            </a:pPr>
            <a:r>
              <a:rPr dirty="0" sz="2800" b="1">
                <a:solidFill>
                  <a:srgbClr val="FF3300"/>
                </a:solidFill>
                <a:latin typeface="標楷體"/>
                <a:cs typeface="標楷體"/>
              </a:rPr>
              <a:t>腋</a:t>
            </a:r>
            <a:r>
              <a:rPr dirty="0" sz="2800" spc="-10" b="1">
                <a:solidFill>
                  <a:srgbClr val="FF3300"/>
                </a:solidFill>
                <a:latin typeface="標楷體"/>
                <a:cs typeface="標楷體"/>
              </a:rPr>
              <a:t>下淋巴</a:t>
            </a:r>
            <a:r>
              <a:rPr dirty="0" sz="2800" b="1">
                <a:solidFill>
                  <a:srgbClr val="FF3300"/>
                </a:solidFill>
                <a:latin typeface="標楷體"/>
                <a:cs typeface="標楷體"/>
              </a:rPr>
              <a:t>數</a:t>
            </a:r>
            <a:r>
              <a:rPr dirty="0" sz="2800" spc="-10" b="1">
                <a:solidFill>
                  <a:srgbClr val="FF3300"/>
                </a:solidFill>
                <a:latin typeface="標楷體"/>
                <a:cs typeface="標楷體"/>
              </a:rPr>
              <a:t>目</a:t>
            </a:r>
            <a:endParaRPr sz="2800">
              <a:latin typeface="標楷體"/>
              <a:cs typeface="標楷體"/>
            </a:endParaRPr>
          </a:p>
          <a:p>
            <a:pPr lvl="1" marL="756285" indent="-287020">
              <a:lnSpc>
                <a:spcPct val="100000"/>
              </a:lnSpc>
              <a:spcBef>
                <a:spcPts val="335"/>
              </a:spcBef>
              <a:buFont typeface="Times New Roman"/>
              <a:buChar char="–"/>
              <a:tabLst>
                <a:tab pos="756920" algn="l"/>
              </a:tabLst>
            </a:pPr>
            <a:r>
              <a:rPr dirty="0" sz="2800" spc="5">
                <a:latin typeface="標楷體"/>
                <a:cs typeface="標楷體"/>
              </a:rPr>
              <a:t>主</a:t>
            </a:r>
            <a:r>
              <a:rPr dirty="0" sz="2800" spc="-5">
                <a:latin typeface="標楷體"/>
                <a:cs typeface="標楷體"/>
              </a:rPr>
              <a:t>瘤大小</a:t>
            </a:r>
            <a:endParaRPr sz="2800">
              <a:latin typeface="標楷體"/>
              <a:cs typeface="標楷體"/>
            </a:endParaRPr>
          </a:p>
          <a:p>
            <a:pPr lvl="1" marL="756285" indent="-287020">
              <a:lnSpc>
                <a:spcPct val="100000"/>
              </a:lnSpc>
              <a:spcBef>
                <a:spcPts val="340"/>
              </a:spcBef>
              <a:buFont typeface="Times New Roman"/>
              <a:buChar char="–"/>
              <a:tabLst>
                <a:tab pos="756920" algn="l"/>
              </a:tabLst>
            </a:pPr>
            <a:r>
              <a:rPr dirty="0" sz="2800" spc="5">
                <a:latin typeface="標楷體"/>
                <a:cs typeface="標楷體"/>
              </a:rPr>
              <a:t>癌</a:t>
            </a:r>
            <a:r>
              <a:rPr dirty="0" sz="2800" spc="-5">
                <a:latin typeface="標楷體"/>
                <a:cs typeface="標楷體"/>
              </a:rPr>
              <a:t>細胞惡</a:t>
            </a:r>
            <a:r>
              <a:rPr dirty="0" sz="2800" spc="5">
                <a:latin typeface="標楷體"/>
                <a:cs typeface="標楷體"/>
              </a:rPr>
              <a:t>性</a:t>
            </a:r>
            <a:r>
              <a:rPr dirty="0" sz="2800" spc="-5">
                <a:latin typeface="標楷體"/>
                <a:cs typeface="標楷體"/>
              </a:rPr>
              <a:t>程度，</a:t>
            </a:r>
            <a:r>
              <a:rPr dirty="0" sz="2800" spc="5">
                <a:latin typeface="標楷體"/>
                <a:cs typeface="標楷體"/>
              </a:rPr>
              <a:t>細</a:t>
            </a:r>
            <a:r>
              <a:rPr dirty="0" sz="2800" spc="-5">
                <a:latin typeface="標楷體"/>
                <a:cs typeface="標楷體"/>
              </a:rPr>
              <a:t>胞生長</a:t>
            </a:r>
            <a:r>
              <a:rPr dirty="0" sz="2800" spc="5">
                <a:latin typeface="標楷體"/>
                <a:cs typeface="標楷體"/>
              </a:rPr>
              <a:t>指</a:t>
            </a:r>
            <a:r>
              <a:rPr dirty="0" sz="2800" spc="-5">
                <a:latin typeface="標楷體"/>
                <a:cs typeface="標楷體"/>
              </a:rPr>
              <a:t>數</a:t>
            </a:r>
            <a:endParaRPr sz="2800">
              <a:latin typeface="標楷體"/>
              <a:cs typeface="標楷體"/>
            </a:endParaRPr>
          </a:p>
          <a:p>
            <a:pPr lvl="1" marL="756285" indent="-287020">
              <a:lnSpc>
                <a:spcPct val="100000"/>
              </a:lnSpc>
              <a:spcBef>
                <a:spcPts val="335"/>
              </a:spcBef>
              <a:buFont typeface="Times New Roman"/>
              <a:buChar char="–"/>
              <a:tabLst>
                <a:tab pos="756920" algn="l"/>
              </a:tabLst>
            </a:pPr>
            <a:r>
              <a:rPr dirty="0" sz="2800" spc="-10" b="1">
                <a:solidFill>
                  <a:srgbClr val="FF3300"/>
                </a:solidFill>
                <a:latin typeface="Times New Roman"/>
                <a:cs typeface="Times New Roman"/>
              </a:rPr>
              <a:t>ER,</a:t>
            </a:r>
            <a:r>
              <a:rPr dirty="0" sz="2800" spc="10" b="1">
                <a:solidFill>
                  <a:srgbClr val="FF3300"/>
                </a:solidFill>
                <a:latin typeface="Times New Roman"/>
                <a:cs typeface="Times New Roman"/>
              </a:rPr>
              <a:t> </a:t>
            </a:r>
            <a:r>
              <a:rPr dirty="0" sz="2800" spc="-10" b="1">
                <a:solidFill>
                  <a:srgbClr val="FF3300"/>
                </a:solidFill>
                <a:latin typeface="Times New Roman"/>
                <a:cs typeface="Times New Roman"/>
              </a:rPr>
              <a:t>PR</a:t>
            </a:r>
            <a:r>
              <a:rPr dirty="0" sz="2800" spc="5" b="1">
                <a:solidFill>
                  <a:srgbClr val="FF3300"/>
                </a:solidFill>
                <a:latin typeface="Times New Roman"/>
                <a:cs typeface="Times New Roman"/>
              </a:rPr>
              <a:t> </a:t>
            </a:r>
            <a:r>
              <a:rPr dirty="0" sz="2800" spc="10" b="1">
                <a:solidFill>
                  <a:srgbClr val="FF3300"/>
                </a:solidFill>
                <a:latin typeface="標楷體"/>
                <a:cs typeface="標楷體"/>
              </a:rPr>
              <a:t>荷</a:t>
            </a:r>
            <a:r>
              <a:rPr dirty="0" sz="2800" b="1">
                <a:solidFill>
                  <a:srgbClr val="FF3300"/>
                </a:solidFill>
                <a:latin typeface="標楷體"/>
                <a:cs typeface="標楷體"/>
              </a:rPr>
              <a:t>爾蒙受體</a:t>
            </a:r>
            <a:endParaRPr sz="2800">
              <a:latin typeface="標楷體"/>
              <a:cs typeface="標楷體"/>
            </a:endParaRPr>
          </a:p>
          <a:p>
            <a:pPr lvl="1" marL="756285" indent="-287020">
              <a:lnSpc>
                <a:spcPct val="100000"/>
              </a:lnSpc>
              <a:spcBef>
                <a:spcPts val="335"/>
              </a:spcBef>
              <a:buFont typeface="Times New Roman"/>
              <a:buChar char="–"/>
              <a:tabLst>
                <a:tab pos="756920" algn="l"/>
              </a:tabLst>
            </a:pPr>
            <a:r>
              <a:rPr dirty="0" sz="2800" spc="5">
                <a:latin typeface="標楷體"/>
                <a:cs typeface="標楷體"/>
              </a:rPr>
              <a:t>生物特性</a:t>
            </a:r>
            <a:r>
              <a:rPr dirty="0" sz="2800" spc="-5">
                <a:latin typeface="Times New Roman"/>
                <a:cs typeface="Times New Roman"/>
              </a:rPr>
              <a:t>:</a:t>
            </a:r>
            <a:r>
              <a:rPr dirty="0" sz="2800" spc="-60">
                <a:latin typeface="Times New Roman"/>
                <a:cs typeface="Times New Roman"/>
              </a:rPr>
              <a:t> </a:t>
            </a:r>
            <a:r>
              <a:rPr dirty="0" sz="2800" spc="-5" b="1">
                <a:solidFill>
                  <a:srgbClr val="FF3300"/>
                </a:solidFill>
                <a:latin typeface="Times New Roman"/>
                <a:cs typeface="Times New Roman"/>
              </a:rPr>
              <a:t>HER-2</a:t>
            </a:r>
            <a:r>
              <a:rPr dirty="0" sz="2800" spc="15" b="1">
                <a:solidFill>
                  <a:srgbClr val="FF3300"/>
                </a:solidFill>
                <a:latin typeface="標楷體"/>
                <a:cs typeface="標楷體"/>
              </a:rPr>
              <a:t>受體</a:t>
            </a:r>
            <a:r>
              <a:rPr dirty="0" sz="2800" spc="-5" b="1">
                <a:solidFill>
                  <a:srgbClr val="FF3300"/>
                </a:solidFill>
                <a:latin typeface="標楷體"/>
                <a:cs typeface="標楷體"/>
              </a:rPr>
              <a:t>，</a:t>
            </a:r>
            <a:r>
              <a:rPr dirty="0" sz="2800" spc="5">
                <a:latin typeface="標楷體"/>
                <a:cs typeface="標楷體"/>
              </a:rPr>
              <a:t>基</a:t>
            </a:r>
            <a:r>
              <a:rPr dirty="0" sz="2800" spc="-5">
                <a:latin typeface="標楷體"/>
                <a:cs typeface="標楷體"/>
              </a:rPr>
              <a:t>因圖</a:t>
            </a:r>
            <a:r>
              <a:rPr dirty="0" sz="2800" spc="5">
                <a:latin typeface="標楷體"/>
                <a:cs typeface="標楷體"/>
              </a:rPr>
              <a:t>譜</a:t>
            </a:r>
            <a:r>
              <a:rPr dirty="0" sz="2800" spc="-5">
                <a:latin typeface="Times New Roman"/>
                <a:cs typeface="Times New Roman"/>
              </a:rPr>
              <a:t>oncotype</a:t>
            </a:r>
            <a:r>
              <a:rPr dirty="0" sz="2800" spc="-75">
                <a:latin typeface="Times New Roman"/>
                <a:cs typeface="Times New Roman"/>
              </a:rPr>
              <a:t> </a:t>
            </a:r>
            <a:r>
              <a:rPr dirty="0" sz="2800" spc="-10">
                <a:latin typeface="Times New Roman"/>
                <a:cs typeface="Times New Roman"/>
              </a:rPr>
              <a:t>DX</a:t>
            </a:r>
            <a:endParaRPr sz="2800">
              <a:latin typeface="Times New Roman"/>
              <a:cs typeface="Times New Roman"/>
            </a:endParaRPr>
          </a:p>
          <a:p>
            <a:pPr marL="355600" indent="-342900">
              <a:lnSpc>
                <a:spcPct val="100000"/>
              </a:lnSpc>
              <a:spcBef>
                <a:spcPts val="380"/>
              </a:spcBef>
              <a:buClr>
                <a:srgbClr val="0099CC"/>
              </a:buClr>
              <a:buSzPct val="70312"/>
              <a:buFont typeface="Wingdings"/>
              <a:buChar char=""/>
              <a:tabLst>
                <a:tab pos="354965" algn="l"/>
                <a:tab pos="355600" algn="l"/>
              </a:tabLst>
            </a:pPr>
            <a:r>
              <a:rPr dirty="0" sz="3200" spc="10">
                <a:latin typeface="標楷體"/>
                <a:cs typeface="標楷體"/>
              </a:rPr>
              <a:t>病人</a:t>
            </a:r>
            <a:r>
              <a:rPr dirty="0" sz="3200">
                <a:latin typeface="標楷體"/>
                <a:cs typeface="標楷體"/>
              </a:rPr>
              <a:t>因</a:t>
            </a:r>
            <a:r>
              <a:rPr dirty="0" sz="3200" spc="-5">
                <a:latin typeface="標楷體"/>
                <a:cs typeface="標楷體"/>
              </a:rPr>
              <a:t>素</a:t>
            </a:r>
            <a:r>
              <a:rPr dirty="0" sz="3200">
                <a:latin typeface="Times New Roman"/>
                <a:cs typeface="Times New Roman"/>
              </a:rPr>
              <a:t>:</a:t>
            </a:r>
            <a:endParaRPr sz="3200">
              <a:latin typeface="Times New Roman"/>
              <a:cs typeface="Times New Roman"/>
            </a:endParaRPr>
          </a:p>
          <a:p>
            <a:pPr lvl="1" marL="756285" indent="-287020">
              <a:lnSpc>
                <a:spcPct val="100000"/>
              </a:lnSpc>
              <a:spcBef>
                <a:spcPts val="340"/>
              </a:spcBef>
              <a:buFont typeface="Times New Roman"/>
              <a:buChar char="–"/>
              <a:tabLst>
                <a:tab pos="756920" algn="l"/>
              </a:tabLst>
            </a:pPr>
            <a:r>
              <a:rPr dirty="0" sz="2800" spc="5">
                <a:latin typeface="標楷體"/>
                <a:cs typeface="標楷體"/>
              </a:rPr>
              <a:t>年歲</a:t>
            </a:r>
            <a:r>
              <a:rPr dirty="0" sz="2800" spc="-5">
                <a:latin typeface="Times New Roman"/>
                <a:cs typeface="Times New Roman"/>
              </a:rPr>
              <a:t>,</a:t>
            </a:r>
            <a:r>
              <a:rPr dirty="0" sz="2800" spc="-25">
                <a:latin typeface="Times New Roman"/>
                <a:cs typeface="Times New Roman"/>
              </a:rPr>
              <a:t> </a:t>
            </a:r>
            <a:r>
              <a:rPr dirty="0" sz="2800" spc="5">
                <a:latin typeface="標楷體"/>
                <a:cs typeface="標楷體"/>
              </a:rPr>
              <a:t>身體狀況</a:t>
            </a:r>
            <a:endParaRPr sz="2800">
              <a:latin typeface="標楷體"/>
              <a:cs typeface="標楷體"/>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07340" y="680720"/>
            <a:ext cx="5716270" cy="513715"/>
          </a:xfrm>
          <a:prstGeom prst="rect"/>
        </p:spPr>
        <p:txBody>
          <a:bodyPr wrap="square" lIns="0" tIns="13335" rIns="0" bIns="0" rtlCol="0" vert="horz">
            <a:spAutoFit/>
          </a:bodyPr>
          <a:lstStyle/>
          <a:p>
            <a:pPr marL="12700">
              <a:lnSpc>
                <a:spcPct val="100000"/>
              </a:lnSpc>
              <a:spcBef>
                <a:spcPts val="105"/>
              </a:spcBef>
            </a:pPr>
            <a:r>
              <a:rPr dirty="0" sz="3200">
                <a:solidFill>
                  <a:srgbClr val="FFFFFF"/>
                </a:solidFill>
              </a:rPr>
              <a:t>五年</a:t>
            </a:r>
            <a:r>
              <a:rPr dirty="0" sz="3200" spc="-15">
                <a:solidFill>
                  <a:srgbClr val="FFFFFF"/>
                </a:solidFill>
              </a:rPr>
              <a:t>存</a:t>
            </a:r>
            <a:r>
              <a:rPr dirty="0" sz="3200">
                <a:solidFill>
                  <a:srgbClr val="FFFFFF"/>
                </a:solidFill>
              </a:rPr>
              <a:t>活率</a:t>
            </a:r>
            <a:r>
              <a:rPr dirty="0" sz="3200" spc="-15">
                <a:solidFill>
                  <a:srgbClr val="FFFFFF"/>
                </a:solidFill>
              </a:rPr>
              <a:t>與</a:t>
            </a:r>
            <a:r>
              <a:rPr dirty="0" sz="3200">
                <a:solidFill>
                  <a:srgbClr val="FFFFFF"/>
                </a:solidFill>
              </a:rPr>
              <a:t>陽性</a:t>
            </a:r>
            <a:r>
              <a:rPr dirty="0" sz="3200" spc="-15">
                <a:solidFill>
                  <a:srgbClr val="FFFFFF"/>
                </a:solidFill>
              </a:rPr>
              <a:t>淋</a:t>
            </a:r>
            <a:r>
              <a:rPr dirty="0" sz="3200">
                <a:solidFill>
                  <a:srgbClr val="FFFFFF"/>
                </a:solidFill>
              </a:rPr>
              <a:t>巴結</a:t>
            </a:r>
            <a:r>
              <a:rPr dirty="0" sz="3200" spc="-15">
                <a:solidFill>
                  <a:srgbClr val="FFFFFF"/>
                </a:solidFill>
              </a:rPr>
              <a:t>的</a:t>
            </a:r>
            <a:r>
              <a:rPr dirty="0" sz="3200">
                <a:solidFill>
                  <a:srgbClr val="FFFFFF"/>
                </a:solidFill>
              </a:rPr>
              <a:t>數目</a:t>
            </a:r>
            <a:endParaRPr sz="3200"/>
          </a:p>
        </p:txBody>
      </p:sp>
      <p:sp>
        <p:nvSpPr>
          <p:cNvPr id="4" name="object 4"/>
          <p:cNvSpPr/>
          <p:nvPr/>
        </p:nvSpPr>
        <p:spPr>
          <a:xfrm>
            <a:off x="2011362" y="5238751"/>
            <a:ext cx="55880" cy="1905"/>
          </a:xfrm>
          <a:custGeom>
            <a:avLst/>
            <a:gdLst/>
            <a:ahLst/>
            <a:cxnLst/>
            <a:rect l="l" t="t" r="r" b="b"/>
            <a:pathLst>
              <a:path w="55880" h="1904">
                <a:moveTo>
                  <a:pt x="-7937" y="793"/>
                </a:moveTo>
                <a:lnTo>
                  <a:pt x="63500" y="793"/>
                </a:lnTo>
              </a:path>
            </a:pathLst>
          </a:custGeom>
          <a:ln w="17462">
            <a:solidFill>
              <a:srgbClr val="FFFFFF"/>
            </a:solidFill>
          </a:ln>
        </p:spPr>
        <p:txBody>
          <a:bodyPr wrap="square" lIns="0" tIns="0" rIns="0" bIns="0" rtlCol="0"/>
          <a:lstStyle/>
          <a:p/>
        </p:txBody>
      </p:sp>
      <p:sp>
        <p:nvSpPr>
          <p:cNvPr id="5" name="object 5"/>
          <p:cNvSpPr/>
          <p:nvPr/>
        </p:nvSpPr>
        <p:spPr>
          <a:xfrm>
            <a:off x="2011362" y="4322762"/>
            <a:ext cx="55880" cy="1905"/>
          </a:xfrm>
          <a:custGeom>
            <a:avLst/>
            <a:gdLst/>
            <a:ahLst/>
            <a:cxnLst/>
            <a:rect l="l" t="t" r="r" b="b"/>
            <a:pathLst>
              <a:path w="55880" h="1904">
                <a:moveTo>
                  <a:pt x="-7937" y="793"/>
                </a:moveTo>
                <a:lnTo>
                  <a:pt x="63500" y="793"/>
                </a:lnTo>
              </a:path>
            </a:pathLst>
          </a:custGeom>
          <a:ln w="17462">
            <a:solidFill>
              <a:srgbClr val="FFFFFF"/>
            </a:solidFill>
          </a:ln>
        </p:spPr>
        <p:txBody>
          <a:bodyPr wrap="square" lIns="0" tIns="0" rIns="0" bIns="0" rtlCol="0"/>
          <a:lstStyle/>
          <a:p/>
        </p:txBody>
      </p:sp>
      <p:sp>
        <p:nvSpPr>
          <p:cNvPr id="6" name="object 6"/>
          <p:cNvSpPr/>
          <p:nvPr/>
        </p:nvSpPr>
        <p:spPr>
          <a:xfrm>
            <a:off x="2011362" y="3395662"/>
            <a:ext cx="55880" cy="1905"/>
          </a:xfrm>
          <a:custGeom>
            <a:avLst/>
            <a:gdLst/>
            <a:ahLst/>
            <a:cxnLst/>
            <a:rect l="l" t="t" r="r" b="b"/>
            <a:pathLst>
              <a:path w="55880" h="1904">
                <a:moveTo>
                  <a:pt x="-7937" y="793"/>
                </a:moveTo>
                <a:lnTo>
                  <a:pt x="63500" y="793"/>
                </a:lnTo>
              </a:path>
            </a:pathLst>
          </a:custGeom>
          <a:ln w="17462">
            <a:solidFill>
              <a:srgbClr val="FFFFFF"/>
            </a:solidFill>
          </a:ln>
        </p:spPr>
        <p:txBody>
          <a:bodyPr wrap="square" lIns="0" tIns="0" rIns="0" bIns="0" rtlCol="0"/>
          <a:lstStyle/>
          <a:p/>
        </p:txBody>
      </p:sp>
      <p:sp>
        <p:nvSpPr>
          <p:cNvPr id="7" name="object 7"/>
          <p:cNvSpPr/>
          <p:nvPr/>
        </p:nvSpPr>
        <p:spPr>
          <a:xfrm>
            <a:off x="2011362" y="2478087"/>
            <a:ext cx="55880" cy="1905"/>
          </a:xfrm>
          <a:custGeom>
            <a:avLst/>
            <a:gdLst/>
            <a:ahLst/>
            <a:cxnLst/>
            <a:rect l="l" t="t" r="r" b="b"/>
            <a:pathLst>
              <a:path w="55880" h="1905">
                <a:moveTo>
                  <a:pt x="-7937" y="793"/>
                </a:moveTo>
                <a:lnTo>
                  <a:pt x="63500" y="793"/>
                </a:lnTo>
              </a:path>
            </a:pathLst>
          </a:custGeom>
          <a:ln w="17462">
            <a:solidFill>
              <a:srgbClr val="FFFFFF"/>
            </a:solidFill>
          </a:ln>
        </p:spPr>
        <p:txBody>
          <a:bodyPr wrap="square" lIns="0" tIns="0" rIns="0" bIns="0" rtlCol="0"/>
          <a:lstStyle/>
          <a:p/>
        </p:txBody>
      </p:sp>
      <p:sp>
        <p:nvSpPr>
          <p:cNvPr id="8" name="object 8"/>
          <p:cNvSpPr txBox="1"/>
          <p:nvPr/>
        </p:nvSpPr>
        <p:spPr>
          <a:xfrm>
            <a:off x="1684337" y="5573966"/>
            <a:ext cx="283210" cy="239395"/>
          </a:xfrm>
          <a:prstGeom prst="rect">
            <a:avLst/>
          </a:prstGeom>
        </p:spPr>
        <p:txBody>
          <a:bodyPr wrap="square" lIns="0" tIns="12700" rIns="0" bIns="0" rtlCol="0" vert="horz">
            <a:spAutoFit/>
          </a:bodyPr>
          <a:lstStyle/>
          <a:p>
            <a:pPr marL="12700">
              <a:lnSpc>
                <a:spcPct val="100000"/>
              </a:lnSpc>
              <a:spcBef>
                <a:spcPts val="100"/>
              </a:spcBef>
            </a:pPr>
            <a:r>
              <a:rPr dirty="0" sz="1400" spc="-5">
                <a:solidFill>
                  <a:srgbClr val="FFFFFF"/>
                </a:solidFill>
                <a:latin typeface="Arial"/>
                <a:cs typeface="Arial"/>
              </a:rPr>
              <a:t>0</a:t>
            </a:r>
            <a:r>
              <a:rPr dirty="0" sz="1400">
                <a:solidFill>
                  <a:srgbClr val="FFFFFF"/>
                </a:solidFill>
                <a:latin typeface="Arial"/>
                <a:cs typeface="Arial"/>
              </a:rPr>
              <a:t>%</a:t>
            </a:r>
            <a:endParaRPr sz="1400">
              <a:latin typeface="Arial"/>
              <a:cs typeface="Arial"/>
            </a:endParaRPr>
          </a:p>
        </p:txBody>
      </p:sp>
      <p:sp>
        <p:nvSpPr>
          <p:cNvPr id="9" name="object 9"/>
          <p:cNvSpPr txBox="1"/>
          <p:nvPr/>
        </p:nvSpPr>
        <p:spPr>
          <a:xfrm>
            <a:off x="1579562" y="4656391"/>
            <a:ext cx="382270" cy="239395"/>
          </a:xfrm>
          <a:prstGeom prst="rect">
            <a:avLst/>
          </a:prstGeom>
        </p:spPr>
        <p:txBody>
          <a:bodyPr wrap="square" lIns="0" tIns="12700" rIns="0" bIns="0" rtlCol="0" vert="horz">
            <a:spAutoFit/>
          </a:bodyPr>
          <a:lstStyle/>
          <a:p>
            <a:pPr marL="12700">
              <a:lnSpc>
                <a:spcPct val="100000"/>
              </a:lnSpc>
              <a:spcBef>
                <a:spcPts val="100"/>
              </a:spcBef>
            </a:pPr>
            <a:r>
              <a:rPr dirty="0" sz="1400" spc="-5">
                <a:solidFill>
                  <a:srgbClr val="FFFFFF"/>
                </a:solidFill>
                <a:latin typeface="Arial"/>
                <a:cs typeface="Arial"/>
              </a:rPr>
              <a:t>20%</a:t>
            </a:r>
            <a:endParaRPr sz="1400">
              <a:latin typeface="Arial"/>
              <a:cs typeface="Arial"/>
            </a:endParaRPr>
          </a:p>
        </p:txBody>
      </p:sp>
      <p:sp>
        <p:nvSpPr>
          <p:cNvPr id="10" name="object 10"/>
          <p:cNvSpPr txBox="1"/>
          <p:nvPr/>
        </p:nvSpPr>
        <p:spPr>
          <a:xfrm>
            <a:off x="1579562" y="3740403"/>
            <a:ext cx="382270" cy="239395"/>
          </a:xfrm>
          <a:prstGeom prst="rect">
            <a:avLst/>
          </a:prstGeom>
        </p:spPr>
        <p:txBody>
          <a:bodyPr wrap="square" lIns="0" tIns="12700" rIns="0" bIns="0" rtlCol="0" vert="horz">
            <a:spAutoFit/>
          </a:bodyPr>
          <a:lstStyle/>
          <a:p>
            <a:pPr marL="12700">
              <a:lnSpc>
                <a:spcPct val="100000"/>
              </a:lnSpc>
              <a:spcBef>
                <a:spcPts val="100"/>
              </a:spcBef>
            </a:pPr>
            <a:r>
              <a:rPr dirty="0" sz="1400" spc="-5">
                <a:solidFill>
                  <a:srgbClr val="FFFFFF"/>
                </a:solidFill>
                <a:latin typeface="Arial"/>
                <a:cs typeface="Arial"/>
              </a:rPr>
              <a:t>40%</a:t>
            </a:r>
            <a:endParaRPr sz="1400">
              <a:latin typeface="Arial"/>
              <a:cs typeface="Arial"/>
            </a:endParaRPr>
          </a:p>
        </p:txBody>
      </p:sp>
      <p:sp>
        <p:nvSpPr>
          <p:cNvPr id="11" name="object 11"/>
          <p:cNvSpPr txBox="1"/>
          <p:nvPr/>
        </p:nvSpPr>
        <p:spPr>
          <a:xfrm>
            <a:off x="1579562" y="2813304"/>
            <a:ext cx="382270" cy="239395"/>
          </a:xfrm>
          <a:prstGeom prst="rect">
            <a:avLst/>
          </a:prstGeom>
        </p:spPr>
        <p:txBody>
          <a:bodyPr wrap="square" lIns="0" tIns="13335" rIns="0" bIns="0" rtlCol="0" vert="horz">
            <a:spAutoFit/>
          </a:bodyPr>
          <a:lstStyle/>
          <a:p>
            <a:pPr marL="12700">
              <a:lnSpc>
                <a:spcPct val="100000"/>
              </a:lnSpc>
              <a:spcBef>
                <a:spcPts val="105"/>
              </a:spcBef>
            </a:pPr>
            <a:r>
              <a:rPr dirty="0" sz="1400" spc="-5">
                <a:solidFill>
                  <a:srgbClr val="FFFFFF"/>
                </a:solidFill>
                <a:latin typeface="Arial"/>
                <a:cs typeface="Arial"/>
              </a:rPr>
              <a:t>60%</a:t>
            </a:r>
            <a:endParaRPr sz="1400">
              <a:latin typeface="Arial"/>
              <a:cs typeface="Arial"/>
            </a:endParaRPr>
          </a:p>
        </p:txBody>
      </p:sp>
      <p:sp>
        <p:nvSpPr>
          <p:cNvPr id="12" name="object 12"/>
          <p:cNvSpPr txBox="1"/>
          <p:nvPr/>
        </p:nvSpPr>
        <p:spPr>
          <a:xfrm>
            <a:off x="1579562" y="1895729"/>
            <a:ext cx="382270" cy="239395"/>
          </a:xfrm>
          <a:prstGeom prst="rect">
            <a:avLst/>
          </a:prstGeom>
        </p:spPr>
        <p:txBody>
          <a:bodyPr wrap="square" lIns="0" tIns="13335" rIns="0" bIns="0" rtlCol="0" vert="horz">
            <a:spAutoFit/>
          </a:bodyPr>
          <a:lstStyle/>
          <a:p>
            <a:pPr marL="12700">
              <a:lnSpc>
                <a:spcPct val="100000"/>
              </a:lnSpc>
              <a:spcBef>
                <a:spcPts val="105"/>
              </a:spcBef>
            </a:pPr>
            <a:r>
              <a:rPr dirty="0" sz="1400" spc="-5">
                <a:solidFill>
                  <a:srgbClr val="FFFFFF"/>
                </a:solidFill>
                <a:latin typeface="Arial"/>
                <a:cs typeface="Arial"/>
              </a:rPr>
              <a:t>80%</a:t>
            </a:r>
            <a:endParaRPr sz="1400">
              <a:latin typeface="Arial"/>
              <a:cs typeface="Arial"/>
            </a:endParaRPr>
          </a:p>
        </p:txBody>
      </p:sp>
      <p:sp>
        <p:nvSpPr>
          <p:cNvPr id="13" name="object 13"/>
          <p:cNvSpPr/>
          <p:nvPr/>
        </p:nvSpPr>
        <p:spPr>
          <a:xfrm>
            <a:off x="2073275" y="2020887"/>
            <a:ext cx="1905" cy="3676650"/>
          </a:xfrm>
          <a:custGeom>
            <a:avLst/>
            <a:gdLst/>
            <a:ahLst/>
            <a:cxnLst/>
            <a:rect l="l" t="t" r="r" b="b"/>
            <a:pathLst>
              <a:path w="1905" h="3676650">
                <a:moveTo>
                  <a:pt x="0" y="0"/>
                </a:moveTo>
                <a:lnTo>
                  <a:pt x="1587" y="3676650"/>
                </a:lnTo>
              </a:path>
            </a:pathLst>
          </a:custGeom>
          <a:ln w="28575">
            <a:solidFill>
              <a:srgbClr val="FFFFFF"/>
            </a:solidFill>
          </a:ln>
        </p:spPr>
        <p:txBody>
          <a:bodyPr wrap="square" lIns="0" tIns="0" rIns="0" bIns="0" rtlCol="0"/>
          <a:lstStyle/>
          <a:p/>
        </p:txBody>
      </p:sp>
      <p:sp>
        <p:nvSpPr>
          <p:cNvPr id="14" name="object 14"/>
          <p:cNvSpPr/>
          <p:nvPr/>
        </p:nvSpPr>
        <p:spPr>
          <a:xfrm>
            <a:off x="1993900" y="5703887"/>
            <a:ext cx="82550" cy="1905"/>
          </a:xfrm>
          <a:custGeom>
            <a:avLst/>
            <a:gdLst/>
            <a:ahLst/>
            <a:cxnLst/>
            <a:rect l="l" t="t" r="r" b="b"/>
            <a:pathLst>
              <a:path w="82550" h="1904">
                <a:moveTo>
                  <a:pt x="-7937" y="793"/>
                </a:moveTo>
                <a:lnTo>
                  <a:pt x="90487" y="793"/>
                </a:lnTo>
              </a:path>
            </a:pathLst>
          </a:custGeom>
          <a:ln w="17462">
            <a:solidFill>
              <a:srgbClr val="FFFFFF"/>
            </a:solidFill>
          </a:ln>
        </p:spPr>
        <p:txBody>
          <a:bodyPr wrap="square" lIns="0" tIns="0" rIns="0" bIns="0" rtlCol="0"/>
          <a:lstStyle/>
          <a:p/>
        </p:txBody>
      </p:sp>
      <p:sp>
        <p:nvSpPr>
          <p:cNvPr id="15" name="object 15"/>
          <p:cNvSpPr/>
          <p:nvPr/>
        </p:nvSpPr>
        <p:spPr>
          <a:xfrm>
            <a:off x="1993900" y="4787900"/>
            <a:ext cx="82550" cy="1905"/>
          </a:xfrm>
          <a:custGeom>
            <a:avLst/>
            <a:gdLst/>
            <a:ahLst/>
            <a:cxnLst/>
            <a:rect l="l" t="t" r="r" b="b"/>
            <a:pathLst>
              <a:path w="82550" h="1904">
                <a:moveTo>
                  <a:pt x="-7937" y="793"/>
                </a:moveTo>
                <a:lnTo>
                  <a:pt x="90487" y="793"/>
                </a:lnTo>
              </a:path>
            </a:pathLst>
          </a:custGeom>
          <a:ln w="17462">
            <a:solidFill>
              <a:srgbClr val="FFFFFF"/>
            </a:solidFill>
          </a:ln>
        </p:spPr>
        <p:txBody>
          <a:bodyPr wrap="square" lIns="0" tIns="0" rIns="0" bIns="0" rtlCol="0"/>
          <a:lstStyle/>
          <a:p/>
        </p:txBody>
      </p:sp>
      <p:sp>
        <p:nvSpPr>
          <p:cNvPr id="16" name="object 16"/>
          <p:cNvSpPr/>
          <p:nvPr/>
        </p:nvSpPr>
        <p:spPr>
          <a:xfrm>
            <a:off x="1993900" y="3870325"/>
            <a:ext cx="82550" cy="1905"/>
          </a:xfrm>
          <a:custGeom>
            <a:avLst/>
            <a:gdLst/>
            <a:ahLst/>
            <a:cxnLst/>
            <a:rect l="l" t="t" r="r" b="b"/>
            <a:pathLst>
              <a:path w="82550" h="1904">
                <a:moveTo>
                  <a:pt x="-7937" y="793"/>
                </a:moveTo>
                <a:lnTo>
                  <a:pt x="90487" y="793"/>
                </a:lnTo>
              </a:path>
            </a:pathLst>
          </a:custGeom>
          <a:ln w="17462">
            <a:solidFill>
              <a:srgbClr val="FFFFFF"/>
            </a:solidFill>
          </a:ln>
        </p:spPr>
        <p:txBody>
          <a:bodyPr wrap="square" lIns="0" tIns="0" rIns="0" bIns="0" rtlCol="0"/>
          <a:lstStyle/>
          <a:p/>
        </p:txBody>
      </p:sp>
      <p:sp>
        <p:nvSpPr>
          <p:cNvPr id="17" name="object 17"/>
          <p:cNvSpPr/>
          <p:nvPr/>
        </p:nvSpPr>
        <p:spPr>
          <a:xfrm>
            <a:off x="1993900" y="2943225"/>
            <a:ext cx="82550" cy="1905"/>
          </a:xfrm>
          <a:custGeom>
            <a:avLst/>
            <a:gdLst/>
            <a:ahLst/>
            <a:cxnLst/>
            <a:rect l="l" t="t" r="r" b="b"/>
            <a:pathLst>
              <a:path w="82550" h="1905">
                <a:moveTo>
                  <a:pt x="-7937" y="793"/>
                </a:moveTo>
                <a:lnTo>
                  <a:pt x="90487" y="793"/>
                </a:lnTo>
              </a:path>
            </a:pathLst>
          </a:custGeom>
          <a:ln w="17462">
            <a:solidFill>
              <a:srgbClr val="FFFFFF"/>
            </a:solidFill>
          </a:ln>
        </p:spPr>
        <p:txBody>
          <a:bodyPr wrap="square" lIns="0" tIns="0" rIns="0" bIns="0" rtlCol="0"/>
          <a:lstStyle/>
          <a:p/>
        </p:txBody>
      </p:sp>
      <p:sp>
        <p:nvSpPr>
          <p:cNvPr id="18" name="object 18"/>
          <p:cNvSpPr/>
          <p:nvPr/>
        </p:nvSpPr>
        <p:spPr>
          <a:xfrm>
            <a:off x="1993900" y="2027237"/>
            <a:ext cx="82550" cy="1905"/>
          </a:xfrm>
          <a:custGeom>
            <a:avLst/>
            <a:gdLst/>
            <a:ahLst/>
            <a:cxnLst/>
            <a:rect l="l" t="t" r="r" b="b"/>
            <a:pathLst>
              <a:path w="82550" h="1905">
                <a:moveTo>
                  <a:pt x="-7937" y="793"/>
                </a:moveTo>
                <a:lnTo>
                  <a:pt x="90487" y="793"/>
                </a:lnTo>
              </a:path>
            </a:pathLst>
          </a:custGeom>
          <a:ln w="17462">
            <a:solidFill>
              <a:srgbClr val="FFFFFF"/>
            </a:solidFill>
          </a:ln>
        </p:spPr>
        <p:txBody>
          <a:bodyPr wrap="square" lIns="0" tIns="0" rIns="0" bIns="0" rtlCol="0"/>
          <a:lstStyle/>
          <a:p/>
        </p:txBody>
      </p:sp>
      <p:sp>
        <p:nvSpPr>
          <p:cNvPr id="19" name="object 19"/>
          <p:cNvSpPr/>
          <p:nvPr/>
        </p:nvSpPr>
        <p:spPr>
          <a:xfrm>
            <a:off x="2073275" y="5640387"/>
            <a:ext cx="1905" cy="57150"/>
          </a:xfrm>
          <a:custGeom>
            <a:avLst/>
            <a:gdLst/>
            <a:ahLst/>
            <a:cxnLst/>
            <a:rect l="l" t="t" r="r" b="b"/>
            <a:pathLst>
              <a:path w="1905" h="57150">
                <a:moveTo>
                  <a:pt x="793" y="-9525"/>
                </a:moveTo>
                <a:lnTo>
                  <a:pt x="793" y="66675"/>
                </a:lnTo>
              </a:path>
            </a:pathLst>
          </a:custGeom>
          <a:ln w="20637">
            <a:solidFill>
              <a:srgbClr val="FFFFFF"/>
            </a:solidFill>
          </a:ln>
        </p:spPr>
        <p:txBody>
          <a:bodyPr wrap="square" lIns="0" tIns="0" rIns="0" bIns="0" rtlCol="0"/>
          <a:lstStyle/>
          <a:p/>
        </p:txBody>
      </p:sp>
      <p:sp>
        <p:nvSpPr>
          <p:cNvPr id="20" name="object 20"/>
          <p:cNvSpPr/>
          <p:nvPr/>
        </p:nvSpPr>
        <p:spPr>
          <a:xfrm>
            <a:off x="1075943" y="3080003"/>
            <a:ext cx="486155" cy="1376171"/>
          </a:xfrm>
          <a:prstGeom prst="rect">
            <a:avLst/>
          </a:prstGeom>
          <a:blipFill>
            <a:blip r:embed="rId3" cstate="print"/>
            <a:stretch>
              <a:fillRect/>
            </a:stretch>
          </a:blipFill>
        </p:spPr>
        <p:txBody>
          <a:bodyPr wrap="square" lIns="0" tIns="0" rIns="0" bIns="0" rtlCol="0"/>
          <a:lstStyle/>
          <a:p/>
        </p:txBody>
      </p:sp>
      <p:sp>
        <p:nvSpPr>
          <p:cNvPr id="21" name="object 21"/>
          <p:cNvSpPr txBox="1"/>
          <p:nvPr/>
        </p:nvSpPr>
        <p:spPr>
          <a:xfrm>
            <a:off x="1167443" y="3222081"/>
            <a:ext cx="241935" cy="1110615"/>
          </a:xfrm>
          <a:prstGeom prst="rect">
            <a:avLst/>
          </a:prstGeom>
        </p:spPr>
        <p:txBody>
          <a:bodyPr wrap="square" lIns="0" tIns="0" rIns="0" bIns="0" rtlCol="0" vert="vert270">
            <a:spAutoFit/>
          </a:bodyPr>
          <a:lstStyle/>
          <a:p>
            <a:pPr marL="12700">
              <a:lnSpc>
                <a:spcPts val="1805"/>
              </a:lnSpc>
            </a:pPr>
            <a:r>
              <a:rPr dirty="0" sz="1700" spc="10" b="1">
                <a:solidFill>
                  <a:srgbClr val="FFFF27"/>
                </a:solidFill>
                <a:latin typeface="新細明體"/>
                <a:cs typeface="新細明體"/>
              </a:rPr>
              <a:t>五年</a:t>
            </a:r>
            <a:r>
              <a:rPr dirty="0" sz="1700" b="1">
                <a:solidFill>
                  <a:srgbClr val="FFFF27"/>
                </a:solidFill>
                <a:latin typeface="新細明體"/>
                <a:cs typeface="新細明體"/>
              </a:rPr>
              <a:t>存活率</a:t>
            </a:r>
            <a:endParaRPr sz="1700">
              <a:latin typeface="新細明體"/>
              <a:cs typeface="新細明體"/>
            </a:endParaRPr>
          </a:p>
        </p:txBody>
      </p:sp>
      <p:sp>
        <p:nvSpPr>
          <p:cNvPr id="22" name="object 22"/>
          <p:cNvSpPr/>
          <p:nvPr/>
        </p:nvSpPr>
        <p:spPr>
          <a:xfrm>
            <a:off x="2073275" y="5697537"/>
            <a:ext cx="5383530" cy="1905"/>
          </a:xfrm>
          <a:custGeom>
            <a:avLst/>
            <a:gdLst/>
            <a:ahLst/>
            <a:cxnLst/>
            <a:rect l="l" t="t" r="r" b="b"/>
            <a:pathLst>
              <a:path w="5383530" h="1904">
                <a:moveTo>
                  <a:pt x="0" y="0"/>
                </a:moveTo>
                <a:lnTo>
                  <a:pt x="5383212" y="1587"/>
                </a:lnTo>
              </a:path>
            </a:pathLst>
          </a:custGeom>
          <a:ln w="28575">
            <a:solidFill>
              <a:srgbClr val="FFFFFF"/>
            </a:solidFill>
          </a:ln>
        </p:spPr>
        <p:txBody>
          <a:bodyPr wrap="square" lIns="0" tIns="0" rIns="0" bIns="0" rtlCol="0"/>
          <a:lstStyle/>
          <a:p/>
        </p:txBody>
      </p:sp>
      <p:sp>
        <p:nvSpPr>
          <p:cNvPr id="23" name="object 23"/>
          <p:cNvSpPr/>
          <p:nvPr/>
        </p:nvSpPr>
        <p:spPr>
          <a:xfrm>
            <a:off x="2892425" y="2684462"/>
            <a:ext cx="133350" cy="133350"/>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3452812" y="2817812"/>
            <a:ext cx="133350" cy="133350"/>
          </a:xfrm>
          <a:prstGeom prst="rect">
            <a:avLst/>
          </a:prstGeom>
          <a:blipFill>
            <a:blip r:embed="rId4" cstate="print"/>
            <a:stretch>
              <a:fillRect/>
            </a:stretch>
          </a:blipFill>
        </p:spPr>
        <p:txBody>
          <a:bodyPr wrap="square" lIns="0" tIns="0" rIns="0" bIns="0" rtlCol="0"/>
          <a:lstStyle/>
          <a:p/>
        </p:txBody>
      </p:sp>
      <p:sp>
        <p:nvSpPr>
          <p:cNvPr id="25" name="object 25"/>
          <p:cNvSpPr/>
          <p:nvPr/>
        </p:nvSpPr>
        <p:spPr>
          <a:xfrm>
            <a:off x="4014787" y="2960682"/>
            <a:ext cx="133350" cy="134950"/>
          </a:xfrm>
          <a:prstGeom prst="rect">
            <a:avLst/>
          </a:prstGeom>
          <a:blipFill>
            <a:blip r:embed="rId5" cstate="print"/>
            <a:stretch>
              <a:fillRect/>
            </a:stretch>
          </a:blipFill>
        </p:spPr>
        <p:txBody>
          <a:bodyPr wrap="square" lIns="0" tIns="0" rIns="0" bIns="0" rtlCol="0"/>
          <a:lstStyle/>
          <a:p/>
        </p:txBody>
      </p:sp>
      <p:sp>
        <p:nvSpPr>
          <p:cNvPr id="26" name="object 26"/>
          <p:cNvSpPr/>
          <p:nvPr/>
        </p:nvSpPr>
        <p:spPr>
          <a:xfrm>
            <a:off x="4576762" y="3286126"/>
            <a:ext cx="133350" cy="133350"/>
          </a:xfrm>
          <a:prstGeom prst="rect">
            <a:avLst/>
          </a:prstGeom>
          <a:blipFill>
            <a:blip r:embed="rId4" cstate="print"/>
            <a:stretch>
              <a:fillRect/>
            </a:stretch>
          </a:blipFill>
        </p:spPr>
        <p:txBody>
          <a:bodyPr wrap="square" lIns="0" tIns="0" rIns="0" bIns="0" rtlCol="0"/>
          <a:lstStyle/>
          <a:p/>
        </p:txBody>
      </p:sp>
      <p:sp>
        <p:nvSpPr>
          <p:cNvPr id="27" name="object 27"/>
          <p:cNvSpPr/>
          <p:nvPr/>
        </p:nvSpPr>
        <p:spPr>
          <a:xfrm>
            <a:off x="5138737" y="3552819"/>
            <a:ext cx="133350" cy="134950"/>
          </a:xfrm>
          <a:prstGeom prst="rect">
            <a:avLst/>
          </a:prstGeom>
          <a:blipFill>
            <a:blip r:embed="rId5" cstate="print"/>
            <a:stretch>
              <a:fillRect/>
            </a:stretch>
          </a:blipFill>
        </p:spPr>
        <p:txBody>
          <a:bodyPr wrap="square" lIns="0" tIns="0" rIns="0" bIns="0" rtlCol="0"/>
          <a:lstStyle/>
          <a:p/>
        </p:txBody>
      </p:sp>
      <p:sp>
        <p:nvSpPr>
          <p:cNvPr id="28" name="object 28"/>
          <p:cNvSpPr/>
          <p:nvPr/>
        </p:nvSpPr>
        <p:spPr>
          <a:xfrm>
            <a:off x="5700712" y="3792537"/>
            <a:ext cx="133350" cy="133350"/>
          </a:xfrm>
          <a:prstGeom prst="rect">
            <a:avLst/>
          </a:prstGeom>
          <a:blipFill>
            <a:blip r:embed="rId4" cstate="print"/>
            <a:stretch>
              <a:fillRect/>
            </a:stretch>
          </a:blipFill>
        </p:spPr>
        <p:txBody>
          <a:bodyPr wrap="square" lIns="0" tIns="0" rIns="0" bIns="0" rtlCol="0"/>
          <a:lstStyle/>
          <a:p/>
        </p:txBody>
      </p:sp>
      <p:sp>
        <p:nvSpPr>
          <p:cNvPr id="29" name="object 29"/>
          <p:cNvSpPr/>
          <p:nvPr/>
        </p:nvSpPr>
        <p:spPr>
          <a:xfrm>
            <a:off x="6261100" y="4251326"/>
            <a:ext cx="133350" cy="133350"/>
          </a:xfrm>
          <a:prstGeom prst="rect">
            <a:avLst/>
          </a:prstGeom>
          <a:blipFill>
            <a:blip r:embed="rId4" cstate="print"/>
            <a:stretch>
              <a:fillRect/>
            </a:stretch>
          </a:blipFill>
        </p:spPr>
        <p:txBody>
          <a:bodyPr wrap="square" lIns="0" tIns="0" rIns="0" bIns="0" rtlCol="0"/>
          <a:lstStyle/>
          <a:p/>
        </p:txBody>
      </p:sp>
      <p:sp>
        <p:nvSpPr>
          <p:cNvPr id="30" name="object 30"/>
          <p:cNvSpPr/>
          <p:nvPr/>
        </p:nvSpPr>
        <p:spPr>
          <a:xfrm>
            <a:off x="6823075" y="4289426"/>
            <a:ext cx="133350" cy="133350"/>
          </a:xfrm>
          <a:prstGeom prst="rect">
            <a:avLst/>
          </a:prstGeom>
          <a:blipFill>
            <a:blip r:embed="rId4" cstate="print"/>
            <a:stretch>
              <a:fillRect/>
            </a:stretch>
          </a:blipFill>
        </p:spPr>
        <p:txBody>
          <a:bodyPr wrap="square" lIns="0" tIns="0" rIns="0" bIns="0" rtlCol="0"/>
          <a:lstStyle/>
          <a:p/>
        </p:txBody>
      </p:sp>
      <p:sp>
        <p:nvSpPr>
          <p:cNvPr id="31" name="object 31"/>
          <p:cNvSpPr/>
          <p:nvPr/>
        </p:nvSpPr>
        <p:spPr>
          <a:xfrm>
            <a:off x="7385050" y="4565651"/>
            <a:ext cx="133350" cy="133350"/>
          </a:xfrm>
          <a:prstGeom prst="rect">
            <a:avLst/>
          </a:prstGeom>
          <a:blipFill>
            <a:blip r:embed="rId4" cstate="print"/>
            <a:stretch>
              <a:fillRect/>
            </a:stretch>
          </a:blipFill>
        </p:spPr>
        <p:txBody>
          <a:bodyPr wrap="square" lIns="0" tIns="0" rIns="0" bIns="0" rtlCol="0"/>
          <a:lstStyle/>
          <a:p/>
        </p:txBody>
      </p:sp>
      <p:sp>
        <p:nvSpPr>
          <p:cNvPr id="32" name="object 32"/>
          <p:cNvSpPr txBox="1"/>
          <p:nvPr/>
        </p:nvSpPr>
        <p:spPr>
          <a:xfrm>
            <a:off x="2341562" y="5816853"/>
            <a:ext cx="125095" cy="239395"/>
          </a:xfrm>
          <a:prstGeom prst="rect">
            <a:avLst/>
          </a:prstGeom>
        </p:spPr>
        <p:txBody>
          <a:bodyPr wrap="square" lIns="0" tIns="12700" rIns="0" bIns="0" rtlCol="0" vert="horz">
            <a:spAutoFit/>
          </a:bodyPr>
          <a:lstStyle/>
          <a:p>
            <a:pPr marL="12700">
              <a:lnSpc>
                <a:spcPct val="100000"/>
              </a:lnSpc>
              <a:spcBef>
                <a:spcPts val="100"/>
              </a:spcBef>
            </a:pPr>
            <a:r>
              <a:rPr dirty="0" sz="1400">
                <a:solidFill>
                  <a:srgbClr val="FFFFFF"/>
                </a:solidFill>
                <a:latin typeface="Arial"/>
                <a:cs typeface="Arial"/>
              </a:rPr>
              <a:t>0</a:t>
            </a:r>
            <a:endParaRPr sz="1400">
              <a:latin typeface="Arial"/>
              <a:cs typeface="Arial"/>
            </a:endParaRPr>
          </a:p>
        </p:txBody>
      </p:sp>
      <p:sp>
        <p:nvSpPr>
          <p:cNvPr id="33" name="object 33"/>
          <p:cNvSpPr txBox="1"/>
          <p:nvPr/>
        </p:nvSpPr>
        <p:spPr>
          <a:xfrm>
            <a:off x="2903537" y="5816853"/>
            <a:ext cx="125095" cy="239395"/>
          </a:xfrm>
          <a:prstGeom prst="rect">
            <a:avLst/>
          </a:prstGeom>
        </p:spPr>
        <p:txBody>
          <a:bodyPr wrap="square" lIns="0" tIns="12700" rIns="0" bIns="0" rtlCol="0" vert="horz">
            <a:spAutoFit/>
          </a:bodyPr>
          <a:lstStyle/>
          <a:p>
            <a:pPr marL="12700">
              <a:lnSpc>
                <a:spcPct val="100000"/>
              </a:lnSpc>
              <a:spcBef>
                <a:spcPts val="100"/>
              </a:spcBef>
            </a:pPr>
            <a:r>
              <a:rPr dirty="0" sz="1400">
                <a:solidFill>
                  <a:srgbClr val="FFFFFF"/>
                </a:solidFill>
                <a:latin typeface="Arial"/>
                <a:cs typeface="Arial"/>
              </a:rPr>
              <a:t>1</a:t>
            </a:r>
            <a:endParaRPr sz="1400">
              <a:latin typeface="Arial"/>
              <a:cs typeface="Arial"/>
            </a:endParaRPr>
          </a:p>
        </p:txBody>
      </p:sp>
      <p:sp>
        <p:nvSpPr>
          <p:cNvPr id="34" name="object 34"/>
          <p:cNvSpPr/>
          <p:nvPr/>
        </p:nvSpPr>
        <p:spPr>
          <a:xfrm>
            <a:off x="3300983" y="6003035"/>
            <a:ext cx="1808987" cy="486155"/>
          </a:xfrm>
          <a:prstGeom prst="rect">
            <a:avLst/>
          </a:prstGeom>
          <a:blipFill>
            <a:blip r:embed="rId6" cstate="print"/>
            <a:stretch>
              <a:fillRect/>
            </a:stretch>
          </a:blipFill>
        </p:spPr>
        <p:txBody>
          <a:bodyPr wrap="square" lIns="0" tIns="0" rIns="0" bIns="0" rtlCol="0"/>
          <a:lstStyle/>
          <a:p/>
        </p:txBody>
      </p:sp>
      <p:sp>
        <p:nvSpPr>
          <p:cNvPr id="35" name="object 35"/>
          <p:cNvSpPr/>
          <p:nvPr/>
        </p:nvSpPr>
        <p:spPr>
          <a:xfrm>
            <a:off x="3300983" y="6262115"/>
            <a:ext cx="2985515" cy="486155"/>
          </a:xfrm>
          <a:prstGeom prst="rect">
            <a:avLst/>
          </a:prstGeom>
          <a:blipFill>
            <a:blip r:embed="rId7" cstate="print"/>
            <a:stretch>
              <a:fillRect/>
            </a:stretch>
          </a:blipFill>
        </p:spPr>
        <p:txBody>
          <a:bodyPr wrap="square" lIns="0" tIns="0" rIns="0" bIns="0" rtlCol="0"/>
          <a:lstStyle/>
          <a:p/>
        </p:txBody>
      </p:sp>
      <p:sp>
        <p:nvSpPr>
          <p:cNvPr id="36" name="object 36"/>
          <p:cNvSpPr/>
          <p:nvPr/>
        </p:nvSpPr>
        <p:spPr>
          <a:xfrm>
            <a:off x="2330450" y="2360612"/>
            <a:ext cx="133350" cy="133350"/>
          </a:xfrm>
          <a:prstGeom prst="rect">
            <a:avLst/>
          </a:prstGeom>
          <a:blipFill>
            <a:blip r:embed="rId4" cstate="print"/>
            <a:stretch>
              <a:fillRect/>
            </a:stretch>
          </a:blipFill>
        </p:spPr>
        <p:txBody>
          <a:bodyPr wrap="square" lIns="0" tIns="0" rIns="0" bIns="0" rtlCol="0"/>
          <a:lstStyle/>
          <a:p/>
        </p:txBody>
      </p:sp>
      <p:sp>
        <p:nvSpPr>
          <p:cNvPr id="37" name="object 37"/>
          <p:cNvSpPr/>
          <p:nvPr/>
        </p:nvSpPr>
        <p:spPr>
          <a:xfrm>
            <a:off x="2963863" y="5700712"/>
            <a:ext cx="1905" cy="82550"/>
          </a:xfrm>
          <a:custGeom>
            <a:avLst/>
            <a:gdLst/>
            <a:ahLst/>
            <a:cxnLst/>
            <a:rect l="l" t="t" r="r" b="b"/>
            <a:pathLst>
              <a:path w="1905" h="82550">
                <a:moveTo>
                  <a:pt x="793" y="-7937"/>
                </a:moveTo>
                <a:lnTo>
                  <a:pt x="793" y="90487"/>
                </a:lnTo>
              </a:path>
            </a:pathLst>
          </a:custGeom>
          <a:ln w="17462">
            <a:solidFill>
              <a:srgbClr val="FFFFFF"/>
            </a:solidFill>
          </a:ln>
        </p:spPr>
        <p:txBody>
          <a:bodyPr wrap="square" lIns="0" tIns="0" rIns="0" bIns="0" rtlCol="0"/>
          <a:lstStyle/>
          <a:p/>
        </p:txBody>
      </p:sp>
      <p:sp>
        <p:nvSpPr>
          <p:cNvPr id="38" name="object 38"/>
          <p:cNvSpPr/>
          <p:nvPr/>
        </p:nvSpPr>
        <p:spPr>
          <a:xfrm>
            <a:off x="3524251"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39" name="object 39"/>
          <p:cNvSpPr/>
          <p:nvPr/>
        </p:nvSpPr>
        <p:spPr>
          <a:xfrm>
            <a:off x="4086226"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0" name="object 40"/>
          <p:cNvSpPr/>
          <p:nvPr/>
        </p:nvSpPr>
        <p:spPr>
          <a:xfrm>
            <a:off x="4648201"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1" name="object 41"/>
          <p:cNvSpPr/>
          <p:nvPr/>
        </p:nvSpPr>
        <p:spPr>
          <a:xfrm>
            <a:off x="5210176"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2" name="object 42"/>
          <p:cNvSpPr/>
          <p:nvPr/>
        </p:nvSpPr>
        <p:spPr>
          <a:xfrm>
            <a:off x="5772151"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3" name="object 43"/>
          <p:cNvSpPr/>
          <p:nvPr/>
        </p:nvSpPr>
        <p:spPr>
          <a:xfrm>
            <a:off x="6332537"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4" name="object 44"/>
          <p:cNvSpPr/>
          <p:nvPr/>
        </p:nvSpPr>
        <p:spPr>
          <a:xfrm>
            <a:off x="6894512"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5" name="object 45"/>
          <p:cNvSpPr/>
          <p:nvPr/>
        </p:nvSpPr>
        <p:spPr>
          <a:xfrm>
            <a:off x="7456487" y="5700712"/>
            <a:ext cx="1905" cy="82550"/>
          </a:xfrm>
          <a:custGeom>
            <a:avLst/>
            <a:gdLst/>
            <a:ahLst/>
            <a:cxnLst/>
            <a:rect l="l" t="t" r="r" b="b"/>
            <a:pathLst>
              <a:path w="1904" h="82550">
                <a:moveTo>
                  <a:pt x="793" y="-7937"/>
                </a:moveTo>
                <a:lnTo>
                  <a:pt x="793" y="90487"/>
                </a:lnTo>
              </a:path>
            </a:pathLst>
          </a:custGeom>
          <a:ln w="17462">
            <a:solidFill>
              <a:srgbClr val="FFFFFF"/>
            </a:solidFill>
          </a:ln>
        </p:spPr>
        <p:txBody>
          <a:bodyPr wrap="square" lIns="0" tIns="0" rIns="0" bIns="0" rtlCol="0"/>
          <a:lstStyle/>
          <a:p/>
        </p:txBody>
      </p:sp>
      <p:sp>
        <p:nvSpPr>
          <p:cNvPr id="46" name="object 46"/>
          <p:cNvSpPr/>
          <p:nvPr/>
        </p:nvSpPr>
        <p:spPr>
          <a:xfrm>
            <a:off x="2401887" y="5700712"/>
            <a:ext cx="1905" cy="82550"/>
          </a:xfrm>
          <a:custGeom>
            <a:avLst/>
            <a:gdLst/>
            <a:ahLst/>
            <a:cxnLst/>
            <a:rect l="l" t="t" r="r" b="b"/>
            <a:pathLst>
              <a:path w="1905" h="82550">
                <a:moveTo>
                  <a:pt x="793" y="-7937"/>
                </a:moveTo>
                <a:lnTo>
                  <a:pt x="793" y="90487"/>
                </a:lnTo>
              </a:path>
            </a:pathLst>
          </a:custGeom>
          <a:ln w="17462">
            <a:solidFill>
              <a:srgbClr val="FFFFFF"/>
            </a:solidFill>
          </a:ln>
        </p:spPr>
        <p:txBody>
          <a:bodyPr wrap="square" lIns="0" tIns="0" rIns="0" bIns="0" rtlCol="0"/>
          <a:lstStyle/>
          <a:p/>
        </p:txBody>
      </p:sp>
      <p:sp>
        <p:nvSpPr>
          <p:cNvPr id="47" name="object 47"/>
          <p:cNvSpPr txBox="1"/>
          <p:nvPr/>
        </p:nvSpPr>
        <p:spPr>
          <a:xfrm>
            <a:off x="3424237" y="5799462"/>
            <a:ext cx="5614670" cy="948690"/>
          </a:xfrm>
          <a:prstGeom prst="rect">
            <a:avLst/>
          </a:prstGeom>
        </p:spPr>
        <p:txBody>
          <a:bodyPr wrap="square" lIns="0" tIns="30480" rIns="0" bIns="0" rtlCol="0" vert="horz">
            <a:spAutoFit/>
          </a:bodyPr>
          <a:lstStyle/>
          <a:p>
            <a:pPr marL="52069">
              <a:lnSpc>
                <a:spcPct val="100000"/>
              </a:lnSpc>
              <a:spcBef>
                <a:spcPts val="240"/>
              </a:spcBef>
              <a:tabLst>
                <a:tab pos="614045" algn="l"/>
                <a:tab pos="1176020" algn="l"/>
                <a:tab pos="1737995" algn="l"/>
                <a:tab pos="2176145" algn="l"/>
                <a:tab pos="2679065" algn="l"/>
                <a:tab pos="3874770" algn="l"/>
              </a:tabLst>
            </a:pPr>
            <a:r>
              <a:rPr dirty="0" sz="1400">
                <a:solidFill>
                  <a:srgbClr val="FFFFFF"/>
                </a:solidFill>
                <a:latin typeface="Arial"/>
                <a:cs typeface="Arial"/>
              </a:rPr>
              <a:t>2	3	4	5	</a:t>
            </a:r>
            <a:r>
              <a:rPr dirty="0" sz="1400" spc="-5">
                <a:solidFill>
                  <a:srgbClr val="FFFFFF"/>
                </a:solidFill>
                <a:latin typeface="Arial"/>
                <a:cs typeface="Arial"/>
              </a:rPr>
              <a:t>6-10	</a:t>
            </a:r>
            <a:r>
              <a:rPr dirty="0" sz="1400" spc="-25">
                <a:solidFill>
                  <a:srgbClr val="FFFFFF"/>
                </a:solidFill>
                <a:latin typeface="Arial"/>
                <a:cs typeface="Arial"/>
              </a:rPr>
              <a:t>11-15 </a:t>
            </a:r>
            <a:r>
              <a:rPr dirty="0" sz="1400" spc="204">
                <a:solidFill>
                  <a:srgbClr val="FFFFFF"/>
                </a:solidFill>
                <a:latin typeface="Arial"/>
                <a:cs typeface="Arial"/>
              </a:rPr>
              <a:t> </a:t>
            </a:r>
            <a:r>
              <a:rPr dirty="0" sz="1400" spc="-5">
                <a:solidFill>
                  <a:srgbClr val="FFFFFF"/>
                </a:solidFill>
                <a:latin typeface="Arial"/>
                <a:cs typeface="Arial"/>
              </a:rPr>
              <a:t>16-20	&gt;20</a:t>
            </a:r>
            <a:endParaRPr sz="1400">
              <a:latin typeface="Arial"/>
              <a:cs typeface="Arial"/>
            </a:endParaRPr>
          </a:p>
          <a:p>
            <a:pPr marL="12700">
              <a:lnSpc>
                <a:spcPct val="100000"/>
              </a:lnSpc>
              <a:spcBef>
                <a:spcPts val="170"/>
              </a:spcBef>
            </a:pPr>
            <a:r>
              <a:rPr dirty="0" sz="1700" spc="10" b="1">
                <a:solidFill>
                  <a:srgbClr val="FFFF27"/>
                </a:solidFill>
                <a:latin typeface="新細明體"/>
                <a:cs typeface="新細明體"/>
              </a:rPr>
              <a:t>陽性</a:t>
            </a:r>
            <a:r>
              <a:rPr dirty="0" sz="1700" b="1">
                <a:solidFill>
                  <a:srgbClr val="FFFF27"/>
                </a:solidFill>
                <a:latin typeface="新細明體"/>
                <a:cs typeface="新細明體"/>
              </a:rPr>
              <a:t>淋巴</a:t>
            </a:r>
            <a:r>
              <a:rPr dirty="0" sz="1700" spc="-15" b="1">
                <a:solidFill>
                  <a:srgbClr val="FFFF27"/>
                </a:solidFill>
                <a:latin typeface="新細明體"/>
                <a:cs typeface="新細明體"/>
              </a:rPr>
              <a:t>結</a:t>
            </a:r>
            <a:r>
              <a:rPr dirty="0" sz="1700" b="1">
                <a:solidFill>
                  <a:srgbClr val="FFFF27"/>
                </a:solidFill>
                <a:latin typeface="新細明體"/>
                <a:cs typeface="新細明體"/>
              </a:rPr>
              <a:t>數目</a:t>
            </a:r>
            <a:endParaRPr sz="1700">
              <a:latin typeface="新細明體"/>
              <a:cs typeface="新細明體"/>
            </a:endParaRPr>
          </a:p>
          <a:p>
            <a:pPr marL="12700">
              <a:lnSpc>
                <a:spcPts val="2025"/>
              </a:lnSpc>
              <a:spcBef>
                <a:spcPts val="25"/>
              </a:spcBef>
            </a:pPr>
            <a:r>
              <a:rPr dirty="0" sz="1700" b="1">
                <a:solidFill>
                  <a:srgbClr val="FFFF27"/>
                </a:solidFill>
                <a:latin typeface="Arial"/>
                <a:cs typeface="Arial"/>
              </a:rPr>
              <a:t>Number of </a:t>
            </a:r>
            <a:r>
              <a:rPr dirty="0" sz="1700" spc="-10" b="1">
                <a:solidFill>
                  <a:srgbClr val="FFFF27"/>
                </a:solidFill>
                <a:latin typeface="Arial"/>
                <a:cs typeface="Arial"/>
              </a:rPr>
              <a:t>Positive</a:t>
            </a:r>
            <a:r>
              <a:rPr dirty="0" sz="1700" spc="5" b="1">
                <a:solidFill>
                  <a:srgbClr val="FFFF27"/>
                </a:solidFill>
                <a:latin typeface="Arial"/>
                <a:cs typeface="Arial"/>
              </a:rPr>
              <a:t> </a:t>
            </a:r>
            <a:r>
              <a:rPr dirty="0" sz="1700" b="1">
                <a:solidFill>
                  <a:srgbClr val="FFFF27"/>
                </a:solidFill>
                <a:latin typeface="Arial"/>
                <a:cs typeface="Arial"/>
              </a:rPr>
              <a:t>Nodes</a:t>
            </a:r>
            <a:endParaRPr sz="1700">
              <a:latin typeface="Arial"/>
              <a:cs typeface="Arial"/>
            </a:endParaRPr>
          </a:p>
          <a:p>
            <a:pPr marL="996315">
              <a:lnSpc>
                <a:spcPts val="1185"/>
              </a:lnSpc>
            </a:pPr>
            <a:r>
              <a:rPr dirty="0" sz="1000" spc="-5">
                <a:solidFill>
                  <a:srgbClr val="FFFFFF"/>
                </a:solidFill>
                <a:latin typeface="Arial"/>
                <a:cs typeface="Arial"/>
              </a:rPr>
              <a:t>Harris </a:t>
            </a:r>
            <a:r>
              <a:rPr dirty="0" sz="1000">
                <a:solidFill>
                  <a:srgbClr val="FFFFFF"/>
                </a:solidFill>
                <a:latin typeface="Arial"/>
                <a:cs typeface="Arial"/>
              </a:rPr>
              <a:t>J, </a:t>
            </a:r>
            <a:r>
              <a:rPr dirty="0" sz="1000" spc="-5">
                <a:solidFill>
                  <a:srgbClr val="FFFFFF"/>
                </a:solidFill>
                <a:latin typeface="Arial"/>
                <a:cs typeface="Arial"/>
              </a:rPr>
              <a:t>et </a:t>
            </a:r>
            <a:r>
              <a:rPr dirty="0" sz="1000" spc="-10">
                <a:solidFill>
                  <a:srgbClr val="FFFFFF"/>
                </a:solidFill>
                <a:latin typeface="Arial"/>
                <a:cs typeface="Arial"/>
              </a:rPr>
              <a:t>al. </a:t>
            </a:r>
            <a:r>
              <a:rPr dirty="0" sz="1000" spc="-5" i="1">
                <a:solidFill>
                  <a:srgbClr val="FFFFFF"/>
                </a:solidFill>
                <a:latin typeface="Arial"/>
                <a:cs typeface="Arial"/>
              </a:rPr>
              <a:t>Cancer: </a:t>
            </a:r>
            <a:r>
              <a:rPr dirty="0" sz="1000" spc="-10" i="1">
                <a:solidFill>
                  <a:srgbClr val="FFFFFF"/>
                </a:solidFill>
                <a:latin typeface="Arial"/>
                <a:cs typeface="Arial"/>
              </a:rPr>
              <a:t>Principles </a:t>
            </a:r>
            <a:r>
              <a:rPr dirty="0" sz="1000" spc="-5" i="1">
                <a:solidFill>
                  <a:srgbClr val="FFFFFF"/>
                </a:solidFill>
                <a:latin typeface="Arial"/>
                <a:cs typeface="Arial"/>
              </a:rPr>
              <a:t>&amp; Practice of Oncology. </a:t>
            </a:r>
            <a:r>
              <a:rPr dirty="0" sz="1000" spc="-10">
                <a:solidFill>
                  <a:srgbClr val="FFFFFF"/>
                </a:solidFill>
                <a:latin typeface="Arial"/>
                <a:cs typeface="Arial"/>
              </a:rPr>
              <a:t>5th ed.</a:t>
            </a:r>
            <a:r>
              <a:rPr dirty="0" sz="1000" spc="75">
                <a:solidFill>
                  <a:srgbClr val="FFFFFF"/>
                </a:solidFill>
                <a:latin typeface="Arial"/>
                <a:cs typeface="Arial"/>
              </a:rPr>
              <a:t> </a:t>
            </a:r>
            <a:r>
              <a:rPr dirty="0" sz="1000" spc="-10">
                <a:solidFill>
                  <a:srgbClr val="FFFFFF"/>
                </a:solidFill>
                <a:latin typeface="Arial"/>
                <a:cs typeface="Arial"/>
              </a:rPr>
              <a:t>1997;1557-1616.</a:t>
            </a:r>
            <a:endParaRPr sz="1000">
              <a:latin typeface="Arial"/>
              <a:cs typeface="Arial"/>
            </a:endParaRPr>
          </a:p>
        </p:txBody>
      </p:sp>
      <p:sp>
        <p:nvSpPr>
          <p:cNvPr id="48" name="object 48"/>
          <p:cNvSpPr/>
          <p:nvPr/>
        </p:nvSpPr>
        <p:spPr>
          <a:xfrm>
            <a:off x="4067175" y="2781300"/>
            <a:ext cx="433705" cy="1079500"/>
          </a:xfrm>
          <a:custGeom>
            <a:avLst/>
            <a:gdLst/>
            <a:ahLst/>
            <a:cxnLst/>
            <a:rect l="l" t="t" r="r" b="b"/>
            <a:pathLst>
              <a:path w="433704" h="1079500">
                <a:moveTo>
                  <a:pt x="433387" y="0"/>
                </a:moveTo>
                <a:lnTo>
                  <a:pt x="0" y="1079500"/>
                </a:lnTo>
              </a:path>
            </a:pathLst>
          </a:custGeom>
          <a:ln w="19050">
            <a:solidFill>
              <a:srgbClr val="FF0000"/>
            </a:solidFill>
          </a:ln>
        </p:spPr>
        <p:txBody>
          <a:bodyPr wrap="square" lIns="0" tIns="0" rIns="0" bIns="0" rtlCol="0"/>
          <a:lstStyle/>
          <a:p/>
        </p:txBody>
      </p:sp>
      <p:sp>
        <p:nvSpPr>
          <p:cNvPr id="49" name="object 49"/>
          <p:cNvSpPr/>
          <p:nvPr/>
        </p:nvSpPr>
        <p:spPr>
          <a:xfrm>
            <a:off x="5795962" y="3716337"/>
            <a:ext cx="433705" cy="1079500"/>
          </a:xfrm>
          <a:custGeom>
            <a:avLst/>
            <a:gdLst/>
            <a:ahLst/>
            <a:cxnLst/>
            <a:rect l="l" t="t" r="r" b="b"/>
            <a:pathLst>
              <a:path w="433704" h="1079500">
                <a:moveTo>
                  <a:pt x="433387" y="0"/>
                </a:moveTo>
                <a:lnTo>
                  <a:pt x="0" y="1079500"/>
                </a:lnTo>
              </a:path>
            </a:pathLst>
          </a:custGeom>
          <a:ln w="19050">
            <a:solidFill>
              <a:srgbClr val="FF0000"/>
            </a:solidFill>
          </a:ln>
        </p:spPr>
        <p:txBody>
          <a:bodyPr wrap="square" lIns="0" tIns="0" rIns="0" bIns="0" rtlCol="0"/>
          <a:lstStyle/>
          <a:p/>
        </p:txBody>
      </p:sp>
      <p:sp>
        <p:nvSpPr>
          <p:cNvPr id="50" name="object 50"/>
          <p:cNvSpPr txBox="1"/>
          <p:nvPr/>
        </p:nvSpPr>
        <p:spPr>
          <a:xfrm>
            <a:off x="4434840" y="4238942"/>
            <a:ext cx="842644" cy="513715"/>
          </a:xfrm>
          <a:prstGeom prst="rect">
            <a:avLst/>
          </a:prstGeom>
        </p:spPr>
        <p:txBody>
          <a:bodyPr wrap="square" lIns="0" tIns="12700" rIns="0" bIns="0" rtlCol="0" vert="horz">
            <a:spAutoFit/>
          </a:bodyPr>
          <a:lstStyle/>
          <a:p>
            <a:pPr marL="12700">
              <a:lnSpc>
                <a:spcPct val="100000"/>
              </a:lnSpc>
              <a:spcBef>
                <a:spcPts val="100"/>
              </a:spcBef>
            </a:pPr>
            <a:r>
              <a:rPr dirty="0" sz="3200" spc="10" b="1">
                <a:solidFill>
                  <a:srgbClr val="FFFF00"/>
                </a:solidFill>
                <a:latin typeface="新細明體"/>
                <a:cs typeface="新細明體"/>
              </a:rPr>
              <a:t>高危</a:t>
            </a:r>
            <a:endParaRPr sz="3200">
              <a:latin typeface="新細明體"/>
              <a:cs typeface="新細明體"/>
            </a:endParaRPr>
          </a:p>
        </p:txBody>
      </p:sp>
      <p:sp>
        <p:nvSpPr>
          <p:cNvPr id="51" name="object 51"/>
          <p:cNvSpPr txBox="1"/>
          <p:nvPr/>
        </p:nvSpPr>
        <p:spPr>
          <a:xfrm>
            <a:off x="6595427" y="3591242"/>
            <a:ext cx="1251585" cy="513715"/>
          </a:xfrm>
          <a:prstGeom prst="rect">
            <a:avLst/>
          </a:prstGeom>
        </p:spPr>
        <p:txBody>
          <a:bodyPr wrap="square" lIns="0" tIns="13335" rIns="0" bIns="0" rtlCol="0" vert="horz">
            <a:spAutoFit/>
          </a:bodyPr>
          <a:lstStyle/>
          <a:p>
            <a:pPr marL="12700">
              <a:lnSpc>
                <a:spcPct val="100000"/>
              </a:lnSpc>
              <a:spcBef>
                <a:spcPts val="105"/>
              </a:spcBef>
            </a:pPr>
            <a:r>
              <a:rPr dirty="0" sz="3200" spc="10" b="1">
                <a:solidFill>
                  <a:srgbClr val="FFFF00"/>
                </a:solidFill>
                <a:latin typeface="新細明體"/>
                <a:cs typeface="新細明體"/>
              </a:rPr>
              <a:t>極高危</a:t>
            </a:r>
            <a:endParaRPr sz="3200">
              <a:latin typeface="新細明體"/>
              <a:cs typeface="新細明體"/>
            </a:endParaRPr>
          </a:p>
        </p:txBody>
      </p:sp>
      <p:sp>
        <p:nvSpPr>
          <p:cNvPr id="52" name="object 52"/>
          <p:cNvSpPr/>
          <p:nvPr/>
        </p:nvSpPr>
        <p:spPr>
          <a:xfrm>
            <a:off x="2484437" y="2276475"/>
            <a:ext cx="433705" cy="1079500"/>
          </a:xfrm>
          <a:custGeom>
            <a:avLst/>
            <a:gdLst/>
            <a:ahLst/>
            <a:cxnLst/>
            <a:rect l="l" t="t" r="r" b="b"/>
            <a:pathLst>
              <a:path w="433705" h="1079500">
                <a:moveTo>
                  <a:pt x="433387" y="0"/>
                </a:moveTo>
                <a:lnTo>
                  <a:pt x="0" y="1079500"/>
                </a:lnTo>
              </a:path>
            </a:pathLst>
          </a:custGeom>
          <a:ln w="19050">
            <a:solidFill>
              <a:srgbClr val="FF0000"/>
            </a:solidFill>
          </a:ln>
        </p:spPr>
        <p:txBody>
          <a:bodyPr wrap="square" lIns="0" tIns="0" rIns="0" bIns="0" rtlCol="0"/>
          <a:lstStyle/>
          <a:p/>
        </p:txBody>
      </p:sp>
      <p:sp>
        <p:nvSpPr>
          <p:cNvPr id="53" name="object 53"/>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15:31:21</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41. Breast Cancer: 5-year</a:t>
            </a:r>
            <a:r>
              <a:rPr dirty="0" sz="1000" spc="-65">
                <a:latin typeface="Arial"/>
                <a:cs typeface="Arial"/>
              </a:rPr>
              <a:t> </a:t>
            </a:r>
            <a:r>
              <a:rPr dirty="0" sz="1000" spc="-70">
                <a:latin typeface="Arial"/>
                <a:cs typeface="Arial"/>
              </a:rPr>
              <a:t>Survival  </a:t>
            </a:r>
            <a:r>
              <a:rPr dirty="0" sz="1000">
                <a:latin typeface="Arial"/>
                <a:cs typeface="Arial"/>
              </a:rPr>
              <a:t>as Function of the Number of  Positive Axillary Lymph Nodes  As the number of involved lymph  nodes increases, 5-year survival  rates</a:t>
            </a:r>
            <a:r>
              <a:rPr dirty="0" sz="1000" spc="-5">
                <a:latin typeface="Arial"/>
                <a:cs typeface="Arial"/>
              </a:rPr>
              <a:t> </a:t>
            </a:r>
            <a:r>
              <a:rPr dirty="0" sz="1000">
                <a:latin typeface="Arial"/>
                <a:cs typeface="Arial"/>
              </a:rPr>
              <a:t>decrease. </a:t>
            </a:r>
            <a:endParaRPr sz="1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10387" y="4279900"/>
            <a:ext cx="2232492" cy="257712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7734300" y="6259518"/>
            <a:ext cx="1409700" cy="0"/>
          </a:xfrm>
          <a:custGeom>
            <a:avLst/>
            <a:gdLst/>
            <a:ahLst/>
            <a:cxnLst/>
            <a:rect l="l" t="t" r="r" b="b"/>
            <a:pathLst>
              <a:path w="1409700" h="0">
                <a:moveTo>
                  <a:pt x="0" y="0"/>
                </a:moveTo>
                <a:lnTo>
                  <a:pt x="1409700" y="0"/>
                </a:lnTo>
              </a:path>
            </a:pathLst>
          </a:custGeom>
          <a:ln w="47612">
            <a:solidFill>
              <a:srgbClr val="A8C754"/>
            </a:solidFill>
          </a:ln>
        </p:spPr>
        <p:txBody>
          <a:bodyPr wrap="square" lIns="0" tIns="0" rIns="0" bIns="0" rtlCol="0"/>
          <a:lstStyle/>
          <a:p/>
        </p:txBody>
      </p:sp>
      <p:sp>
        <p:nvSpPr>
          <p:cNvPr id="4" name="object 4"/>
          <p:cNvSpPr/>
          <p:nvPr/>
        </p:nvSpPr>
        <p:spPr>
          <a:xfrm>
            <a:off x="0" y="6259518"/>
            <a:ext cx="4888230" cy="0"/>
          </a:xfrm>
          <a:custGeom>
            <a:avLst/>
            <a:gdLst/>
            <a:ahLst/>
            <a:cxnLst/>
            <a:rect l="l" t="t" r="r" b="b"/>
            <a:pathLst>
              <a:path w="4888230" h="0">
                <a:moveTo>
                  <a:pt x="0" y="0"/>
                </a:moveTo>
                <a:lnTo>
                  <a:pt x="4887912" y="0"/>
                </a:lnTo>
              </a:path>
            </a:pathLst>
          </a:custGeom>
          <a:ln w="47612">
            <a:solidFill>
              <a:srgbClr val="A8C754"/>
            </a:solidFill>
          </a:ln>
        </p:spPr>
        <p:txBody>
          <a:bodyPr wrap="square" lIns="0" tIns="0" rIns="0" bIns="0" rtlCol="0"/>
          <a:lstStyle/>
          <a:p/>
        </p:txBody>
      </p:sp>
      <p:sp>
        <p:nvSpPr>
          <p:cNvPr id="5" name="object 5"/>
          <p:cNvSpPr txBox="1"/>
          <p:nvPr/>
        </p:nvSpPr>
        <p:spPr>
          <a:xfrm>
            <a:off x="4946650" y="6357974"/>
            <a:ext cx="3138805" cy="379095"/>
          </a:xfrm>
          <a:prstGeom prst="rect">
            <a:avLst/>
          </a:prstGeom>
        </p:spPr>
        <p:txBody>
          <a:bodyPr wrap="square" lIns="0" tIns="36830" rIns="0" bIns="0" rtlCol="0" vert="horz">
            <a:spAutoFit/>
          </a:bodyPr>
          <a:lstStyle/>
          <a:p>
            <a:pPr marL="12700">
              <a:lnSpc>
                <a:spcPct val="100000"/>
              </a:lnSpc>
              <a:spcBef>
                <a:spcPts val="290"/>
              </a:spcBef>
            </a:pPr>
            <a:r>
              <a:rPr dirty="0" sz="1000" spc="20">
                <a:solidFill>
                  <a:srgbClr val="7E7E7E"/>
                </a:solidFill>
                <a:latin typeface="Verdana"/>
                <a:cs typeface="Verdana"/>
              </a:rPr>
              <a:t>KLINIK </a:t>
            </a:r>
            <a:r>
              <a:rPr dirty="0" sz="1000" spc="15">
                <a:solidFill>
                  <a:srgbClr val="7E7E7E"/>
                </a:solidFill>
                <a:latin typeface="Verdana"/>
                <a:cs typeface="Verdana"/>
              </a:rPr>
              <a:t>UND</a:t>
            </a:r>
            <a:r>
              <a:rPr dirty="0" sz="1000" spc="204">
                <a:solidFill>
                  <a:srgbClr val="7E7E7E"/>
                </a:solidFill>
                <a:latin typeface="Verdana"/>
                <a:cs typeface="Verdana"/>
              </a:rPr>
              <a:t> </a:t>
            </a:r>
            <a:r>
              <a:rPr dirty="0" sz="1000" spc="30">
                <a:solidFill>
                  <a:srgbClr val="7E7E7E"/>
                </a:solidFill>
                <a:latin typeface="Verdana"/>
                <a:cs typeface="Verdana"/>
              </a:rPr>
              <a:t>POLIKLINIK</a:t>
            </a:r>
            <a:endParaRPr sz="1000">
              <a:latin typeface="Verdana"/>
              <a:cs typeface="Verdana"/>
            </a:endParaRPr>
          </a:p>
          <a:p>
            <a:pPr marL="12700">
              <a:lnSpc>
                <a:spcPct val="100000"/>
              </a:lnSpc>
              <a:spcBef>
                <a:spcPts val="195"/>
              </a:spcBef>
            </a:pPr>
            <a:r>
              <a:rPr dirty="0" sz="1000" spc="20">
                <a:solidFill>
                  <a:srgbClr val="7E7E7E"/>
                </a:solidFill>
                <a:latin typeface="Verdana"/>
                <a:cs typeface="Verdana"/>
              </a:rPr>
              <a:t>FÜR </a:t>
            </a:r>
            <a:r>
              <a:rPr dirty="0" sz="1000" spc="30">
                <a:solidFill>
                  <a:srgbClr val="7E7E7E"/>
                </a:solidFill>
                <a:latin typeface="Verdana"/>
                <a:cs typeface="Verdana"/>
              </a:rPr>
              <a:t>FRAUENHEILKUNDE </a:t>
            </a:r>
            <a:r>
              <a:rPr dirty="0" sz="1000" spc="15">
                <a:solidFill>
                  <a:srgbClr val="7E7E7E"/>
                </a:solidFill>
                <a:latin typeface="Verdana"/>
                <a:cs typeface="Verdana"/>
              </a:rPr>
              <a:t>UND</a:t>
            </a:r>
            <a:r>
              <a:rPr dirty="0" sz="1000" spc="290">
                <a:solidFill>
                  <a:srgbClr val="7E7E7E"/>
                </a:solidFill>
                <a:latin typeface="Verdana"/>
                <a:cs typeface="Verdana"/>
              </a:rPr>
              <a:t> </a:t>
            </a:r>
            <a:r>
              <a:rPr dirty="0" sz="1000" spc="30">
                <a:solidFill>
                  <a:srgbClr val="7E7E7E"/>
                </a:solidFill>
                <a:latin typeface="Verdana"/>
                <a:cs typeface="Verdana"/>
              </a:rPr>
              <a:t>GEBURTSHILFE</a:t>
            </a:r>
            <a:endParaRPr sz="1000">
              <a:latin typeface="Verdana"/>
              <a:cs typeface="Verdana"/>
            </a:endParaRPr>
          </a:p>
        </p:txBody>
      </p:sp>
      <p:sp>
        <p:nvSpPr>
          <p:cNvPr id="6" name="object 6"/>
          <p:cNvSpPr/>
          <p:nvPr/>
        </p:nvSpPr>
        <p:spPr>
          <a:xfrm>
            <a:off x="4887912" y="6164262"/>
            <a:ext cx="2846705" cy="190500"/>
          </a:xfrm>
          <a:custGeom>
            <a:avLst/>
            <a:gdLst/>
            <a:ahLst/>
            <a:cxnLst/>
            <a:rect l="l" t="t" r="r" b="b"/>
            <a:pathLst>
              <a:path w="2846704" h="190500">
                <a:moveTo>
                  <a:pt x="0" y="0"/>
                </a:moveTo>
                <a:lnTo>
                  <a:pt x="2846387" y="0"/>
                </a:lnTo>
                <a:lnTo>
                  <a:pt x="2846387" y="190500"/>
                </a:lnTo>
                <a:lnTo>
                  <a:pt x="0" y="190500"/>
                </a:lnTo>
                <a:lnTo>
                  <a:pt x="0" y="0"/>
                </a:lnTo>
                <a:close/>
              </a:path>
            </a:pathLst>
          </a:custGeom>
          <a:solidFill>
            <a:srgbClr val="FFFFFF"/>
          </a:solidFill>
        </p:spPr>
        <p:txBody>
          <a:bodyPr wrap="square" lIns="0" tIns="0" rIns="0" bIns="0" rtlCol="0"/>
          <a:lstStyle/>
          <a:p/>
        </p:txBody>
      </p:sp>
      <p:sp>
        <p:nvSpPr>
          <p:cNvPr id="7" name="object 7"/>
          <p:cNvSpPr txBox="1"/>
          <p:nvPr/>
        </p:nvSpPr>
        <p:spPr>
          <a:xfrm>
            <a:off x="4921806" y="6169561"/>
            <a:ext cx="2748280" cy="177800"/>
          </a:xfrm>
          <a:prstGeom prst="rect">
            <a:avLst/>
          </a:prstGeom>
        </p:spPr>
        <p:txBody>
          <a:bodyPr wrap="square" lIns="0" tIns="12065" rIns="0" bIns="0" rtlCol="0" vert="horz">
            <a:spAutoFit/>
          </a:bodyPr>
          <a:lstStyle/>
          <a:p>
            <a:pPr marL="38100">
              <a:lnSpc>
                <a:spcPct val="100000"/>
              </a:lnSpc>
              <a:spcBef>
                <a:spcPts val="95"/>
              </a:spcBef>
            </a:pPr>
            <a:r>
              <a:rPr dirty="0" sz="1000" spc="-10">
                <a:solidFill>
                  <a:srgbClr val="009340"/>
                </a:solidFill>
                <a:latin typeface="Verdana"/>
                <a:cs typeface="Verdana"/>
              </a:rPr>
              <a:t>KLINIKUM DER </a:t>
            </a:r>
            <a:r>
              <a:rPr dirty="0" sz="1000" spc="-5">
                <a:solidFill>
                  <a:srgbClr val="009340"/>
                </a:solidFill>
                <a:latin typeface="Verdana"/>
                <a:cs typeface="Verdana"/>
              </a:rPr>
              <a:t>UNIVERSITÄT</a:t>
            </a:r>
            <a:r>
              <a:rPr dirty="0" sz="1000" spc="95">
                <a:solidFill>
                  <a:srgbClr val="009340"/>
                </a:solidFill>
                <a:latin typeface="Verdana"/>
                <a:cs typeface="Verdana"/>
              </a:rPr>
              <a:t> </a:t>
            </a:r>
            <a:r>
              <a:rPr dirty="0" sz="1000" spc="-5">
                <a:solidFill>
                  <a:srgbClr val="009340"/>
                </a:solidFill>
                <a:latin typeface="Verdana"/>
                <a:cs typeface="Verdana"/>
              </a:rPr>
              <a:t>MÜNCHEN</a:t>
            </a:r>
            <a:r>
              <a:rPr dirty="0" baseline="25641" sz="975" spc="-7">
                <a:solidFill>
                  <a:srgbClr val="009340"/>
                </a:solidFill>
                <a:latin typeface="Verdana"/>
                <a:cs typeface="Verdana"/>
              </a:rPr>
              <a:t>®</a:t>
            </a:r>
            <a:endParaRPr baseline="25641" sz="975">
              <a:latin typeface="Verdana"/>
              <a:cs typeface="Verdana"/>
            </a:endParaRPr>
          </a:p>
        </p:txBody>
      </p:sp>
      <p:sp>
        <p:nvSpPr>
          <p:cNvPr id="8" name="object 8"/>
          <p:cNvSpPr/>
          <p:nvPr/>
        </p:nvSpPr>
        <p:spPr>
          <a:xfrm>
            <a:off x="6230937" y="893761"/>
            <a:ext cx="2200275" cy="955675"/>
          </a:xfrm>
          <a:custGeom>
            <a:avLst/>
            <a:gdLst/>
            <a:ahLst/>
            <a:cxnLst/>
            <a:rect l="l" t="t" r="r" b="b"/>
            <a:pathLst>
              <a:path w="2200275" h="955675">
                <a:moveTo>
                  <a:pt x="0" y="159283"/>
                </a:moveTo>
                <a:lnTo>
                  <a:pt x="8120" y="108936"/>
                </a:lnTo>
                <a:lnTo>
                  <a:pt x="30731" y="65211"/>
                </a:lnTo>
                <a:lnTo>
                  <a:pt x="65211" y="30731"/>
                </a:lnTo>
                <a:lnTo>
                  <a:pt x="108936" y="8120"/>
                </a:lnTo>
                <a:lnTo>
                  <a:pt x="159283" y="0"/>
                </a:lnTo>
                <a:lnTo>
                  <a:pt x="2040991" y="0"/>
                </a:lnTo>
                <a:lnTo>
                  <a:pt x="2091338" y="8120"/>
                </a:lnTo>
                <a:lnTo>
                  <a:pt x="2135063" y="30731"/>
                </a:lnTo>
                <a:lnTo>
                  <a:pt x="2169543" y="65211"/>
                </a:lnTo>
                <a:lnTo>
                  <a:pt x="2192154" y="108936"/>
                </a:lnTo>
                <a:lnTo>
                  <a:pt x="2200275" y="159283"/>
                </a:lnTo>
                <a:lnTo>
                  <a:pt x="2200275" y="796391"/>
                </a:lnTo>
                <a:lnTo>
                  <a:pt x="2192154" y="846738"/>
                </a:lnTo>
                <a:lnTo>
                  <a:pt x="2169543" y="890463"/>
                </a:lnTo>
                <a:lnTo>
                  <a:pt x="2135063" y="924943"/>
                </a:lnTo>
                <a:lnTo>
                  <a:pt x="2091338" y="947554"/>
                </a:lnTo>
                <a:lnTo>
                  <a:pt x="2040991" y="955674"/>
                </a:lnTo>
                <a:lnTo>
                  <a:pt x="159283" y="955674"/>
                </a:lnTo>
                <a:lnTo>
                  <a:pt x="108936" y="947554"/>
                </a:lnTo>
                <a:lnTo>
                  <a:pt x="65211" y="924943"/>
                </a:lnTo>
                <a:lnTo>
                  <a:pt x="30731" y="890463"/>
                </a:lnTo>
                <a:lnTo>
                  <a:pt x="8120" y="846738"/>
                </a:lnTo>
                <a:lnTo>
                  <a:pt x="0" y="796391"/>
                </a:lnTo>
                <a:lnTo>
                  <a:pt x="0" y="159283"/>
                </a:lnTo>
                <a:close/>
              </a:path>
            </a:pathLst>
          </a:custGeom>
          <a:ln w="152400">
            <a:solidFill>
              <a:srgbClr val="FF0000"/>
            </a:solidFill>
          </a:ln>
        </p:spPr>
        <p:txBody>
          <a:bodyPr wrap="square" lIns="0" tIns="0" rIns="0" bIns="0" rtlCol="0"/>
          <a:lstStyle/>
          <a:p/>
        </p:txBody>
      </p:sp>
      <p:sp>
        <p:nvSpPr>
          <p:cNvPr id="9" name="object 9"/>
          <p:cNvSpPr/>
          <p:nvPr/>
        </p:nvSpPr>
        <p:spPr>
          <a:xfrm>
            <a:off x="6361111" y="4065584"/>
            <a:ext cx="2202180" cy="957580"/>
          </a:xfrm>
          <a:custGeom>
            <a:avLst/>
            <a:gdLst/>
            <a:ahLst/>
            <a:cxnLst/>
            <a:rect l="l" t="t" r="r" b="b"/>
            <a:pathLst>
              <a:path w="2202179" h="957579">
                <a:moveTo>
                  <a:pt x="2042312" y="0"/>
                </a:moveTo>
                <a:lnTo>
                  <a:pt x="159550" y="0"/>
                </a:lnTo>
                <a:lnTo>
                  <a:pt x="109121" y="8134"/>
                </a:lnTo>
                <a:lnTo>
                  <a:pt x="65323" y="30785"/>
                </a:lnTo>
                <a:lnTo>
                  <a:pt x="30785" y="65323"/>
                </a:lnTo>
                <a:lnTo>
                  <a:pt x="8134" y="109121"/>
                </a:lnTo>
                <a:lnTo>
                  <a:pt x="0" y="159550"/>
                </a:lnTo>
                <a:lnTo>
                  <a:pt x="0" y="797712"/>
                </a:lnTo>
                <a:lnTo>
                  <a:pt x="8134" y="848145"/>
                </a:lnTo>
                <a:lnTo>
                  <a:pt x="30785" y="891944"/>
                </a:lnTo>
                <a:lnTo>
                  <a:pt x="65323" y="926480"/>
                </a:lnTo>
                <a:lnTo>
                  <a:pt x="109121" y="949129"/>
                </a:lnTo>
                <a:lnTo>
                  <a:pt x="159550" y="957262"/>
                </a:lnTo>
                <a:lnTo>
                  <a:pt x="2042312" y="957262"/>
                </a:lnTo>
                <a:lnTo>
                  <a:pt x="2092740" y="949129"/>
                </a:lnTo>
                <a:lnTo>
                  <a:pt x="2136538" y="926480"/>
                </a:lnTo>
                <a:lnTo>
                  <a:pt x="2171077" y="891944"/>
                </a:lnTo>
                <a:lnTo>
                  <a:pt x="2193728" y="848145"/>
                </a:lnTo>
                <a:lnTo>
                  <a:pt x="2201862" y="797712"/>
                </a:lnTo>
                <a:lnTo>
                  <a:pt x="2201862" y="159550"/>
                </a:lnTo>
                <a:lnTo>
                  <a:pt x="2193728" y="109121"/>
                </a:lnTo>
                <a:lnTo>
                  <a:pt x="2171077" y="65323"/>
                </a:lnTo>
                <a:lnTo>
                  <a:pt x="2136538" y="30785"/>
                </a:lnTo>
                <a:lnTo>
                  <a:pt x="2092740" y="8134"/>
                </a:lnTo>
                <a:lnTo>
                  <a:pt x="2042312" y="0"/>
                </a:lnTo>
                <a:close/>
              </a:path>
            </a:pathLst>
          </a:custGeom>
          <a:solidFill>
            <a:srgbClr val="FFFFFF"/>
          </a:solidFill>
        </p:spPr>
        <p:txBody>
          <a:bodyPr wrap="square" lIns="0" tIns="0" rIns="0" bIns="0" rtlCol="0"/>
          <a:lstStyle/>
          <a:p/>
        </p:txBody>
      </p:sp>
      <p:sp>
        <p:nvSpPr>
          <p:cNvPr id="10" name="object 10"/>
          <p:cNvSpPr/>
          <p:nvPr/>
        </p:nvSpPr>
        <p:spPr>
          <a:xfrm>
            <a:off x="6361111" y="4065584"/>
            <a:ext cx="2202180" cy="957580"/>
          </a:xfrm>
          <a:custGeom>
            <a:avLst/>
            <a:gdLst/>
            <a:ahLst/>
            <a:cxnLst/>
            <a:rect l="l" t="t" r="r" b="b"/>
            <a:pathLst>
              <a:path w="2202179" h="957579">
                <a:moveTo>
                  <a:pt x="0" y="159550"/>
                </a:moveTo>
                <a:lnTo>
                  <a:pt x="8134" y="109121"/>
                </a:lnTo>
                <a:lnTo>
                  <a:pt x="30785" y="65323"/>
                </a:lnTo>
                <a:lnTo>
                  <a:pt x="65323" y="30785"/>
                </a:lnTo>
                <a:lnTo>
                  <a:pt x="109121" y="8134"/>
                </a:lnTo>
                <a:lnTo>
                  <a:pt x="159550" y="0"/>
                </a:lnTo>
                <a:lnTo>
                  <a:pt x="2042312" y="0"/>
                </a:lnTo>
                <a:lnTo>
                  <a:pt x="2092740" y="8134"/>
                </a:lnTo>
                <a:lnTo>
                  <a:pt x="2136538" y="30785"/>
                </a:lnTo>
                <a:lnTo>
                  <a:pt x="2171077" y="65323"/>
                </a:lnTo>
                <a:lnTo>
                  <a:pt x="2193728" y="109121"/>
                </a:lnTo>
                <a:lnTo>
                  <a:pt x="2201862" y="159550"/>
                </a:lnTo>
                <a:lnTo>
                  <a:pt x="2201862" y="797712"/>
                </a:lnTo>
                <a:lnTo>
                  <a:pt x="2193728" y="848145"/>
                </a:lnTo>
                <a:lnTo>
                  <a:pt x="2171077" y="891944"/>
                </a:lnTo>
                <a:lnTo>
                  <a:pt x="2136538" y="926480"/>
                </a:lnTo>
                <a:lnTo>
                  <a:pt x="2092740" y="949129"/>
                </a:lnTo>
                <a:lnTo>
                  <a:pt x="2042312" y="957262"/>
                </a:lnTo>
                <a:lnTo>
                  <a:pt x="159550" y="957262"/>
                </a:lnTo>
                <a:lnTo>
                  <a:pt x="109121" y="949129"/>
                </a:lnTo>
                <a:lnTo>
                  <a:pt x="65323" y="926480"/>
                </a:lnTo>
                <a:lnTo>
                  <a:pt x="30785" y="891944"/>
                </a:lnTo>
                <a:lnTo>
                  <a:pt x="8134" y="848145"/>
                </a:lnTo>
                <a:lnTo>
                  <a:pt x="0" y="797712"/>
                </a:lnTo>
                <a:lnTo>
                  <a:pt x="0" y="159550"/>
                </a:lnTo>
                <a:close/>
              </a:path>
            </a:pathLst>
          </a:custGeom>
          <a:ln w="25400">
            <a:solidFill>
              <a:srgbClr val="FF0000"/>
            </a:solidFill>
          </a:ln>
        </p:spPr>
        <p:txBody>
          <a:bodyPr wrap="square" lIns="0" tIns="0" rIns="0" bIns="0" rtlCol="0"/>
          <a:lstStyle/>
          <a:p/>
        </p:txBody>
      </p:sp>
      <p:sp>
        <p:nvSpPr>
          <p:cNvPr id="11" name="object 11"/>
          <p:cNvSpPr/>
          <p:nvPr/>
        </p:nvSpPr>
        <p:spPr>
          <a:xfrm>
            <a:off x="3536948" y="5227634"/>
            <a:ext cx="2202180" cy="957580"/>
          </a:xfrm>
          <a:custGeom>
            <a:avLst/>
            <a:gdLst/>
            <a:ahLst/>
            <a:cxnLst/>
            <a:rect l="l" t="t" r="r" b="b"/>
            <a:pathLst>
              <a:path w="2202179" h="957579">
                <a:moveTo>
                  <a:pt x="2042312" y="0"/>
                </a:moveTo>
                <a:lnTo>
                  <a:pt x="159550" y="0"/>
                </a:lnTo>
                <a:lnTo>
                  <a:pt x="109121" y="8134"/>
                </a:lnTo>
                <a:lnTo>
                  <a:pt x="65323" y="30785"/>
                </a:lnTo>
                <a:lnTo>
                  <a:pt x="30785" y="65323"/>
                </a:lnTo>
                <a:lnTo>
                  <a:pt x="8134" y="109121"/>
                </a:lnTo>
                <a:lnTo>
                  <a:pt x="0" y="159550"/>
                </a:lnTo>
                <a:lnTo>
                  <a:pt x="0" y="797712"/>
                </a:lnTo>
                <a:lnTo>
                  <a:pt x="8134" y="848145"/>
                </a:lnTo>
                <a:lnTo>
                  <a:pt x="30785" y="891944"/>
                </a:lnTo>
                <a:lnTo>
                  <a:pt x="65323" y="926480"/>
                </a:lnTo>
                <a:lnTo>
                  <a:pt x="109121" y="949129"/>
                </a:lnTo>
                <a:lnTo>
                  <a:pt x="159550" y="957262"/>
                </a:lnTo>
                <a:lnTo>
                  <a:pt x="2042312" y="957262"/>
                </a:lnTo>
                <a:lnTo>
                  <a:pt x="2092740" y="949129"/>
                </a:lnTo>
                <a:lnTo>
                  <a:pt x="2136538" y="926480"/>
                </a:lnTo>
                <a:lnTo>
                  <a:pt x="2171077" y="891944"/>
                </a:lnTo>
                <a:lnTo>
                  <a:pt x="2193728" y="848145"/>
                </a:lnTo>
                <a:lnTo>
                  <a:pt x="2201862" y="797712"/>
                </a:lnTo>
                <a:lnTo>
                  <a:pt x="2201862" y="159550"/>
                </a:lnTo>
                <a:lnTo>
                  <a:pt x="2193728" y="109121"/>
                </a:lnTo>
                <a:lnTo>
                  <a:pt x="2171077" y="65323"/>
                </a:lnTo>
                <a:lnTo>
                  <a:pt x="2136538" y="30785"/>
                </a:lnTo>
                <a:lnTo>
                  <a:pt x="2092740" y="8134"/>
                </a:lnTo>
                <a:lnTo>
                  <a:pt x="2042312" y="0"/>
                </a:lnTo>
                <a:close/>
              </a:path>
            </a:pathLst>
          </a:custGeom>
          <a:solidFill>
            <a:srgbClr val="FFFFFF"/>
          </a:solidFill>
        </p:spPr>
        <p:txBody>
          <a:bodyPr wrap="square" lIns="0" tIns="0" rIns="0" bIns="0" rtlCol="0"/>
          <a:lstStyle/>
          <a:p/>
        </p:txBody>
      </p:sp>
      <p:sp>
        <p:nvSpPr>
          <p:cNvPr id="12" name="object 12"/>
          <p:cNvSpPr/>
          <p:nvPr/>
        </p:nvSpPr>
        <p:spPr>
          <a:xfrm>
            <a:off x="3536948" y="5227634"/>
            <a:ext cx="2202180" cy="957580"/>
          </a:xfrm>
          <a:custGeom>
            <a:avLst/>
            <a:gdLst/>
            <a:ahLst/>
            <a:cxnLst/>
            <a:rect l="l" t="t" r="r" b="b"/>
            <a:pathLst>
              <a:path w="2202179" h="957579">
                <a:moveTo>
                  <a:pt x="0" y="159550"/>
                </a:moveTo>
                <a:lnTo>
                  <a:pt x="8134" y="109121"/>
                </a:lnTo>
                <a:lnTo>
                  <a:pt x="30785" y="65323"/>
                </a:lnTo>
                <a:lnTo>
                  <a:pt x="65323" y="30785"/>
                </a:lnTo>
                <a:lnTo>
                  <a:pt x="109121" y="8134"/>
                </a:lnTo>
                <a:lnTo>
                  <a:pt x="159550" y="0"/>
                </a:lnTo>
                <a:lnTo>
                  <a:pt x="2042312" y="0"/>
                </a:lnTo>
                <a:lnTo>
                  <a:pt x="2092740" y="8134"/>
                </a:lnTo>
                <a:lnTo>
                  <a:pt x="2136538" y="30785"/>
                </a:lnTo>
                <a:lnTo>
                  <a:pt x="2171077" y="65323"/>
                </a:lnTo>
                <a:lnTo>
                  <a:pt x="2193728" y="109121"/>
                </a:lnTo>
                <a:lnTo>
                  <a:pt x="2201862" y="159550"/>
                </a:lnTo>
                <a:lnTo>
                  <a:pt x="2201862" y="797712"/>
                </a:lnTo>
                <a:lnTo>
                  <a:pt x="2193728" y="848145"/>
                </a:lnTo>
                <a:lnTo>
                  <a:pt x="2171077" y="891944"/>
                </a:lnTo>
                <a:lnTo>
                  <a:pt x="2136538" y="926480"/>
                </a:lnTo>
                <a:lnTo>
                  <a:pt x="2092740" y="949129"/>
                </a:lnTo>
                <a:lnTo>
                  <a:pt x="2042312" y="957262"/>
                </a:lnTo>
                <a:lnTo>
                  <a:pt x="159550" y="957262"/>
                </a:lnTo>
                <a:lnTo>
                  <a:pt x="109121" y="949129"/>
                </a:lnTo>
                <a:lnTo>
                  <a:pt x="65323" y="926480"/>
                </a:lnTo>
                <a:lnTo>
                  <a:pt x="30785" y="891944"/>
                </a:lnTo>
                <a:lnTo>
                  <a:pt x="8134" y="848145"/>
                </a:lnTo>
                <a:lnTo>
                  <a:pt x="0" y="797712"/>
                </a:lnTo>
                <a:lnTo>
                  <a:pt x="0" y="159550"/>
                </a:lnTo>
                <a:close/>
              </a:path>
            </a:pathLst>
          </a:custGeom>
          <a:ln w="25400">
            <a:solidFill>
              <a:srgbClr val="FFFF00"/>
            </a:solidFill>
          </a:ln>
        </p:spPr>
        <p:txBody>
          <a:bodyPr wrap="square" lIns="0" tIns="0" rIns="0" bIns="0" rtlCol="0"/>
          <a:lstStyle/>
          <a:p/>
        </p:txBody>
      </p:sp>
      <p:sp>
        <p:nvSpPr>
          <p:cNvPr id="13" name="object 13"/>
          <p:cNvSpPr/>
          <p:nvPr/>
        </p:nvSpPr>
        <p:spPr>
          <a:xfrm>
            <a:off x="3332162" y="865184"/>
            <a:ext cx="2200275" cy="957580"/>
          </a:xfrm>
          <a:custGeom>
            <a:avLst/>
            <a:gdLst/>
            <a:ahLst/>
            <a:cxnLst/>
            <a:rect l="l" t="t" r="r" b="b"/>
            <a:pathLst>
              <a:path w="2200275" h="957580">
                <a:moveTo>
                  <a:pt x="0" y="159550"/>
                </a:moveTo>
                <a:lnTo>
                  <a:pt x="8134" y="109121"/>
                </a:lnTo>
                <a:lnTo>
                  <a:pt x="30785" y="65323"/>
                </a:lnTo>
                <a:lnTo>
                  <a:pt x="65323" y="30785"/>
                </a:lnTo>
                <a:lnTo>
                  <a:pt x="109121" y="8134"/>
                </a:lnTo>
                <a:lnTo>
                  <a:pt x="159550" y="0"/>
                </a:lnTo>
                <a:lnTo>
                  <a:pt x="2040724" y="0"/>
                </a:lnTo>
                <a:lnTo>
                  <a:pt x="2091153" y="8134"/>
                </a:lnTo>
                <a:lnTo>
                  <a:pt x="2134951" y="30785"/>
                </a:lnTo>
                <a:lnTo>
                  <a:pt x="2169489" y="65323"/>
                </a:lnTo>
                <a:lnTo>
                  <a:pt x="2192140" y="109121"/>
                </a:lnTo>
                <a:lnTo>
                  <a:pt x="2200275" y="159550"/>
                </a:lnTo>
                <a:lnTo>
                  <a:pt x="2200275" y="797712"/>
                </a:lnTo>
                <a:lnTo>
                  <a:pt x="2192140" y="848145"/>
                </a:lnTo>
                <a:lnTo>
                  <a:pt x="2169489" y="891944"/>
                </a:lnTo>
                <a:lnTo>
                  <a:pt x="2134951" y="926480"/>
                </a:lnTo>
                <a:lnTo>
                  <a:pt x="2091153" y="949129"/>
                </a:lnTo>
                <a:lnTo>
                  <a:pt x="2040724" y="957262"/>
                </a:lnTo>
                <a:lnTo>
                  <a:pt x="159550" y="957262"/>
                </a:lnTo>
                <a:lnTo>
                  <a:pt x="109121" y="949129"/>
                </a:lnTo>
                <a:lnTo>
                  <a:pt x="65323" y="926480"/>
                </a:lnTo>
                <a:lnTo>
                  <a:pt x="30785" y="891944"/>
                </a:lnTo>
                <a:lnTo>
                  <a:pt x="8134" y="848145"/>
                </a:lnTo>
                <a:lnTo>
                  <a:pt x="0" y="797712"/>
                </a:lnTo>
                <a:lnTo>
                  <a:pt x="0" y="159550"/>
                </a:lnTo>
                <a:close/>
              </a:path>
            </a:pathLst>
          </a:custGeom>
          <a:ln w="127000">
            <a:solidFill>
              <a:srgbClr val="FFFF00"/>
            </a:solidFill>
          </a:ln>
        </p:spPr>
        <p:txBody>
          <a:bodyPr wrap="square" lIns="0" tIns="0" rIns="0" bIns="0" rtlCol="0"/>
          <a:lstStyle/>
          <a:p/>
        </p:txBody>
      </p:sp>
      <p:sp>
        <p:nvSpPr>
          <p:cNvPr id="14" name="object 14"/>
          <p:cNvSpPr txBox="1"/>
          <p:nvPr/>
        </p:nvSpPr>
        <p:spPr>
          <a:xfrm>
            <a:off x="3810253" y="931217"/>
            <a:ext cx="1246505" cy="513715"/>
          </a:xfrm>
          <a:prstGeom prst="rect">
            <a:avLst/>
          </a:prstGeom>
        </p:spPr>
        <p:txBody>
          <a:bodyPr wrap="square" lIns="0" tIns="13335" rIns="0" bIns="0" rtlCol="0" vert="horz">
            <a:spAutoFit/>
          </a:bodyPr>
          <a:lstStyle/>
          <a:p>
            <a:pPr marL="12700">
              <a:lnSpc>
                <a:spcPct val="100000"/>
              </a:lnSpc>
              <a:spcBef>
                <a:spcPts val="105"/>
              </a:spcBef>
            </a:pPr>
            <a:r>
              <a:rPr dirty="0" sz="3200" b="1">
                <a:latin typeface="標楷體"/>
                <a:cs typeface="標楷體"/>
              </a:rPr>
              <a:t>三陰性</a:t>
            </a:r>
            <a:endParaRPr sz="3200">
              <a:latin typeface="標楷體"/>
              <a:cs typeface="標楷體"/>
            </a:endParaRPr>
          </a:p>
        </p:txBody>
      </p:sp>
      <p:sp>
        <p:nvSpPr>
          <p:cNvPr id="15" name="object 15"/>
          <p:cNvSpPr/>
          <p:nvPr/>
        </p:nvSpPr>
        <p:spPr>
          <a:xfrm>
            <a:off x="1739900" y="5327650"/>
            <a:ext cx="802005" cy="825500"/>
          </a:xfrm>
          <a:custGeom>
            <a:avLst/>
            <a:gdLst/>
            <a:ahLst/>
            <a:cxnLst/>
            <a:rect l="l" t="t" r="r" b="b"/>
            <a:pathLst>
              <a:path w="802005" h="825500">
                <a:moveTo>
                  <a:pt x="0" y="133616"/>
                </a:moveTo>
                <a:lnTo>
                  <a:pt x="6811" y="91381"/>
                </a:lnTo>
                <a:lnTo>
                  <a:pt x="25778" y="54702"/>
                </a:lnTo>
                <a:lnTo>
                  <a:pt x="54702" y="25778"/>
                </a:lnTo>
                <a:lnTo>
                  <a:pt x="91381" y="6811"/>
                </a:lnTo>
                <a:lnTo>
                  <a:pt x="133616" y="0"/>
                </a:lnTo>
                <a:lnTo>
                  <a:pt x="668070" y="0"/>
                </a:lnTo>
                <a:lnTo>
                  <a:pt x="710306" y="6811"/>
                </a:lnTo>
                <a:lnTo>
                  <a:pt x="746985" y="25778"/>
                </a:lnTo>
                <a:lnTo>
                  <a:pt x="775908" y="54702"/>
                </a:lnTo>
                <a:lnTo>
                  <a:pt x="794876" y="91381"/>
                </a:lnTo>
                <a:lnTo>
                  <a:pt x="801687" y="133616"/>
                </a:lnTo>
                <a:lnTo>
                  <a:pt x="801687" y="691883"/>
                </a:lnTo>
                <a:lnTo>
                  <a:pt x="794876" y="734118"/>
                </a:lnTo>
                <a:lnTo>
                  <a:pt x="775908" y="770797"/>
                </a:lnTo>
                <a:lnTo>
                  <a:pt x="746985" y="799721"/>
                </a:lnTo>
                <a:lnTo>
                  <a:pt x="710306" y="818688"/>
                </a:lnTo>
                <a:lnTo>
                  <a:pt x="668070" y="825500"/>
                </a:lnTo>
                <a:lnTo>
                  <a:pt x="133616" y="825500"/>
                </a:lnTo>
                <a:lnTo>
                  <a:pt x="91381" y="818688"/>
                </a:lnTo>
                <a:lnTo>
                  <a:pt x="54702" y="799721"/>
                </a:lnTo>
                <a:lnTo>
                  <a:pt x="25778" y="770797"/>
                </a:lnTo>
                <a:lnTo>
                  <a:pt x="6811" y="734118"/>
                </a:lnTo>
                <a:lnTo>
                  <a:pt x="0" y="691883"/>
                </a:lnTo>
                <a:lnTo>
                  <a:pt x="0" y="133616"/>
                </a:lnTo>
                <a:close/>
              </a:path>
            </a:pathLst>
          </a:custGeom>
          <a:ln w="25400">
            <a:solidFill>
              <a:srgbClr val="00AF50"/>
            </a:solidFill>
          </a:ln>
        </p:spPr>
        <p:txBody>
          <a:bodyPr wrap="square" lIns="0" tIns="0" rIns="0" bIns="0" rtlCol="0"/>
          <a:lstStyle/>
          <a:p/>
        </p:txBody>
      </p:sp>
      <p:sp>
        <p:nvSpPr>
          <p:cNvPr id="16" name="object 16"/>
          <p:cNvSpPr/>
          <p:nvPr/>
        </p:nvSpPr>
        <p:spPr>
          <a:xfrm>
            <a:off x="31750" y="5316536"/>
            <a:ext cx="1659255" cy="860425"/>
          </a:xfrm>
          <a:custGeom>
            <a:avLst/>
            <a:gdLst/>
            <a:ahLst/>
            <a:cxnLst/>
            <a:rect l="l" t="t" r="r" b="b"/>
            <a:pathLst>
              <a:path w="1659255" h="860425">
                <a:moveTo>
                  <a:pt x="0" y="143408"/>
                </a:moveTo>
                <a:lnTo>
                  <a:pt x="7311" y="98082"/>
                </a:lnTo>
                <a:lnTo>
                  <a:pt x="27670" y="58715"/>
                </a:lnTo>
                <a:lnTo>
                  <a:pt x="58715" y="27670"/>
                </a:lnTo>
                <a:lnTo>
                  <a:pt x="98082" y="7311"/>
                </a:lnTo>
                <a:lnTo>
                  <a:pt x="143408" y="0"/>
                </a:lnTo>
                <a:lnTo>
                  <a:pt x="1515529" y="0"/>
                </a:lnTo>
                <a:lnTo>
                  <a:pt x="1560855" y="7311"/>
                </a:lnTo>
                <a:lnTo>
                  <a:pt x="1600222" y="27670"/>
                </a:lnTo>
                <a:lnTo>
                  <a:pt x="1631266" y="58715"/>
                </a:lnTo>
                <a:lnTo>
                  <a:pt x="1651625" y="98082"/>
                </a:lnTo>
                <a:lnTo>
                  <a:pt x="1658937" y="143408"/>
                </a:lnTo>
                <a:lnTo>
                  <a:pt x="1658937" y="717016"/>
                </a:lnTo>
                <a:lnTo>
                  <a:pt x="1651625" y="762347"/>
                </a:lnTo>
                <a:lnTo>
                  <a:pt x="1631266" y="801715"/>
                </a:lnTo>
                <a:lnTo>
                  <a:pt x="1600222" y="832757"/>
                </a:lnTo>
                <a:lnTo>
                  <a:pt x="1560855" y="853114"/>
                </a:lnTo>
                <a:lnTo>
                  <a:pt x="1515529" y="860424"/>
                </a:lnTo>
                <a:lnTo>
                  <a:pt x="143408" y="860424"/>
                </a:lnTo>
                <a:lnTo>
                  <a:pt x="98082" y="853114"/>
                </a:lnTo>
                <a:lnTo>
                  <a:pt x="58715" y="832757"/>
                </a:lnTo>
                <a:lnTo>
                  <a:pt x="27670" y="801715"/>
                </a:lnTo>
                <a:lnTo>
                  <a:pt x="7311" y="762347"/>
                </a:lnTo>
                <a:lnTo>
                  <a:pt x="0" y="717016"/>
                </a:lnTo>
                <a:lnTo>
                  <a:pt x="0" y="143408"/>
                </a:lnTo>
                <a:close/>
              </a:path>
            </a:pathLst>
          </a:custGeom>
          <a:ln w="25400">
            <a:solidFill>
              <a:srgbClr val="00AF50"/>
            </a:solidFill>
          </a:ln>
        </p:spPr>
        <p:txBody>
          <a:bodyPr wrap="square" lIns="0" tIns="0" rIns="0" bIns="0" rtlCol="0"/>
          <a:lstStyle/>
          <a:p/>
        </p:txBody>
      </p:sp>
      <p:sp>
        <p:nvSpPr>
          <p:cNvPr id="17" name="object 17"/>
          <p:cNvSpPr/>
          <p:nvPr/>
        </p:nvSpPr>
        <p:spPr>
          <a:xfrm>
            <a:off x="1609725" y="4362446"/>
            <a:ext cx="1094105" cy="500380"/>
          </a:xfrm>
          <a:custGeom>
            <a:avLst/>
            <a:gdLst/>
            <a:ahLst/>
            <a:cxnLst/>
            <a:rect l="l" t="t" r="r" b="b"/>
            <a:pathLst>
              <a:path w="1094105" h="500379">
                <a:moveTo>
                  <a:pt x="0" y="83350"/>
                </a:moveTo>
                <a:lnTo>
                  <a:pt x="6549" y="50909"/>
                </a:lnTo>
                <a:lnTo>
                  <a:pt x="24410" y="24415"/>
                </a:lnTo>
                <a:lnTo>
                  <a:pt x="50904" y="6551"/>
                </a:lnTo>
                <a:lnTo>
                  <a:pt x="83350" y="0"/>
                </a:lnTo>
                <a:lnTo>
                  <a:pt x="1010437" y="0"/>
                </a:lnTo>
                <a:lnTo>
                  <a:pt x="1042882" y="6551"/>
                </a:lnTo>
                <a:lnTo>
                  <a:pt x="1069376" y="24415"/>
                </a:lnTo>
                <a:lnTo>
                  <a:pt x="1087238" y="50909"/>
                </a:lnTo>
                <a:lnTo>
                  <a:pt x="1093787" y="83350"/>
                </a:lnTo>
                <a:lnTo>
                  <a:pt x="1093787" y="416725"/>
                </a:lnTo>
                <a:lnTo>
                  <a:pt x="1087238" y="449163"/>
                </a:lnTo>
                <a:lnTo>
                  <a:pt x="1069376" y="475653"/>
                </a:lnTo>
                <a:lnTo>
                  <a:pt x="1042882" y="493513"/>
                </a:lnTo>
                <a:lnTo>
                  <a:pt x="1010437" y="500062"/>
                </a:lnTo>
                <a:lnTo>
                  <a:pt x="83350" y="500062"/>
                </a:lnTo>
                <a:lnTo>
                  <a:pt x="50904" y="493513"/>
                </a:lnTo>
                <a:lnTo>
                  <a:pt x="24410" y="475653"/>
                </a:lnTo>
                <a:lnTo>
                  <a:pt x="6549" y="449163"/>
                </a:lnTo>
                <a:lnTo>
                  <a:pt x="0" y="416725"/>
                </a:lnTo>
                <a:lnTo>
                  <a:pt x="0" y="83350"/>
                </a:lnTo>
                <a:close/>
              </a:path>
            </a:pathLst>
          </a:custGeom>
          <a:ln w="25400">
            <a:solidFill>
              <a:srgbClr val="00AF50"/>
            </a:solidFill>
          </a:ln>
        </p:spPr>
        <p:txBody>
          <a:bodyPr wrap="square" lIns="0" tIns="0" rIns="0" bIns="0" rtlCol="0"/>
          <a:lstStyle/>
          <a:p/>
        </p:txBody>
      </p:sp>
      <p:sp>
        <p:nvSpPr>
          <p:cNvPr id="18" name="object 18"/>
          <p:cNvSpPr/>
          <p:nvPr/>
        </p:nvSpPr>
        <p:spPr>
          <a:xfrm>
            <a:off x="138112" y="4348157"/>
            <a:ext cx="1095375" cy="500380"/>
          </a:xfrm>
          <a:custGeom>
            <a:avLst/>
            <a:gdLst/>
            <a:ahLst/>
            <a:cxnLst/>
            <a:rect l="l" t="t" r="r" b="b"/>
            <a:pathLst>
              <a:path w="1095375" h="500379">
                <a:moveTo>
                  <a:pt x="0" y="83350"/>
                </a:moveTo>
                <a:lnTo>
                  <a:pt x="6549" y="50909"/>
                </a:lnTo>
                <a:lnTo>
                  <a:pt x="24410" y="24415"/>
                </a:lnTo>
                <a:lnTo>
                  <a:pt x="50904" y="6551"/>
                </a:lnTo>
                <a:lnTo>
                  <a:pt x="83350" y="0"/>
                </a:lnTo>
                <a:lnTo>
                  <a:pt x="1012024" y="0"/>
                </a:lnTo>
                <a:lnTo>
                  <a:pt x="1044470" y="6551"/>
                </a:lnTo>
                <a:lnTo>
                  <a:pt x="1070964" y="24415"/>
                </a:lnTo>
                <a:lnTo>
                  <a:pt x="1088825" y="50909"/>
                </a:lnTo>
                <a:lnTo>
                  <a:pt x="1095375" y="83350"/>
                </a:lnTo>
                <a:lnTo>
                  <a:pt x="1095375" y="416725"/>
                </a:lnTo>
                <a:lnTo>
                  <a:pt x="1088825" y="449163"/>
                </a:lnTo>
                <a:lnTo>
                  <a:pt x="1070964" y="475653"/>
                </a:lnTo>
                <a:lnTo>
                  <a:pt x="1044470" y="493513"/>
                </a:lnTo>
                <a:lnTo>
                  <a:pt x="1012024" y="500062"/>
                </a:lnTo>
                <a:lnTo>
                  <a:pt x="83350" y="500062"/>
                </a:lnTo>
                <a:lnTo>
                  <a:pt x="50904" y="493513"/>
                </a:lnTo>
                <a:lnTo>
                  <a:pt x="24410" y="475653"/>
                </a:lnTo>
                <a:lnTo>
                  <a:pt x="6549" y="449163"/>
                </a:lnTo>
                <a:lnTo>
                  <a:pt x="0" y="416725"/>
                </a:lnTo>
                <a:lnTo>
                  <a:pt x="0" y="83350"/>
                </a:lnTo>
                <a:close/>
              </a:path>
            </a:pathLst>
          </a:custGeom>
          <a:ln w="25400">
            <a:solidFill>
              <a:srgbClr val="00AF50"/>
            </a:solidFill>
          </a:ln>
        </p:spPr>
        <p:txBody>
          <a:bodyPr wrap="square" lIns="0" tIns="0" rIns="0" bIns="0" rtlCol="0"/>
          <a:lstStyle/>
          <a:p/>
        </p:txBody>
      </p:sp>
      <p:sp>
        <p:nvSpPr>
          <p:cNvPr id="19" name="object 19"/>
          <p:cNvSpPr/>
          <p:nvPr/>
        </p:nvSpPr>
        <p:spPr>
          <a:xfrm>
            <a:off x="238125" y="2055815"/>
            <a:ext cx="2609850" cy="1803400"/>
          </a:xfrm>
          <a:custGeom>
            <a:avLst/>
            <a:gdLst/>
            <a:ahLst/>
            <a:cxnLst/>
            <a:rect l="l" t="t" r="r" b="b"/>
            <a:pathLst>
              <a:path w="2609850" h="1803400">
                <a:moveTo>
                  <a:pt x="0" y="300570"/>
                </a:moveTo>
                <a:lnTo>
                  <a:pt x="3933" y="251816"/>
                </a:lnTo>
                <a:lnTo>
                  <a:pt x="15323" y="205566"/>
                </a:lnTo>
                <a:lnTo>
                  <a:pt x="33548" y="162440"/>
                </a:lnTo>
                <a:lnTo>
                  <a:pt x="57992" y="123057"/>
                </a:lnTo>
                <a:lnTo>
                  <a:pt x="88034" y="88034"/>
                </a:lnTo>
                <a:lnTo>
                  <a:pt x="123057" y="57992"/>
                </a:lnTo>
                <a:lnTo>
                  <a:pt x="162440" y="33548"/>
                </a:lnTo>
                <a:lnTo>
                  <a:pt x="205566" y="15323"/>
                </a:lnTo>
                <a:lnTo>
                  <a:pt x="251816" y="3933"/>
                </a:lnTo>
                <a:lnTo>
                  <a:pt x="300570" y="0"/>
                </a:lnTo>
                <a:lnTo>
                  <a:pt x="2309279" y="0"/>
                </a:lnTo>
                <a:lnTo>
                  <a:pt x="2358033" y="3933"/>
                </a:lnTo>
                <a:lnTo>
                  <a:pt x="2404283" y="15323"/>
                </a:lnTo>
                <a:lnTo>
                  <a:pt x="2447409" y="33548"/>
                </a:lnTo>
                <a:lnTo>
                  <a:pt x="2486792" y="57992"/>
                </a:lnTo>
                <a:lnTo>
                  <a:pt x="2521815" y="88034"/>
                </a:lnTo>
                <a:lnTo>
                  <a:pt x="2551857" y="123057"/>
                </a:lnTo>
                <a:lnTo>
                  <a:pt x="2576301" y="162440"/>
                </a:lnTo>
                <a:lnTo>
                  <a:pt x="2594526" y="205566"/>
                </a:lnTo>
                <a:lnTo>
                  <a:pt x="2605916" y="251816"/>
                </a:lnTo>
                <a:lnTo>
                  <a:pt x="2609850" y="300570"/>
                </a:lnTo>
                <a:lnTo>
                  <a:pt x="2609850" y="1502829"/>
                </a:lnTo>
                <a:lnTo>
                  <a:pt x="2605916" y="1551583"/>
                </a:lnTo>
                <a:lnTo>
                  <a:pt x="2594526" y="1597833"/>
                </a:lnTo>
                <a:lnTo>
                  <a:pt x="2576301" y="1640959"/>
                </a:lnTo>
                <a:lnTo>
                  <a:pt x="2551857" y="1680342"/>
                </a:lnTo>
                <a:lnTo>
                  <a:pt x="2521815" y="1715365"/>
                </a:lnTo>
                <a:lnTo>
                  <a:pt x="2486792" y="1745407"/>
                </a:lnTo>
                <a:lnTo>
                  <a:pt x="2447409" y="1769851"/>
                </a:lnTo>
                <a:lnTo>
                  <a:pt x="2404283" y="1788076"/>
                </a:lnTo>
                <a:lnTo>
                  <a:pt x="2358033" y="1799466"/>
                </a:lnTo>
                <a:lnTo>
                  <a:pt x="2309279" y="1803400"/>
                </a:lnTo>
                <a:lnTo>
                  <a:pt x="300570" y="1803400"/>
                </a:lnTo>
                <a:lnTo>
                  <a:pt x="251816" y="1799466"/>
                </a:lnTo>
                <a:lnTo>
                  <a:pt x="205566" y="1788076"/>
                </a:lnTo>
                <a:lnTo>
                  <a:pt x="162440" y="1769851"/>
                </a:lnTo>
                <a:lnTo>
                  <a:pt x="123057" y="1745407"/>
                </a:lnTo>
                <a:lnTo>
                  <a:pt x="88034" y="1715365"/>
                </a:lnTo>
                <a:lnTo>
                  <a:pt x="57992" y="1680342"/>
                </a:lnTo>
                <a:lnTo>
                  <a:pt x="33548" y="1640959"/>
                </a:lnTo>
                <a:lnTo>
                  <a:pt x="15323" y="1597833"/>
                </a:lnTo>
                <a:lnTo>
                  <a:pt x="3933" y="1551583"/>
                </a:lnTo>
                <a:lnTo>
                  <a:pt x="0" y="1502829"/>
                </a:lnTo>
                <a:lnTo>
                  <a:pt x="0" y="300570"/>
                </a:lnTo>
                <a:close/>
              </a:path>
            </a:pathLst>
          </a:custGeom>
          <a:ln w="25400">
            <a:solidFill>
              <a:srgbClr val="00AF50"/>
            </a:solidFill>
          </a:ln>
        </p:spPr>
        <p:txBody>
          <a:bodyPr wrap="square" lIns="0" tIns="0" rIns="0" bIns="0" rtlCol="0"/>
          <a:lstStyle/>
          <a:p/>
        </p:txBody>
      </p:sp>
      <p:sp>
        <p:nvSpPr>
          <p:cNvPr id="20" name="object 20"/>
          <p:cNvSpPr/>
          <p:nvPr/>
        </p:nvSpPr>
        <p:spPr>
          <a:xfrm>
            <a:off x="330200" y="871534"/>
            <a:ext cx="2200275" cy="957580"/>
          </a:xfrm>
          <a:custGeom>
            <a:avLst/>
            <a:gdLst/>
            <a:ahLst/>
            <a:cxnLst/>
            <a:rect l="l" t="t" r="r" b="b"/>
            <a:pathLst>
              <a:path w="2200275" h="957580">
                <a:moveTo>
                  <a:pt x="0" y="159550"/>
                </a:moveTo>
                <a:lnTo>
                  <a:pt x="8134" y="109121"/>
                </a:lnTo>
                <a:lnTo>
                  <a:pt x="30785" y="65323"/>
                </a:lnTo>
                <a:lnTo>
                  <a:pt x="65323" y="30785"/>
                </a:lnTo>
                <a:lnTo>
                  <a:pt x="109121" y="8134"/>
                </a:lnTo>
                <a:lnTo>
                  <a:pt x="159550" y="0"/>
                </a:lnTo>
                <a:lnTo>
                  <a:pt x="2040724" y="0"/>
                </a:lnTo>
                <a:lnTo>
                  <a:pt x="2091153" y="8134"/>
                </a:lnTo>
                <a:lnTo>
                  <a:pt x="2134951" y="30785"/>
                </a:lnTo>
                <a:lnTo>
                  <a:pt x="2169489" y="65323"/>
                </a:lnTo>
                <a:lnTo>
                  <a:pt x="2192140" y="109121"/>
                </a:lnTo>
                <a:lnTo>
                  <a:pt x="2200275" y="159550"/>
                </a:lnTo>
                <a:lnTo>
                  <a:pt x="2200275" y="797712"/>
                </a:lnTo>
                <a:lnTo>
                  <a:pt x="2192140" y="848145"/>
                </a:lnTo>
                <a:lnTo>
                  <a:pt x="2169489" y="891944"/>
                </a:lnTo>
                <a:lnTo>
                  <a:pt x="2134951" y="926480"/>
                </a:lnTo>
                <a:lnTo>
                  <a:pt x="2091153" y="949129"/>
                </a:lnTo>
                <a:lnTo>
                  <a:pt x="2040724" y="957262"/>
                </a:lnTo>
                <a:lnTo>
                  <a:pt x="159550" y="957262"/>
                </a:lnTo>
                <a:lnTo>
                  <a:pt x="109121" y="949129"/>
                </a:lnTo>
                <a:lnTo>
                  <a:pt x="65323" y="926480"/>
                </a:lnTo>
                <a:lnTo>
                  <a:pt x="30785" y="891944"/>
                </a:lnTo>
                <a:lnTo>
                  <a:pt x="8134" y="848145"/>
                </a:lnTo>
                <a:lnTo>
                  <a:pt x="0" y="797712"/>
                </a:lnTo>
                <a:lnTo>
                  <a:pt x="0" y="159550"/>
                </a:lnTo>
                <a:close/>
              </a:path>
            </a:pathLst>
          </a:custGeom>
          <a:ln w="127000">
            <a:solidFill>
              <a:srgbClr val="00AF50"/>
            </a:solidFill>
          </a:ln>
        </p:spPr>
        <p:txBody>
          <a:bodyPr wrap="square" lIns="0" tIns="0" rIns="0" bIns="0" rtlCol="0"/>
          <a:lstStyle/>
          <a:p/>
        </p:txBody>
      </p:sp>
      <p:sp>
        <p:nvSpPr>
          <p:cNvPr id="21" name="object 21"/>
          <p:cNvSpPr txBox="1"/>
          <p:nvPr/>
        </p:nvSpPr>
        <p:spPr>
          <a:xfrm>
            <a:off x="655764" y="859218"/>
            <a:ext cx="1549400" cy="903605"/>
          </a:xfrm>
          <a:prstGeom prst="rect">
            <a:avLst/>
          </a:prstGeom>
        </p:spPr>
        <p:txBody>
          <a:bodyPr wrap="square" lIns="0" tIns="12700" rIns="0" bIns="0" rtlCol="0" vert="horz">
            <a:spAutoFit/>
          </a:bodyPr>
          <a:lstStyle/>
          <a:p>
            <a:pPr marL="317500" marR="5080" indent="-304800">
              <a:lnSpc>
                <a:spcPct val="120000"/>
              </a:lnSpc>
              <a:spcBef>
                <a:spcPts val="100"/>
              </a:spcBef>
            </a:pPr>
            <a:r>
              <a:rPr dirty="0" sz="2400" spc="-5" b="1">
                <a:solidFill>
                  <a:srgbClr val="0033CC"/>
                </a:solidFill>
                <a:latin typeface="標楷體"/>
                <a:cs typeface="標楷體"/>
              </a:rPr>
              <a:t>賀爾蒙受體 </a:t>
            </a:r>
            <a:r>
              <a:rPr dirty="0" sz="2400" spc="-5" b="1">
                <a:solidFill>
                  <a:srgbClr val="0033CC"/>
                </a:solidFill>
                <a:latin typeface="標楷體"/>
                <a:cs typeface="標楷體"/>
              </a:rPr>
              <a:t>呈陽性</a:t>
            </a:r>
            <a:endParaRPr sz="2400">
              <a:latin typeface="標楷體"/>
              <a:cs typeface="標楷體"/>
            </a:endParaRPr>
          </a:p>
        </p:txBody>
      </p:sp>
      <p:sp>
        <p:nvSpPr>
          <p:cNvPr id="22" name="object 22"/>
          <p:cNvSpPr txBox="1"/>
          <p:nvPr/>
        </p:nvSpPr>
        <p:spPr>
          <a:xfrm>
            <a:off x="1727200" y="4342384"/>
            <a:ext cx="738505" cy="452120"/>
          </a:xfrm>
          <a:prstGeom prst="rect">
            <a:avLst/>
          </a:prstGeom>
        </p:spPr>
        <p:txBody>
          <a:bodyPr wrap="square" lIns="0" tIns="12065" rIns="0" bIns="0" rtlCol="0" vert="horz">
            <a:spAutoFit/>
          </a:bodyPr>
          <a:lstStyle/>
          <a:p>
            <a:pPr marL="12700">
              <a:lnSpc>
                <a:spcPct val="100000"/>
              </a:lnSpc>
              <a:spcBef>
                <a:spcPts val="95"/>
              </a:spcBef>
            </a:pPr>
            <a:r>
              <a:rPr dirty="0" sz="2800" b="1">
                <a:latin typeface="標楷體"/>
                <a:cs typeface="標楷體"/>
              </a:rPr>
              <a:t>低危</a:t>
            </a:r>
            <a:endParaRPr sz="2800">
              <a:latin typeface="標楷體"/>
              <a:cs typeface="標楷體"/>
            </a:endParaRPr>
          </a:p>
        </p:txBody>
      </p:sp>
      <p:sp>
        <p:nvSpPr>
          <p:cNvPr id="23" name="object 23"/>
          <p:cNvSpPr txBox="1"/>
          <p:nvPr/>
        </p:nvSpPr>
        <p:spPr>
          <a:xfrm>
            <a:off x="327025" y="4336034"/>
            <a:ext cx="738505" cy="452120"/>
          </a:xfrm>
          <a:prstGeom prst="rect">
            <a:avLst/>
          </a:prstGeom>
        </p:spPr>
        <p:txBody>
          <a:bodyPr wrap="square" lIns="0" tIns="12065" rIns="0" bIns="0" rtlCol="0" vert="horz">
            <a:spAutoFit/>
          </a:bodyPr>
          <a:lstStyle/>
          <a:p>
            <a:pPr marL="12700">
              <a:lnSpc>
                <a:spcPct val="100000"/>
              </a:lnSpc>
              <a:spcBef>
                <a:spcPts val="95"/>
              </a:spcBef>
            </a:pPr>
            <a:r>
              <a:rPr dirty="0" sz="2800" b="1">
                <a:solidFill>
                  <a:srgbClr val="FF33CC"/>
                </a:solidFill>
                <a:latin typeface="標楷體"/>
                <a:cs typeface="標楷體"/>
              </a:rPr>
              <a:t>高危</a:t>
            </a:r>
            <a:endParaRPr sz="2800">
              <a:latin typeface="標楷體"/>
              <a:cs typeface="標楷體"/>
            </a:endParaRPr>
          </a:p>
        </p:txBody>
      </p:sp>
      <p:sp>
        <p:nvSpPr>
          <p:cNvPr id="24" name="object 24"/>
          <p:cNvSpPr txBox="1"/>
          <p:nvPr/>
        </p:nvSpPr>
        <p:spPr>
          <a:xfrm>
            <a:off x="264413" y="5304345"/>
            <a:ext cx="1324610" cy="878840"/>
          </a:xfrm>
          <a:prstGeom prst="rect">
            <a:avLst/>
          </a:prstGeom>
        </p:spPr>
        <p:txBody>
          <a:bodyPr wrap="square" lIns="0" tIns="12065" rIns="0" bIns="0" rtlCol="0" vert="horz">
            <a:spAutoFit/>
          </a:bodyPr>
          <a:lstStyle/>
          <a:p>
            <a:pPr marL="12700">
              <a:lnSpc>
                <a:spcPct val="100000"/>
              </a:lnSpc>
              <a:spcBef>
                <a:spcPts val="95"/>
              </a:spcBef>
            </a:pPr>
            <a:r>
              <a:rPr dirty="0" sz="2800" spc="10" b="1">
                <a:latin typeface="標楷體"/>
                <a:cs typeface="標楷體"/>
              </a:rPr>
              <a:t>賀</a:t>
            </a:r>
            <a:r>
              <a:rPr dirty="0" sz="2800" b="1">
                <a:latin typeface="標楷體"/>
                <a:cs typeface="標楷體"/>
              </a:rPr>
              <a:t>爾蒙</a:t>
            </a:r>
            <a:endParaRPr sz="2800">
              <a:latin typeface="標楷體"/>
              <a:cs typeface="標楷體"/>
            </a:endParaRPr>
          </a:p>
          <a:p>
            <a:pPr marL="70485">
              <a:lnSpc>
                <a:spcPct val="100000"/>
              </a:lnSpc>
            </a:pPr>
            <a:r>
              <a:rPr dirty="0" sz="2800" spc="-5" b="1">
                <a:latin typeface="Arial"/>
                <a:cs typeface="Arial"/>
              </a:rPr>
              <a:t>+/-</a:t>
            </a:r>
            <a:r>
              <a:rPr dirty="0" sz="2800" spc="-70" b="1">
                <a:latin typeface="Arial"/>
                <a:cs typeface="Arial"/>
              </a:rPr>
              <a:t> </a:t>
            </a:r>
            <a:r>
              <a:rPr dirty="0" sz="2800" spc="15" b="1">
                <a:latin typeface="標楷體"/>
                <a:cs typeface="標楷體"/>
              </a:rPr>
              <a:t>化療</a:t>
            </a:r>
            <a:endParaRPr sz="2800">
              <a:latin typeface="標楷體"/>
              <a:cs typeface="標楷體"/>
            </a:endParaRPr>
          </a:p>
        </p:txBody>
      </p:sp>
      <p:sp>
        <p:nvSpPr>
          <p:cNvPr id="25" name="object 25"/>
          <p:cNvSpPr txBox="1"/>
          <p:nvPr/>
        </p:nvSpPr>
        <p:spPr>
          <a:xfrm>
            <a:off x="1739900" y="5470905"/>
            <a:ext cx="789305" cy="330835"/>
          </a:xfrm>
          <a:prstGeom prst="rect">
            <a:avLst/>
          </a:prstGeom>
        </p:spPr>
        <p:txBody>
          <a:bodyPr wrap="square" lIns="0" tIns="12700" rIns="0" bIns="0" rtlCol="0" vert="horz">
            <a:spAutoFit/>
          </a:bodyPr>
          <a:lstStyle/>
          <a:p>
            <a:pPr marL="12700">
              <a:lnSpc>
                <a:spcPct val="100000"/>
              </a:lnSpc>
              <a:spcBef>
                <a:spcPts val="100"/>
              </a:spcBef>
            </a:pPr>
            <a:r>
              <a:rPr dirty="0" sz="2000" b="1">
                <a:latin typeface="標楷體"/>
                <a:cs typeface="標楷體"/>
              </a:rPr>
              <a:t>賀爾蒙</a:t>
            </a:r>
            <a:endParaRPr sz="2000">
              <a:latin typeface="標楷體"/>
              <a:cs typeface="標楷體"/>
            </a:endParaRPr>
          </a:p>
        </p:txBody>
      </p:sp>
      <p:sp>
        <p:nvSpPr>
          <p:cNvPr id="26" name="object 26"/>
          <p:cNvSpPr/>
          <p:nvPr/>
        </p:nvSpPr>
        <p:spPr>
          <a:xfrm>
            <a:off x="1138237" y="1828794"/>
            <a:ext cx="339725" cy="233679"/>
          </a:xfrm>
          <a:custGeom>
            <a:avLst/>
            <a:gdLst/>
            <a:ahLst/>
            <a:cxnLst/>
            <a:rect l="l" t="t" r="r" b="b"/>
            <a:pathLst>
              <a:path w="339725" h="233680">
                <a:moveTo>
                  <a:pt x="339725" y="116687"/>
                </a:moveTo>
                <a:lnTo>
                  <a:pt x="0" y="116687"/>
                </a:lnTo>
                <a:lnTo>
                  <a:pt x="169862" y="233362"/>
                </a:lnTo>
                <a:lnTo>
                  <a:pt x="339725" y="116687"/>
                </a:lnTo>
                <a:close/>
              </a:path>
              <a:path w="339725" h="233680">
                <a:moveTo>
                  <a:pt x="254800" y="0"/>
                </a:moveTo>
                <a:lnTo>
                  <a:pt x="84924" y="0"/>
                </a:lnTo>
                <a:lnTo>
                  <a:pt x="84924" y="116687"/>
                </a:lnTo>
                <a:lnTo>
                  <a:pt x="254800" y="116687"/>
                </a:lnTo>
                <a:lnTo>
                  <a:pt x="254800" y="0"/>
                </a:lnTo>
                <a:close/>
              </a:path>
            </a:pathLst>
          </a:custGeom>
          <a:solidFill>
            <a:srgbClr val="00AF50"/>
          </a:solidFill>
        </p:spPr>
        <p:txBody>
          <a:bodyPr wrap="square" lIns="0" tIns="0" rIns="0" bIns="0" rtlCol="0"/>
          <a:lstStyle/>
          <a:p/>
        </p:txBody>
      </p:sp>
      <p:sp>
        <p:nvSpPr>
          <p:cNvPr id="27" name="object 27"/>
          <p:cNvSpPr/>
          <p:nvPr/>
        </p:nvSpPr>
        <p:spPr>
          <a:xfrm>
            <a:off x="1138237" y="1828794"/>
            <a:ext cx="339725" cy="233679"/>
          </a:xfrm>
          <a:custGeom>
            <a:avLst/>
            <a:gdLst/>
            <a:ahLst/>
            <a:cxnLst/>
            <a:rect l="l" t="t" r="r" b="b"/>
            <a:pathLst>
              <a:path w="339725" h="233680">
                <a:moveTo>
                  <a:pt x="0" y="116687"/>
                </a:moveTo>
                <a:lnTo>
                  <a:pt x="84924" y="116687"/>
                </a:lnTo>
                <a:lnTo>
                  <a:pt x="84924" y="0"/>
                </a:lnTo>
                <a:lnTo>
                  <a:pt x="254800" y="0"/>
                </a:lnTo>
                <a:lnTo>
                  <a:pt x="254800" y="116687"/>
                </a:lnTo>
                <a:lnTo>
                  <a:pt x="339725" y="116687"/>
                </a:lnTo>
                <a:lnTo>
                  <a:pt x="169862" y="233362"/>
                </a:lnTo>
                <a:lnTo>
                  <a:pt x="0" y="116687"/>
                </a:lnTo>
                <a:close/>
              </a:path>
            </a:pathLst>
          </a:custGeom>
          <a:ln w="25400">
            <a:solidFill>
              <a:srgbClr val="00AF50"/>
            </a:solidFill>
          </a:ln>
        </p:spPr>
        <p:txBody>
          <a:bodyPr wrap="square" lIns="0" tIns="0" rIns="0" bIns="0" rtlCol="0"/>
          <a:lstStyle/>
          <a:p/>
        </p:txBody>
      </p:sp>
      <p:sp>
        <p:nvSpPr>
          <p:cNvPr id="28" name="object 28"/>
          <p:cNvSpPr/>
          <p:nvPr/>
        </p:nvSpPr>
        <p:spPr>
          <a:xfrm>
            <a:off x="492125" y="3862387"/>
            <a:ext cx="497205" cy="476250"/>
          </a:xfrm>
          <a:custGeom>
            <a:avLst/>
            <a:gdLst/>
            <a:ahLst/>
            <a:cxnLst/>
            <a:rect l="l" t="t" r="r" b="b"/>
            <a:pathLst>
              <a:path w="497205" h="476250">
                <a:moveTo>
                  <a:pt x="496887" y="238125"/>
                </a:moveTo>
                <a:lnTo>
                  <a:pt x="0" y="238125"/>
                </a:lnTo>
                <a:lnTo>
                  <a:pt x="248450" y="476250"/>
                </a:lnTo>
                <a:lnTo>
                  <a:pt x="496887" y="238125"/>
                </a:lnTo>
                <a:close/>
              </a:path>
              <a:path w="497205" h="476250">
                <a:moveTo>
                  <a:pt x="372668" y="0"/>
                </a:moveTo>
                <a:lnTo>
                  <a:pt x="124218" y="0"/>
                </a:lnTo>
                <a:lnTo>
                  <a:pt x="124218" y="238125"/>
                </a:lnTo>
                <a:lnTo>
                  <a:pt x="372668" y="238125"/>
                </a:lnTo>
                <a:lnTo>
                  <a:pt x="372668" y="0"/>
                </a:lnTo>
                <a:close/>
              </a:path>
            </a:pathLst>
          </a:custGeom>
          <a:solidFill>
            <a:srgbClr val="00AF50"/>
          </a:solidFill>
        </p:spPr>
        <p:txBody>
          <a:bodyPr wrap="square" lIns="0" tIns="0" rIns="0" bIns="0" rtlCol="0"/>
          <a:lstStyle/>
          <a:p/>
        </p:txBody>
      </p:sp>
      <p:sp>
        <p:nvSpPr>
          <p:cNvPr id="29" name="object 29"/>
          <p:cNvSpPr/>
          <p:nvPr/>
        </p:nvSpPr>
        <p:spPr>
          <a:xfrm>
            <a:off x="492125" y="3862387"/>
            <a:ext cx="497205" cy="476250"/>
          </a:xfrm>
          <a:custGeom>
            <a:avLst/>
            <a:gdLst/>
            <a:ahLst/>
            <a:cxnLst/>
            <a:rect l="l" t="t" r="r" b="b"/>
            <a:pathLst>
              <a:path w="497205" h="476250">
                <a:moveTo>
                  <a:pt x="0" y="238125"/>
                </a:moveTo>
                <a:lnTo>
                  <a:pt x="124218" y="238125"/>
                </a:lnTo>
                <a:lnTo>
                  <a:pt x="124218" y="0"/>
                </a:lnTo>
                <a:lnTo>
                  <a:pt x="372668" y="0"/>
                </a:lnTo>
                <a:lnTo>
                  <a:pt x="372668" y="238125"/>
                </a:lnTo>
                <a:lnTo>
                  <a:pt x="496887" y="238125"/>
                </a:lnTo>
                <a:lnTo>
                  <a:pt x="248450" y="476250"/>
                </a:lnTo>
                <a:lnTo>
                  <a:pt x="0" y="238125"/>
                </a:lnTo>
                <a:close/>
              </a:path>
            </a:pathLst>
          </a:custGeom>
          <a:ln w="25400">
            <a:solidFill>
              <a:srgbClr val="00AF50"/>
            </a:solidFill>
          </a:ln>
        </p:spPr>
        <p:txBody>
          <a:bodyPr wrap="square" lIns="0" tIns="0" rIns="0" bIns="0" rtlCol="0"/>
          <a:lstStyle/>
          <a:p/>
        </p:txBody>
      </p:sp>
      <p:sp>
        <p:nvSpPr>
          <p:cNvPr id="30" name="object 30"/>
          <p:cNvSpPr/>
          <p:nvPr/>
        </p:nvSpPr>
        <p:spPr>
          <a:xfrm>
            <a:off x="1909762" y="3876675"/>
            <a:ext cx="497205" cy="476250"/>
          </a:xfrm>
          <a:custGeom>
            <a:avLst/>
            <a:gdLst/>
            <a:ahLst/>
            <a:cxnLst/>
            <a:rect l="l" t="t" r="r" b="b"/>
            <a:pathLst>
              <a:path w="497205" h="476250">
                <a:moveTo>
                  <a:pt x="496887" y="238125"/>
                </a:moveTo>
                <a:lnTo>
                  <a:pt x="0" y="238125"/>
                </a:lnTo>
                <a:lnTo>
                  <a:pt x="248450" y="476250"/>
                </a:lnTo>
                <a:lnTo>
                  <a:pt x="496887" y="238125"/>
                </a:lnTo>
                <a:close/>
              </a:path>
              <a:path w="497205" h="476250">
                <a:moveTo>
                  <a:pt x="372668" y="0"/>
                </a:moveTo>
                <a:lnTo>
                  <a:pt x="124218" y="0"/>
                </a:lnTo>
                <a:lnTo>
                  <a:pt x="124218" y="238125"/>
                </a:lnTo>
                <a:lnTo>
                  <a:pt x="372668" y="238125"/>
                </a:lnTo>
                <a:lnTo>
                  <a:pt x="372668" y="0"/>
                </a:lnTo>
                <a:close/>
              </a:path>
            </a:pathLst>
          </a:custGeom>
          <a:solidFill>
            <a:srgbClr val="00AF50"/>
          </a:solidFill>
        </p:spPr>
        <p:txBody>
          <a:bodyPr wrap="square" lIns="0" tIns="0" rIns="0" bIns="0" rtlCol="0"/>
          <a:lstStyle/>
          <a:p/>
        </p:txBody>
      </p:sp>
      <p:sp>
        <p:nvSpPr>
          <p:cNvPr id="31" name="object 31"/>
          <p:cNvSpPr/>
          <p:nvPr/>
        </p:nvSpPr>
        <p:spPr>
          <a:xfrm>
            <a:off x="1909762" y="3876675"/>
            <a:ext cx="497205" cy="476250"/>
          </a:xfrm>
          <a:custGeom>
            <a:avLst/>
            <a:gdLst/>
            <a:ahLst/>
            <a:cxnLst/>
            <a:rect l="l" t="t" r="r" b="b"/>
            <a:pathLst>
              <a:path w="497205" h="476250">
                <a:moveTo>
                  <a:pt x="0" y="238125"/>
                </a:moveTo>
                <a:lnTo>
                  <a:pt x="124218" y="238125"/>
                </a:lnTo>
                <a:lnTo>
                  <a:pt x="124218" y="0"/>
                </a:lnTo>
                <a:lnTo>
                  <a:pt x="372668" y="0"/>
                </a:lnTo>
                <a:lnTo>
                  <a:pt x="372668" y="238125"/>
                </a:lnTo>
                <a:lnTo>
                  <a:pt x="496887" y="238125"/>
                </a:lnTo>
                <a:lnTo>
                  <a:pt x="248450" y="476250"/>
                </a:lnTo>
                <a:lnTo>
                  <a:pt x="0" y="238125"/>
                </a:lnTo>
                <a:close/>
              </a:path>
            </a:pathLst>
          </a:custGeom>
          <a:ln w="25400">
            <a:solidFill>
              <a:srgbClr val="00AF50"/>
            </a:solidFill>
          </a:ln>
        </p:spPr>
        <p:txBody>
          <a:bodyPr wrap="square" lIns="0" tIns="0" rIns="0" bIns="0" rtlCol="0"/>
          <a:lstStyle/>
          <a:p/>
        </p:txBody>
      </p:sp>
      <p:sp>
        <p:nvSpPr>
          <p:cNvPr id="32" name="object 32"/>
          <p:cNvSpPr/>
          <p:nvPr/>
        </p:nvSpPr>
        <p:spPr>
          <a:xfrm>
            <a:off x="474662" y="4859331"/>
            <a:ext cx="503555" cy="440055"/>
          </a:xfrm>
          <a:custGeom>
            <a:avLst/>
            <a:gdLst/>
            <a:ahLst/>
            <a:cxnLst/>
            <a:rect l="l" t="t" r="r" b="b"/>
            <a:pathLst>
              <a:path w="503555" h="440054">
                <a:moveTo>
                  <a:pt x="503237" y="219875"/>
                </a:moveTo>
                <a:lnTo>
                  <a:pt x="0" y="219875"/>
                </a:lnTo>
                <a:lnTo>
                  <a:pt x="251625" y="439737"/>
                </a:lnTo>
                <a:lnTo>
                  <a:pt x="503237" y="219875"/>
                </a:lnTo>
                <a:close/>
              </a:path>
              <a:path w="503555" h="440054">
                <a:moveTo>
                  <a:pt x="377431" y="0"/>
                </a:moveTo>
                <a:lnTo>
                  <a:pt x="125806" y="0"/>
                </a:lnTo>
                <a:lnTo>
                  <a:pt x="125806" y="219875"/>
                </a:lnTo>
                <a:lnTo>
                  <a:pt x="377431" y="219875"/>
                </a:lnTo>
                <a:lnTo>
                  <a:pt x="377431" y="0"/>
                </a:lnTo>
                <a:close/>
              </a:path>
            </a:pathLst>
          </a:custGeom>
          <a:solidFill>
            <a:srgbClr val="00AF50"/>
          </a:solidFill>
        </p:spPr>
        <p:txBody>
          <a:bodyPr wrap="square" lIns="0" tIns="0" rIns="0" bIns="0" rtlCol="0"/>
          <a:lstStyle/>
          <a:p/>
        </p:txBody>
      </p:sp>
      <p:sp>
        <p:nvSpPr>
          <p:cNvPr id="33" name="object 33"/>
          <p:cNvSpPr/>
          <p:nvPr/>
        </p:nvSpPr>
        <p:spPr>
          <a:xfrm>
            <a:off x="474662" y="4859331"/>
            <a:ext cx="503555" cy="440055"/>
          </a:xfrm>
          <a:custGeom>
            <a:avLst/>
            <a:gdLst/>
            <a:ahLst/>
            <a:cxnLst/>
            <a:rect l="l" t="t" r="r" b="b"/>
            <a:pathLst>
              <a:path w="503555" h="440054">
                <a:moveTo>
                  <a:pt x="0" y="219875"/>
                </a:moveTo>
                <a:lnTo>
                  <a:pt x="125806" y="219875"/>
                </a:lnTo>
                <a:lnTo>
                  <a:pt x="125806" y="0"/>
                </a:lnTo>
                <a:lnTo>
                  <a:pt x="377431" y="0"/>
                </a:lnTo>
                <a:lnTo>
                  <a:pt x="377431" y="219875"/>
                </a:lnTo>
                <a:lnTo>
                  <a:pt x="503237" y="219875"/>
                </a:lnTo>
                <a:lnTo>
                  <a:pt x="251625" y="439737"/>
                </a:lnTo>
                <a:lnTo>
                  <a:pt x="0" y="219875"/>
                </a:lnTo>
                <a:close/>
              </a:path>
            </a:pathLst>
          </a:custGeom>
          <a:ln w="25400">
            <a:solidFill>
              <a:srgbClr val="00AF50"/>
            </a:solidFill>
          </a:ln>
        </p:spPr>
        <p:txBody>
          <a:bodyPr wrap="square" lIns="0" tIns="0" rIns="0" bIns="0" rtlCol="0"/>
          <a:lstStyle/>
          <a:p/>
        </p:txBody>
      </p:sp>
      <p:sp>
        <p:nvSpPr>
          <p:cNvPr id="34" name="object 34"/>
          <p:cNvSpPr/>
          <p:nvPr/>
        </p:nvSpPr>
        <p:spPr>
          <a:xfrm>
            <a:off x="1903412" y="4870450"/>
            <a:ext cx="509905" cy="457200"/>
          </a:xfrm>
          <a:custGeom>
            <a:avLst/>
            <a:gdLst/>
            <a:ahLst/>
            <a:cxnLst/>
            <a:rect l="l" t="t" r="r" b="b"/>
            <a:pathLst>
              <a:path w="509905" h="457200">
                <a:moveTo>
                  <a:pt x="509587" y="228600"/>
                </a:moveTo>
                <a:lnTo>
                  <a:pt x="0" y="228600"/>
                </a:lnTo>
                <a:lnTo>
                  <a:pt x="254800" y="457200"/>
                </a:lnTo>
                <a:lnTo>
                  <a:pt x="509587" y="228600"/>
                </a:lnTo>
                <a:close/>
              </a:path>
              <a:path w="509905" h="457200">
                <a:moveTo>
                  <a:pt x="382193" y="0"/>
                </a:moveTo>
                <a:lnTo>
                  <a:pt x="127393" y="0"/>
                </a:lnTo>
                <a:lnTo>
                  <a:pt x="127393" y="228600"/>
                </a:lnTo>
                <a:lnTo>
                  <a:pt x="382193" y="228600"/>
                </a:lnTo>
                <a:lnTo>
                  <a:pt x="382193" y="0"/>
                </a:lnTo>
                <a:close/>
              </a:path>
            </a:pathLst>
          </a:custGeom>
          <a:solidFill>
            <a:srgbClr val="00AF50"/>
          </a:solidFill>
        </p:spPr>
        <p:txBody>
          <a:bodyPr wrap="square" lIns="0" tIns="0" rIns="0" bIns="0" rtlCol="0"/>
          <a:lstStyle/>
          <a:p/>
        </p:txBody>
      </p:sp>
      <p:sp>
        <p:nvSpPr>
          <p:cNvPr id="35" name="object 35"/>
          <p:cNvSpPr/>
          <p:nvPr/>
        </p:nvSpPr>
        <p:spPr>
          <a:xfrm>
            <a:off x="1903412" y="4870450"/>
            <a:ext cx="509905" cy="457200"/>
          </a:xfrm>
          <a:custGeom>
            <a:avLst/>
            <a:gdLst/>
            <a:ahLst/>
            <a:cxnLst/>
            <a:rect l="l" t="t" r="r" b="b"/>
            <a:pathLst>
              <a:path w="509905" h="457200">
                <a:moveTo>
                  <a:pt x="0" y="228600"/>
                </a:moveTo>
                <a:lnTo>
                  <a:pt x="127393" y="228600"/>
                </a:lnTo>
                <a:lnTo>
                  <a:pt x="127393" y="0"/>
                </a:lnTo>
                <a:lnTo>
                  <a:pt x="382193" y="0"/>
                </a:lnTo>
                <a:lnTo>
                  <a:pt x="382193" y="228600"/>
                </a:lnTo>
                <a:lnTo>
                  <a:pt x="509587" y="228600"/>
                </a:lnTo>
                <a:lnTo>
                  <a:pt x="254800" y="457200"/>
                </a:lnTo>
                <a:lnTo>
                  <a:pt x="0" y="228600"/>
                </a:lnTo>
                <a:close/>
              </a:path>
            </a:pathLst>
          </a:custGeom>
          <a:ln w="25400">
            <a:solidFill>
              <a:srgbClr val="00AF50"/>
            </a:solidFill>
          </a:ln>
        </p:spPr>
        <p:txBody>
          <a:bodyPr wrap="square" lIns="0" tIns="0" rIns="0" bIns="0" rtlCol="0"/>
          <a:lstStyle/>
          <a:p/>
        </p:txBody>
      </p:sp>
      <p:sp>
        <p:nvSpPr>
          <p:cNvPr id="36" name="object 36"/>
          <p:cNvSpPr/>
          <p:nvPr/>
        </p:nvSpPr>
        <p:spPr>
          <a:xfrm>
            <a:off x="4200525" y="1828793"/>
            <a:ext cx="509905" cy="3370579"/>
          </a:xfrm>
          <a:custGeom>
            <a:avLst/>
            <a:gdLst/>
            <a:ahLst/>
            <a:cxnLst/>
            <a:rect l="l" t="t" r="r" b="b"/>
            <a:pathLst>
              <a:path w="509904" h="3370579">
                <a:moveTo>
                  <a:pt x="509587" y="3115475"/>
                </a:moveTo>
                <a:lnTo>
                  <a:pt x="0" y="3115475"/>
                </a:lnTo>
                <a:lnTo>
                  <a:pt x="254800" y="3370262"/>
                </a:lnTo>
                <a:lnTo>
                  <a:pt x="509587" y="3115475"/>
                </a:lnTo>
                <a:close/>
              </a:path>
              <a:path w="509904" h="3370579">
                <a:moveTo>
                  <a:pt x="382193" y="0"/>
                </a:moveTo>
                <a:lnTo>
                  <a:pt x="127393" y="0"/>
                </a:lnTo>
                <a:lnTo>
                  <a:pt x="127393" y="3115475"/>
                </a:lnTo>
                <a:lnTo>
                  <a:pt x="382193" y="3115475"/>
                </a:lnTo>
                <a:lnTo>
                  <a:pt x="382193" y="0"/>
                </a:lnTo>
                <a:close/>
              </a:path>
            </a:pathLst>
          </a:custGeom>
          <a:solidFill>
            <a:srgbClr val="FFFF00"/>
          </a:solidFill>
        </p:spPr>
        <p:txBody>
          <a:bodyPr wrap="square" lIns="0" tIns="0" rIns="0" bIns="0" rtlCol="0"/>
          <a:lstStyle/>
          <a:p/>
        </p:txBody>
      </p:sp>
      <p:sp>
        <p:nvSpPr>
          <p:cNvPr id="37" name="object 37"/>
          <p:cNvSpPr/>
          <p:nvPr/>
        </p:nvSpPr>
        <p:spPr>
          <a:xfrm>
            <a:off x="4200525" y="1828793"/>
            <a:ext cx="509905" cy="3370579"/>
          </a:xfrm>
          <a:custGeom>
            <a:avLst/>
            <a:gdLst/>
            <a:ahLst/>
            <a:cxnLst/>
            <a:rect l="l" t="t" r="r" b="b"/>
            <a:pathLst>
              <a:path w="509904" h="3370579">
                <a:moveTo>
                  <a:pt x="0" y="3115475"/>
                </a:moveTo>
                <a:lnTo>
                  <a:pt x="127393" y="3115475"/>
                </a:lnTo>
                <a:lnTo>
                  <a:pt x="127393" y="0"/>
                </a:lnTo>
                <a:lnTo>
                  <a:pt x="382193" y="0"/>
                </a:lnTo>
                <a:lnTo>
                  <a:pt x="382193" y="3115475"/>
                </a:lnTo>
                <a:lnTo>
                  <a:pt x="509587" y="3115475"/>
                </a:lnTo>
                <a:lnTo>
                  <a:pt x="254800" y="3370262"/>
                </a:lnTo>
                <a:lnTo>
                  <a:pt x="0" y="3115475"/>
                </a:lnTo>
                <a:close/>
              </a:path>
            </a:pathLst>
          </a:custGeom>
          <a:ln w="25400">
            <a:solidFill>
              <a:srgbClr val="FFFF00"/>
            </a:solidFill>
          </a:ln>
        </p:spPr>
        <p:txBody>
          <a:bodyPr wrap="square" lIns="0" tIns="0" rIns="0" bIns="0" rtlCol="0"/>
          <a:lstStyle/>
          <a:p/>
        </p:txBody>
      </p:sp>
      <p:sp>
        <p:nvSpPr>
          <p:cNvPr id="38" name="object 38"/>
          <p:cNvSpPr/>
          <p:nvPr/>
        </p:nvSpPr>
        <p:spPr>
          <a:xfrm>
            <a:off x="7159623" y="1874843"/>
            <a:ext cx="592455" cy="2165350"/>
          </a:xfrm>
          <a:custGeom>
            <a:avLst/>
            <a:gdLst/>
            <a:ahLst/>
            <a:cxnLst/>
            <a:rect l="l" t="t" r="r" b="b"/>
            <a:pathLst>
              <a:path w="592454" h="2165350">
                <a:moveTo>
                  <a:pt x="592137" y="1869274"/>
                </a:moveTo>
                <a:lnTo>
                  <a:pt x="0" y="1869274"/>
                </a:lnTo>
                <a:lnTo>
                  <a:pt x="296062" y="2165350"/>
                </a:lnTo>
                <a:lnTo>
                  <a:pt x="592137" y="1869274"/>
                </a:lnTo>
                <a:close/>
              </a:path>
              <a:path w="592454" h="2165350">
                <a:moveTo>
                  <a:pt x="444106" y="0"/>
                </a:moveTo>
                <a:lnTo>
                  <a:pt x="148031" y="0"/>
                </a:lnTo>
                <a:lnTo>
                  <a:pt x="148031" y="1869274"/>
                </a:lnTo>
                <a:lnTo>
                  <a:pt x="444106" y="1869274"/>
                </a:lnTo>
                <a:lnTo>
                  <a:pt x="444106" y="0"/>
                </a:lnTo>
                <a:close/>
              </a:path>
            </a:pathLst>
          </a:custGeom>
          <a:solidFill>
            <a:srgbClr val="FF0000"/>
          </a:solidFill>
        </p:spPr>
        <p:txBody>
          <a:bodyPr wrap="square" lIns="0" tIns="0" rIns="0" bIns="0" rtlCol="0"/>
          <a:lstStyle/>
          <a:p/>
        </p:txBody>
      </p:sp>
      <p:sp>
        <p:nvSpPr>
          <p:cNvPr id="39" name="object 39"/>
          <p:cNvSpPr/>
          <p:nvPr/>
        </p:nvSpPr>
        <p:spPr>
          <a:xfrm>
            <a:off x="7159623" y="1874843"/>
            <a:ext cx="592455" cy="2165350"/>
          </a:xfrm>
          <a:custGeom>
            <a:avLst/>
            <a:gdLst/>
            <a:ahLst/>
            <a:cxnLst/>
            <a:rect l="l" t="t" r="r" b="b"/>
            <a:pathLst>
              <a:path w="592454" h="2165350">
                <a:moveTo>
                  <a:pt x="0" y="1869274"/>
                </a:moveTo>
                <a:lnTo>
                  <a:pt x="148031" y="1869274"/>
                </a:lnTo>
                <a:lnTo>
                  <a:pt x="148031" y="0"/>
                </a:lnTo>
                <a:lnTo>
                  <a:pt x="444106" y="0"/>
                </a:lnTo>
                <a:lnTo>
                  <a:pt x="444106" y="1869274"/>
                </a:lnTo>
                <a:lnTo>
                  <a:pt x="592137" y="1869274"/>
                </a:lnTo>
                <a:lnTo>
                  <a:pt x="296062" y="2165350"/>
                </a:lnTo>
                <a:lnTo>
                  <a:pt x="0" y="1869274"/>
                </a:lnTo>
                <a:close/>
              </a:path>
            </a:pathLst>
          </a:custGeom>
          <a:ln w="25400">
            <a:solidFill>
              <a:srgbClr val="FF0000"/>
            </a:solidFill>
          </a:ln>
        </p:spPr>
        <p:txBody>
          <a:bodyPr wrap="square" lIns="0" tIns="0" rIns="0" bIns="0" rtlCol="0"/>
          <a:lstStyle/>
          <a:p/>
        </p:txBody>
      </p:sp>
      <p:sp>
        <p:nvSpPr>
          <p:cNvPr id="40" name="object 40"/>
          <p:cNvSpPr txBox="1"/>
          <p:nvPr/>
        </p:nvSpPr>
        <p:spPr>
          <a:xfrm>
            <a:off x="6073129" y="5816341"/>
            <a:ext cx="2574290" cy="208279"/>
          </a:xfrm>
          <a:prstGeom prst="rect">
            <a:avLst/>
          </a:prstGeom>
        </p:spPr>
        <p:txBody>
          <a:bodyPr wrap="square" lIns="0" tIns="12700" rIns="0" bIns="0" rtlCol="0" vert="horz">
            <a:spAutoFit/>
          </a:bodyPr>
          <a:lstStyle/>
          <a:p>
            <a:pPr marL="12700">
              <a:lnSpc>
                <a:spcPct val="100000"/>
              </a:lnSpc>
              <a:spcBef>
                <a:spcPts val="100"/>
              </a:spcBef>
            </a:pPr>
            <a:r>
              <a:rPr dirty="0" sz="1200" spc="-5">
                <a:latin typeface="Verdana"/>
                <a:cs typeface="Verdana"/>
              </a:rPr>
              <a:t>Harbeck, Salem, Gluz </a:t>
            </a:r>
            <a:r>
              <a:rPr dirty="0" sz="1200">
                <a:latin typeface="Verdana"/>
                <a:cs typeface="Verdana"/>
              </a:rPr>
              <a:t>et </a:t>
            </a:r>
            <a:r>
              <a:rPr dirty="0" sz="1200" spc="-5">
                <a:latin typeface="Verdana"/>
                <a:cs typeface="Verdana"/>
              </a:rPr>
              <a:t>al,</a:t>
            </a:r>
            <a:r>
              <a:rPr dirty="0" sz="1200" spc="-15">
                <a:latin typeface="Verdana"/>
                <a:cs typeface="Verdana"/>
              </a:rPr>
              <a:t> </a:t>
            </a:r>
            <a:r>
              <a:rPr dirty="0" sz="1200">
                <a:latin typeface="Verdana"/>
                <a:cs typeface="Verdana"/>
              </a:rPr>
              <a:t>2010</a:t>
            </a:r>
            <a:endParaRPr sz="1200">
              <a:latin typeface="Verdana"/>
              <a:cs typeface="Verdana"/>
            </a:endParaRPr>
          </a:p>
        </p:txBody>
      </p:sp>
      <p:sp>
        <p:nvSpPr>
          <p:cNvPr id="41" name="object 41"/>
          <p:cNvSpPr txBox="1"/>
          <p:nvPr/>
        </p:nvSpPr>
        <p:spPr>
          <a:xfrm>
            <a:off x="319087" y="6380956"/>
            <a:ext cx="186690"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888888"/>
                </a:solidFill>
                <a:latin typeface="Verdana"/>
                <a:cs typeface="Verdana"/>
              </a:rPr>
              <a:t>23</a:t>
            </a:r>
            <a:endParaRPr sz="1000">
              <a:latin typeface="Verdana"/>
              <a:cs typeface="Verdana"/>
            </a:endParaRPr>
          </a:p>
        </p:txBody>
      </p:sp>
      <p:sp>
        <p:nvSpPr>
          <p:cNvPr id="42" name="object 42"/>
          <p:cNvSpPr txBox="1"/>
          <p:nvPr/>
        </p:nvSpPr>
        <p:spPr>
          <a:xfrm>
            <a:off x="625475" y="6378638"/>
            <a:ext cx="3730625" cy="269240"/>
          </a:xfrm>
          <a:prstGeom prst="rect">
            <a:avLst/>
          </a:prstGeom>
        </p:spPr>
        <p:txBody>
          <a:bodyPr wrap="square" lIns="0" tIns="12065" rIns="0" bIns="0" rtlCol="0" vert="horz">
            <a:spAutoFit/>
          </a:bodyPr>
          <a:lstStyle/>
          <a:p>
            <a:pPr marL="299085" indent="-287020">
              <a:lnSpc>
                <a:spcPct val="100000"/>
              </a:lnSpc>
              <a:spcBef>
                <a:spcPts val="95"/>
              </a:spcBef>
              <a:buClr>
                <a:srgbClr val="A8C754"/>
              </a:buClr>
              <a:buSzPct val="140625"/>
              <a:buFont typeface="Wingdings"/>
              <a:buChar char=""/>
              <a:tabLst>
                <a:tab pos="299085" algn="l"/>
                <a:tab pos="299720" algn="l"/>
              </a:tabLst>
            </a:pPr>
            <a:r>
              <a:rPr dirty="0" sz="1600" spc="-5">
                <a:latin typeface="Verdana"/>
                <a:cs typeface="Verdana"/>
              </a:rPr>
              <a:t>AHT – </a:t>
            </a:r>
            <a:r>
              <a:rPr dirty="0" sz="1600" spc="-10">
                <a:latin typeface="Verdana"/>
                <a:cs typeface="Verdana"/>
              </a:rPr>
              <a:t>adjuvant </a:t>
            </a:r>
            <a:r>
              <a:rPr dirty="0" sz="1600" spc="-5">
                <a:latin typeface="Verdana"/>
                <a:cs typeface="Verdana"/>
              </a:rPr>
              <a:t>hormone</a:t>
            </a:r>
            <a:r>
              <a:rPr dirty="0" sz="1600" spc="15">
                <a:latin typeface="Verdana"/>
                <a:cs typeface="Verdana"/>
              </a:rPr>
              <a:t> </a:t>
            </a:r>
            <a:r>
              <a:rPr dirty="0" sz="1600" spc="-10">
                <a:latin typeface="Verdana"/>
                <a:cs typeface="Verdana"/>
              </a:rPr>
              <a:t>therapy</a:t>
            </a:r>
            <a:endParaRPr sz="1600">
              <a:latin typeface="Verdana"/>
              <a:cs typeface="Verdana"/>
            </a:endParaRPr>
          </a:p>
        </p:txBody>
      </p:sp>
      <p:sp>
        <p:nvSpPr>
          <p:cNvPr id="43" name="object 43"/>
          <p:cNvSpPr txBox="1"/>
          <p:nvPr/>
        </p:nvSpPr>
        <p:spPr>
          <a:xfrm>
            <a:off x="6630192" y="992314"/>
            <a:ext cx="1449070" cy="756920"/>
          </a:xfrm>
          <a:prstGeom prst="rect">
            <a:avLst/>
          </a:prstGeom>
        </p:spPr>
        <p:txBody>
          <a:bodyPr wrap="square" lIns="0" tIns="12700" rIns="0" bIns="0" rtlCol="0" vert="horz">
            <a:spAutoFit/>
          </a:bodyPr>
          <a:lstStyle/>
          <a:p>
            <a:pPr marL="266700" marR="5080" indent="-254635">
              <a:lnSpc>
                <a:spcPct val="100000"/>
              </a:lnSpc>
              <a:spcBef>
                <a:spcPts val="100"/>
              </a:spcBef>
            </a:pPr>
            <a:r>
              <a:rPr dirty="0" sz="2400" spc="-10" b="1">
                <a:latin typeface="Arial"/>
                <a:cs typeface="Arial"/>
              </a:rPr>
              <a:t>HER</a:t>
            </a:r>
            <a:r>
              <a:rPr dirty="0" sz="2400" spc="-5" b="1">
                <a:latin typeface="Arial"/>
                <a:cs typeface="Arial"/>
              </a:rPr>
              <a:t>2</a:t>
            </a:r>
            <a:r>
              <a:rPr dirty="0" sz="2400" spc="5" b="1">
                <a:latin typeface="標楷體"/>
                <a:cs typeface="標楷體"/>
              </a:rPr>
              <a:t>受體 </a:t>
            </a:r>
            <a:r>
              <a:rPr dirty="0" sz="2400" spc="-5" b="1">
                <a:latin typeface="標楷體"/>
                <a:cs typeface="標楷體"/>
              </a:rPr>
              <a:t>呈陽性</a:t>
            </a:r>
            <a:endParaRPr sz="2400">
              <a:latin typeface="標楷體"/>
              <a:cs typeface="標楷體"/>
            </a:endParaRPr>
          </a:p>
        </p:txBody>
      </p:sp>
      <p:sp>
        <p:nvSpPr>
          <p:cNvPr id="44" name="object 44"/>
          <p:cNvSpPr txBox="1"/>
          <p:nvPr/>
        </p:nvSpPr>
        <p:spPr>
          <a:xfrm>
            <a:off x="6627558" y="4137215"/>
            <a:ext cx="1552575" cy="878840"/>
          </a:xfrm>
          <a:prstGeom prst="rect">
            <a:avLst/>
          </a:prstGeom>
        </p:spPr>
        <p:txBody>
          <a:bodyPr wrap="square" lIns="0" tIns="12065" rIns="0" bIns="0" rtlCol="0" vert="horz">
            <a:spAutoFit/>
          </a:bodyPr>
          <a:lstStyle/>
          <a:p>
            <a:pPr marL="419100" marR="5080" indent="-407034">
              <a:lnSpc>
                <a:spcPct val="100000"/>
              </a:lnSpc>
              <a:spcBef>
                <a:spcPts val="95"/>
              </a:spcBef>
            </a:pPr>
            <a:r>
              <a:rPr dirty="0" sz="2800" spc="15" b="1">
                <a:latin typeface="標楷體"/>
                <a:cs typeface="標楷體"/>
              </a:rPr>
              <a:t>化</a:t>
            </a:r>
            <a:r>
              <a:rPr dirty="0" sz="2800" spc="10" b="1">
                <a:latin typeface="標楷體"/>
                <a:cs typeface="標楷體"/>
              </a:rPr>
              <a:t>療</a:t>
            </a:r>
            <a:r>
              <a:rPr dirty="0" sz="2800" spc="-15" b="1">
                <a:latin typeface="Arial"/>
                <a:cs typeface="Arial"/>
              </a:rPr>
              <a:t>/</a:t>
            </a:r>
            <a:r>
              <a:rPr dirty="0" sz="2800" b="1">
                <a:latin typeface="標楷體"/>
                <a:cs typeface="標楷體"/>
              </a:rPr>
              <a:t>標靶 </a:t>
            </a:r>
            <a:r>
              <a:rPr dirty="0" sz="2800" b="1">
                <a:latin typeface="標楷體"/>
                <a:cs typeface="標楷體"/>
              </a:rPr>
              <a:t>治療</a:t>
            </a:r>
            <a:endParaRPr sz="2800">
              <a:latin typeface="標楷體"/>
              <a:cs typeface="標楷體"/>
            </a:endParaRPr>
          </a:p>
        </p:txBody>
      </p:sp>
      <p:sp>
        <p:nvSpPr>
          <p:cNvPr id="45" name="object 45"/>
          <p:cNvSpPr txBox="1"/>
          <p:nvPr/>
        </p:nvSpPr>
        <p:spPr>
          <a:xfrm>
            <a:off x="4129849" y="5397817"/>
            <a:ext cx="839469" cy="513715"/>
          </a:xfrm>
          <a:prstGeom prst="rect">
            <a:avLst/>
          </a:prstGeom>
        </p:spPr>
        <p:txBody>
          <a:bodyPr wrap="square" lIns="0" tIns="12700" rIns="0" bIns="0" rtlCol="0" vert="horz">
            <a:spAutoFit/>
          </a:bodyPr>
          <a:lstStyle/>
          <a:p>
            <a:pPr marL="12700">
              <a:lnSpc>
                <a:spcPct val="100000"/>
              </a:lnSpc>
              <a:spcBef>
                <a:spcPts val="100"/>
              </a:spcBef>
            </a:pPr>
            <a:r>
              <a:rPr dirty="0" sz="3200" b="1">
                <a:latin typeface="標楷體"/>
                <a:cs typeface="標楷體"/>
              </a:rPr>
              <a:t>化療</a:t>
            </a:r>
            <a:endParaRPr sz="3200">
              <a:latin typeface="標楷體"/>
              <a:cs typeface="標楷體"/>
            </a:endParaRPr>
          </a:p>
        </p:txBody>
      </p:sp>
      <p:sp>
        <p:nvSpPr>
          <p:cNvPr id="46" name="object 46"/>
          <p:cNvSpPr txBox="1"/>
          <p:nvPr/>
        </p:nvSpPr>
        <p:spPr>
          <a:xfrm>
            <a:off x="270751" y="2156586"/>
            <a:ext cx="2312035" cy="1536065"/>
          </a:xfrm>
          <a:prstGeom prst="rect">
            <a:avLst/>
          </a:prstGeom>
        </p:spPr>
        <p:txBody>
          <a:bodyPr wrap="square" lIns="0" tIns="12700" rIns="0" bIns="0" rtlCol="0" vert="horz">
            <a:spAutoFit/>
          </a:bodyPr>
          <a:lstStyle/>
          <a:p>
            <a:pPr marL="12700" marR="5080">
              <a:lnSpc>
                <a:spcPct val="110000"/>
              </a:lnSpc>
              <a:spcBef>
                <a:spcPts val="100"/>
              </a:spcBef>
            </a:pPr>
            <a:r>
              <a:rPr dirty="0" sz="1800">
                <a:latin typeface="標楷體"/>
                <a:cs typeface="標楷體"/>
              </a:rPr>
              <a:t>主瘤大小，腋淋巴擴散 癌細胞惡性程度</a:t>
            </a:r>
            <a:endParaRPr sz="1800">
              <a:latin typeface="標楷體"/>
              <a:cs typeface="標楷體"/>
            </a:endParaRPr>
          </a:p>
          <a:p>
            <a:pPr marL="12700">
              <a:lnSpc>
                <a:spcPct val="100000"/>
              </a:lnSpc>
              <a:spcBef>
                <a:spcPts val="215"/>
              </a:spcBef>
            </a:pPr>
            <a:r>
              <a:rPr dirty="0" sz="1800">
                <a:latin typeface="標楷體"/>
                <a:cs typeface="標楷體"/>
              </a:rPr>
              <a:t>細胞生長指數</a:t>
            </a:r>
            <a:endParaRPr sz="1800">
              <a:latin typeface="標楷體"/>
              <a:cs typeface="標楷體"/>
            </a:endParaRPr>
          </a:p>
          <a:p>
            <a:pPr marL="12700" marR="55880">
              <a:lnSpc>
                <a:spcPts val="2390"/>
              </a:lnSpc>
              <a:spcBef>
                <a:spcPts val="105"/>
              </a:spcBef>
            </a:pPr>
            <a:r>
              <a:rPr dirty="0" sz="1800" spc="5" b="1">
                <a:latin typeface="標楷體"/>
                <a:cs typeface="標楷體"/>
              </a:rPr>
              <a:t>基因圖</a:t>
            </a:r>
            <a:r>
              <a:rPr dirty="0" sz="1800" spc="-5" b="1">
                <a:latin typeface="標楷體"/>
                <a:cs typeface="標楷體"/>
              </a:rPr>
              <a:t>譜</a:t>
            </a:r>
            <a:r>
              <a:rPr dirty="0" sz="1800" spc="-540" b="1">
                <a:latin typeface="標楷體"/>
                <a:cs typeface="標楷體"/>
              </a:rPr>
              <a:t> </a:t>
            </a:r>
            <a:r>
              <a:rPr dirty="0" sz="1800" b="1">
                <a:latin typeface="Times New Roman"/>
                <a:cs typeface="Times New Roman"/>
              </a:rPr>
              <a:t>oncotype</a:t>
            </a:r>
            <a:r>
              <a:rPr dirty="0" sz="1800" spc="-45" b="1">
                <a:latin typeface="Times New Roman"/>
                <a:cs typeface="Times New Roman"/>
              </a:rPr>
              <a:t> </a:t>
            </a:r>
            <a:r>
              <a:rPr dirty="0" sz="1800" spc="-5" b="1">
                <a:latin typeface="Times New Roman"/>
                <a:cs typeface="Times New Roman"/>
              </a:rPr>
              <a:t>DX  </a:t>
            </a:r>
            <a:r>
              <a:rPr dirty="0" sz="1800" b="1">
                <a:latin typeface="Times New Roman"/>
                <a:cs typeface="Times New Roman"/>
              </a:rPr>
              <a:t>score</a:t>
            </a:r>
            <a:endParaRPr sz="1800">
              <a:latin typeface="Times New Roman"/>
              <a:cs typeface="Times New Roman"/>
            </a:endParaRPr>
          </a:p>
        </p:txBody>
      </p:sp>
      <p:sp>
        <p:nvSpPr>
          <p:cNvPr id="47" name="object 47"/>
          <p:cNvSpPr txBox="1">
            <a:spLocks noGrp="1"/>
          </p:cNvSpPr>
          <p:nvPr>
            <p:ph type="title"/>
          </p:nvPr>
        </p:nvSpPr>
        <p:spPr>
          <a:xfrm>
            <a:off x="2364739" y="30733"/>
            <a:ext cx="4495800" cy="696595"/>
          </a:xfrm>
          <a:prstGeom prst="rect"/>
        </p:spPr>
        <p:txBody>
          <a:bodyPr wrap="square" lIns="0" tIns="12700" rIns="0" bIns="0" rtlCol="0" vert="horz">
            <a:spAutoFit/>
          </a:bodyPr>
          <a:lstStyle/>
          <a:p>
            <a:pPr marL="12700">
              <a:lnSpc>
                <a:spcPct val="100000"/>
              </a:lnSpc>
              <a:spcBef>
                <a:spcPts val="100"/>
              </a:spcBef>
            </a:pPr>
            <a:r>
              <a:rPr dirty="0" spc="-5">
                <a:solidFill>
                  <a:srgbClr val="0000FF"/>
                </a:solidFill>
              </a:rPr>
              <a:t>術</a:t>
            </a:r>
            <a:r>
              <a:rPr dirty="0" spc="-20">
                <a:solidFill>
                  <a:srgbClr val="0000FF"/>
                </a:solidFill>
              </a:rPr>
              <a:t>後</a:t>
            </a:r>
            <a:r>
              <a:rPr dirty="0" spc="-5">
                <a:solidFill>
                  <a:srgbClr val="0000FF"/>
                </a:solidFill>
              </a:rPr>
              <a:t>全</a:t>
            </a:r>
            <a:r>
              <a:rPr dirty="0" spc="-20">
                <a:solidFill>
                  <a:srgbClr val="0000FF"/>
                </a:solidFill>
              </a:rPr>
              <a:t>身</a:t>
            </a:r>
            <a:r>
              <a:rPr dirty="0" spc="-5">
                <a:solidFill>
                  <a:srgbClr val="0000FF"/>
                </a:solidFill>
              </a:rPr>
              <a:t>輔</a:t>
            </a:r>
            <a:r>
              <a:rPr dirty="0" spc="-20">
                <a:solidFill>
                  <a:srgbClr val="0000FF"/>
                </a:solidFill>
              </a:rPr>
              <a:t>助</a:t>
            </a:r>
            <a:r>
              <a:rPr dirty="0" spc="-5">
                <a:solidFill>
                  <a:srgbClr val="0000FF"/>
                </a:solidFill>
              </a:rPr>
              <a:t>治療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035429" y="279241"/>
            <a:ext cx="4218940"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化療</a:t>
            </a:r>
            <a:r>
              <a:rPr dirty="0" spc="-75">
                <a:solidFill>
                  <a:srgbClr val="FFFFFF"/>
                </a:solidFill>
              </a:rPr>
              <a:t> </a:t>
            </a:r>
            <a:r>
              <a:rPr dirty="0" spc="-15">
                <a:solidFill>
                  <a:srgbClr val="FFFFFF"/>
                </a:solidFill>
              </a:rPr>
              <a:t>(</a:t>
            </a:r>
            <a:r>
              <a:rPr dirty="0" spc="-5">
                <a:solidFill>
                  <a:srgbClr val="FFFFFF"/>
                </a:solidFill>
              </a:rPr>
              <a:t>化學治療)</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466532"/>
            <a:ext cx="254507" cy="25603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15290" y="2697924"/>
            <a:ext cx="254507" cy="256031"/>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415290" y="3526981"/>
            <a:ext cx="254507" cy="256031"/>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872489" y="4167060"/>
            <a:ext cx="216408" cy="224027"/>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329689" y="4647120"/>
            <a:ext cx="190500" cy="192023"/>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329689" y="5086032"/>
            <a:ext cx="190500" cy="192023"/>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872489" y="5556948"/>
            <a:ext cx="216408" cy="224027"/>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745490" y="1284668"/>
            <a:ext cx="8154670" cy="4563745"/>
          </a:xfrm>
          <a:prstGeom prst="rect">
            <a:avLst/>
          </a:prstGeom>
        </p:spPr>
        <p:txBody>
          <a:bodyPr wrap="square" lIns="0" tIns="13335" rIns="0" bIns="0" rtlCol="0" vert="horz">
            <a:spAutoFit/>
          </a:bodyPr>
          <a:lstStyle/>
          <a:p>
            <a:pPr marL="12700" marR="5080">
              <a:lnSpc>
                <a:spcPct val="100000"/>
              </a:lnSpc>
              <a:spcBef>
                <a:spcPts val="105"/>
              </a:spcBef>
            </a:pPr>
            <a:r>
              <a:rPr dirty="0" sz="3200" b="1">
                <a:latin typeface="標楷體"/>
                <a:cs typeface="標楷體"/>
              </a:rPr>
              <a:t>利用</a:t>
            </a:r>
            <a:r>
              <a:rPr dirty="0" sz="3200" spc="-15" b="1">
                <a:latin typeface="標楷體"/>
                <a:cs typeface="標楷體"/>
              </a:rPr>
              <a:t>抗</a:t>
            </a:r>
            <a:r>
              <a:rPr dirty="0" sz="3200" b="1">
                <a:latin typeface="標楷體"/>
                <a:cs typeface="標楷體"/>
              </a:rPr>
              <a:t>癌藥</a:t>
            </a:r>
            <a:r>
              <a:rPr dirty="0" sz="3200" spc="-15" b="1">
                <a:latin typeface="標楷體"/>
                <a:cs typeface="標楷體"/>
              </a:rPr>
              <a:t>物</a:t>
            </a:r>
            <a:r>
              <a:rPr dirty="0" sz="3200" b="1">
                <a:latin typeface="標楷體"/>
                <a:cs typeface="標楷體"/>
              </a:rPr>
              <a:t>殺死</a:t>
            </a:r>
            <a:r>
              <a:rPr dirty="0" sz="3200" spc="-15" b="1">
                <a:latin typeface="標楷體"/>
                <a:cs typeface="標楷體"/>
              </a:rPr>
              <a:t>癌</a:t>
            </a:r>
            <a:r>
              <a:rPr dirty="0" sz="3200" b="1">
                <a:latin typeface="標楷體"/>
                <a:cs typeface="標楷體"/>
              </a:rPr>
              <a:t>細胞</a:t>
            </a:r>
            <a:r>
              <a:rPr dirty="0" sz="3200" spc="-15" b="1">
                <a:latin typeface="標楷體"/>
                <a:cs typeface="標楷體"/>
              </a:rPr>
              <a:t>，</a:t>
            </a:r>
            <a:r>
              <a:rPr dirty="0" sz="3200" b="1">
                <a:latin typeface="標楷體"/>
                <a:cs typeface="標楷體"/>
              </a:rPr>
              <a:t>或阻</a:t>
            </a:r>
            <a:r>
              <a:rPr dirty="0" sz="3200" spc="-15" b="1">
                <a:latin typeface="標楷體"/>
                <a:cs typeface="標楷體"/>
              </a:rPr>
              <a:t>止</a:t>
            </a:r>
            <a:r>
              <a:rPr dirty="0" sz="3200" b="1">
                <a:latin typeface="標楷體"/>
                <a:cs typeface="標楷體"/>
              </a:rPr>
              <a:t>其分</a:t>
            </a:r>
            <a:r>
              <a:rPr dirty="0" sz="3200" spc="-15" b="1">
                <a:latin typeface="標楷體"/>
                <a:cs typeface="標楷體"/>
              </a:rPr>
              <a:t>裂</a:t>
            </a:r>
            <a:r>
              <a:rPr dirty="0" sz="3200" b="1">
                <a:latin typeface="標楷體"/>
                <a:cs typeface="標楷體"/>
              </a:rPr>
              <a:t>，令 </a:t>
            </a:r>
            <a:r>
              <a:rPr dirty="0" sz="3200" b="1">
                <a:latin typeface="標楷體"/>
                <a:cs typeface="標楷體"/>
              </a:rPr>
              <a:t>癌細</a:t>
            </a:r>
            <a:r>
              <a:rPr dirty="0" sz="3200" spc="-15" b="1">
                <a:latin typeface="標楷體"/>
                <a:cs typeface="標楷體"/>
              </a:rPr>
              <a:t>胞</a:t>
            </a:r>
            <a:r>
              <a:rPr dirty="0" sz="3200" b="1">
                <a:latin typeface="標楷體"/>
                <a:cs typeface="標楷體"/>
              </a:rPr>
              <a:t>停止</a:t>
            </a:r>
            <a:r>
              <a:rPr dirty="0" sz="3200" spc="-15" b="1">
                <a:latin typeface="標楷體"/>
                <a:cs typeface="標楷體"/>
              </a:rPr>
              <a:t>生</a:t>
            </a:r>
            <a:r>
              <a:rPr dirty="0" sz="3200" b="1">
                <a:latin typeface="標楷體"/>
                <a:cs typeface="標楷體"/>
              </a:rPr>
              <a:t>長</a:t>
            </a:r>
            <a:endParaRPr sz="3200">
              <a:latin typeface="標楷體"/>
              <a:cs typeface="標楷體"/>
            </a:endParaRPr>
          </a:p>
          <a:p>
            <a:pPr marL="12700">
              <a:lnSpc>
                <a:spcPct val="100000"/>
              </a:lnSpc>
              <a:spcBef>
                <a:spcPts val="2015"/>
              </a:spcBef>
            </a:pPr>
            <a:r>
              <a:rPr dirty="0" sz="3200" b="1">
                <a:latin typeface="標楷體"/>
                <a:cs typeface="標楷體"/>
              </a:rPr>
              <a:t>口服</a:t>
            </a:r>
            <a:r>
              <a:rPr dirty="0" sz="3200" spc="-15" b="1">
                <a:latin typeface="標楷體"/>
                <a:cs typeface="標楷體"/>
              </a:rPr>
              <a:t>或</a:t>
            </a:r>
            <a:r>
              <a:rPr dirty="0" sz="3200" b="1">
                <a:latin typeface="標楷體"/>
                <a:cs typeface="標楷體"/>
              </a:rPr>
              <a:t>靜脈</a:t>
            </a:r>
            <a:r>
              <a:rPr dirty="0" sz="3200" spc="-15" b="1">
                <a:latin typeface="標楷體"/>
                <a:cs typeface="標楷體"/>
              </a:rPr>
              <a:t>注</a:t>
            </a:r>
            <a:r>
              <a:rPr dirty="0" sz="3200" b="1">
                <a:latin typeface="標楷體"/>
                <a:cs typeface="標楷體"/>
              </a:rPr>
              <a:t>射</a:t>
            </a:r>
            <a:endParaRPr sz="3200">
              <a:latin typeface="標楷體"/>
              <a:cs typeface="標楷體"/>
            </a:endParaRPr>
          </a:p>
          <a:p>
            <a:pPr marL="12700">
              <a:lnSpc>
                <a:spcPct val="100000"/>
              </a:lnSpc>
              <a:spcBef>
                <a:spcPts val="2685"/>
              </a:spcBef>
            </a:pPr>
            <a:r>
              <a:rPr dirty="0" sz="3200" b="1">
                <a:latin typeface="標楷體"/>
                <a:cs typeface="標楷體"/>
              </a:rPr>
              <a:t>應用</a:t>
            </a:r>
            <a:endParaRPr sz="3200">
              <a:latin typeface="標楷體"/>
              <a:cs typeface="標楷體"/>
            </a:endParaRPr>
          </a:p>
          <a:p>
            <a:pPr marL="812800" marR="4742815" indent="-399415">
              <a:lnSpc>
                <a:spcPct val="118800"/>
              </a:lnSpc>
              <a:spcBef>
                <a:spcPts val="730"/>
              </a:spcBef>
            </a:pPr>
            <a:r>
              <a:rPr dirty="0" sz="2800" b="1">
                <a:solidFill>
                  <a:srgbClr val="8E6385"/>
                </a:solidFill>
                <a:latin typeface="標楷體"/>
                <a:cs typeface="標楷體"/>
              </a:rPr>
              <a:t>手</a:t>
            </a:r>
            <a:r>
              <a:rPr dirty="0" sz="2800" spc="-10" b="1">
                <a:solidFill>
                  <a:srgbClr val="8E6385"/>
                </a:solidFill>
                <a:latin typeface="標楷體"/>
                <a:cs typeface="標楷體"/>
              </a:rPr>
              <a:t>術後的</a:t>
            </a:r>
            <a:r>
              <a:rPr dirty="0" sz="2800" b="1">
                <a:solidFill>
                  <a:srgbClr val="8E6385"/>
                </a:solidFill>
                <a:latin typeface="標楷體"/>
                <a:cs typeface="標楷體"/>
              </a:rPr>
              <a:t>輔</a:t>
            </a:r>
            <a:r>
              <a:rPr dirty="0" sz="2800" spc="-10" b="1">
                <a:solidFill>
                  <a:srgbClr val="8E6385"/>
                </a:solidFill>
                <a:latin typeface="標楷體"/>
                <a:cs typeface="標楷體"/>
              </a:rPr>
              <a:t>助治療 </a:t>
            </a:r>
            <a:r>
              <a:rPr dirty="0" sz="2400" spc="-5" b="1">
                <a:solidFill>
                  <a:srgbClr val="5B484E"/>
                </a:solidFill>
                <a:latin typeface="標楷體"/>
                <a:cs typeface="標楷體"/>
              </a:rPr>
              <a:t>通常是靜脈注射 一般為期</a:t>
            </a:r>
            <a:r>
              <a:rPr dirty="0" sz="2400" spc="-25" b="1">
                <a:solidFill>
                  <a:srgbClr val="5B484E"/>
                </a:solidFill>
                <a:latin typeface="標楷體"/>
                <a:cs typeface="標楷體"/>
              </a:rPr>
              <a:t> </a:t>
            </a:r>
            <a:r>
              <a:rPr dirty="0" sz="2400" spc="-5" b="1">
                <a:solidFill>
                  <a:srgbClr val="5B484E"/>
                </a:solidFill>
                <a:latin typeface="標楷體"/>
                <a:cs typeface="標楷體"/>
              </a:rPr>
              <a:t>3</a:t>
            </a:r>
            <a:r>
              <a:rPr dirty="0" sz="2400" spc="-25" b="1">
                <a:solidFill>
                  <a:srgbClr val="5B484E"/>
                </a:solidFill>
                <a:latin typeface="標楷體"/>
                <a:cs typeface="標楷體"/>
              </a:rPr>
              <a:t> </a:t>
            </a:r>
            <a:r>
              <a:rPr dirty="0" sz="2400" spc="-5" b="1">
                <a:solidFill>
                  <a:srgbClr val="5B484E"/>
                </a:solidFill>
                <a:latin typeface="標楷體"/>
                <a:cs typeface="標楷體"/>
              </a:rPr>
              <a:t>-</a:t>
            </a:r>
            <a:r>
              <a:rPr dirty="0" sz="2400" spc="-25" b="1">
                <a:solidFill>
                  <a:srgbClr val="5B484E"/>
                </a:solidFill>
                <a:latin typeface="標楷體"/>
                <a:cs typeface="標楷體"/>
              </a:rPr>
              <a:t> </a:t>
            </a:r>
            <a:r>
              <a:rPr dirty="0" sz="2400" spc="-5" b="1">
                <a:solidFill>
                  <a:srgbClr val="5B484E"/>
                </a:solidFill>
                <a:latin typeface="標楷體"/>
                <a:cs typeface="標楷體"/>
              </a:rPr>
              <a:t>6</a:t>
            </a:r>
            <a:r>
              <a:rPr dirty="0" sz="2400" spc="-25" b="1">
                <a:solidFill>
                  <a:srgbClr val="5B484E"/>
                </a:solidFill>
                <a:latin typeface="標楷體"/>
                <a:cs typeface="標楷體"/>
              </a:rPr>
              <a:t> </a:t>
            </a:r>
            <a:r>
              <a:rPr dirty="0" sz="2400" spc="-5" b="1">
                <a:solidFill>
                  <a:srgbClr val="5B484E"/>
                </a:solidFill>
                <a:latin typeface="標楷體"/>
                <a:cs typeface="標楷體"/>
              </a:rPr>
              <a:t>月</a:t>
            </a:r>
            <a:endParaRPr sz="2400">
              <a:latin typeface="標楷體"/>
              <a:cs typeface="標楷體"/>
            </a:endParaRPr>
          </a:p>
          <a:p>
            <a:pPr marL="413384">
              <a:lnSpc>
                <a:spcPct val="100000"/>
              </a:lnSpc>
              <a:spcBef>
                <a:spcPts val="655"/>
              </a:spcBef>
            </a:pPr>
            <a:r>
              <a:rPr dirty="0" sz="2800" b="1">
                <a:solidFill>
                  <a:srgbClr val="8E6385"/>
                </a:solidFill>
                <a:latin typeface="標楷體"/>
                <a:cs typeface="標楷體"/>
              </a:rPr>
              <a:t>手</a:t>
            </a:r>
            <a:r>
              <a:rPr dirty="0" sz="2800" spc="-10" b="1">
                <a:solidFill>
                  <a:srgbClr val="8E6385"/>
                </a:solidFill>
                <a:latin typeface="標楷體"/>
                <a:cs typeface="標楷體"/>
              </a:rPr>
              <a:t>術前的</a:t>
            </a:r>
            <a:r>
              <a:rPr dirty="0" sz="2800" b="1">
                <a:solidFill>
                  <a:srgbClr val="8E6385"/>
                </a:solidFill>
                <a:latin typeface="標楷體"/>
                <a:cs typeface="標楷體"/>
              </a:rPr>
              <a:t>輔</a:t>
            </a:r>
            <a:r>
              <a:rPr dirty="0" sz="2800" spc="-10" b="1">
                <a:solidFill>
                  <a:srgbClr val="8E6385"/>
                </a:solidFill>
                <a:latin typeface="標楷體"/>
                <a:cs typeface="標楷體"/>
              </a:rPr>
              <a:t>助治療</a:t>
            </a:r>
            <a:endParaRPr sz="2800">
              <a:latin typeface="標楷體"/>
              <a:cs typeface="標楷體"/>
            </a:endParaRPr>
          </a:p>
        </p:txBody>
      </p:sp>
      <p:sp>
        <p:nvSpPr>
          <p:cNvPr id="13" name="object 13"/>
          <p:cNvSpPr/>
          <p:nvPr/>
        </p:nvSpPr>
        <p:spPr>
          <a:xfrm>
            <a:off x="5029200" y="2162175"/>
            <a:ext cx="3455987" cy="4695825"/>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529844"/>
            <a:ext cx="6126480" cy="939800"/>
          </a:xfrm>
          <a:prstGeom prst="rect"/>
        </p:spPr>
        <p:txBody>
          <a:bodyPr wrap="square" lIns="0" tIns="12700" rIns="0" bIns="0" rtlCol="0" vert="horz">
            <a:spAutoFit/>
          </a:bodyPr>
          <a:lstStyle/>
          <a:p>
            <a:pPr marL="12700">
              <a:lnSpc>
                <a:spcPct val="100000"/>
              </a:lnSpc>
              <a:spcBef>
                <a:spcPts val="100"/>
              </a:spcBef>
            </a:pPr>
            <a:r>
              <a:rPr dirty="0" sz="6000"/>
              <a:t>術後輔</a:t>
            </a:r>
            <a:r>
              <a:rPr dirty="0" sz="6000" spc="-10"/>
              <a:t>助化療藥物</a:t>
            </a:r>
            <a:endParaRPr sz="6000"/>
          </a:p>
        </p:txBody>
      </p:sp>
      <p:sp>
        <p:nvSpPr>
          <p:cNvPr id="24" name="object 24"/>
          <p:cNvSpPr txBox="1"/>
          <p:nvPr/>
        </p:nvSpPr>
        <p:spPr>
          <a:xfrm>
            <a:off x="1251902" y="1912796"/>
            <a:ext cx="7098665" cy="4272280"/>
          </a:xfrm>
          <a:prstGeom prst="rect">
            <a:avLst/>
          </a:prstGeom>
        </p:spPr>
        <p:txBody>
          <a:bodyPr wrap="square" lIns="0" tIns="99695" rIns="0" bIns="0" rtlCol="0" vert="horz">
            <a:spAutoFit/>
          </a:bodyPr>
          <a:lstStyle/>
          <a:p>
            <a:pPr marL="355600" indent="-342900">
              <a:lnSpc>
                <a:spcPct val="100000"/>
              </a:lnSpc>
              <a:spcBef>
                <a:spcPts val="785"/>
              </a:spcBef>
              <a:buClr>
                <a:srgbClr val="0099CC"/>
              </a:buClr>
              <a:buSzPct val="69642"/>
              <a:buFont typeface="Wingdings"/>
              <a:buChar char=""/>
              <a:tabLst>
                <a:tab pos="354965" algn="l"/>
                <a:tab pos="355600" algn="l"/>
              </a:tabLst>
            </a:pPr>
            <a:r>
              <a:rPr dirty="0" sz="2800" b="1">
                <a:latin typeface="標楷體"/>
                <a:cs typeface="標楷體"/>
              </a:rPr>
              <a:t>第</a:t>
            </a:r>
            <a:r>
              <a:rPr dirty="0" sz="2800" spc="-10" b="1">
                <a:latin typeface="標楷體"/>
                <a:cs typeface="標楷體"/>
              </a:rPr>
              <a:t>一代</a:t>
            </a:r>
            <a:endParaRPr sz="2800">
              <a:latin typeface="標楷體"/>
              <a:cs typeface="標楷體"/>
            </a:endParaRPr>
          </a:p>
          <a:p>
            <a:pPr lvl="1" marL="756285" indent="-287655">
              <a:lnSpc>
                <a:spcPct val="100000"/>
              </a:lnSpc>
              <a:spcBef>
                <a:spcPts val="590"/>
              </a:spcBef>
              <a:buFont typeface="Times New Roman"/>
              <a:buChar char="–"/>
              <a:tabLst>
                <a:tab pos="756285" algn="l"/>
                <a:tab pos="756920" algn="l"/>
              </a:tabLst>
            </a:pPr>
            <a:r>
              <a:rPr dirty="0" sz="2400" spc="-5" b="1">
                <a:solidFill>
                  <a:srgbClr val="3366CC"/>
                </a:solidFill>
                <a:latin typeface="Times New Roman"/>
                <a:cs typeface="Times New Roman"/>
              </a:rPr>
              <a:t>CMF</a:t>
            </a:r>
            <a:r>
              <a:rPr dirty="0" sz="2400" spc="-5" b="1">
                <a:solidFill>
                  <a:srgbClr val="3366CC"/>
                </a:solidFill>
                <a:latin typeface="標楷體"/>
                <a:cs typeface="標楷體"/>
              </a:rPr>
              <a:t>，</a:t>
            </a:r>
            <a:r>
              <a:rPr dirty="0" sz="2400" spc="-610" b="1">
                <a:solidFill>
                  <a:srgbClr val="3366CC"/>
                </a:solidFill>
                <a:latin typeface="標楷體"/>
                <a:cs typeface="標楷體"/>
              </a:rPr>
              <a:t> </a:t>
            </a:r>
            <a:r>
              <a:rPr dirty="0" sz="2400" spc="-10" b="1">
                <a:solidFill>
                  <a:srgbClr val="3366CC"/>
                </a:solidFill>
                <a:latin typeface="Times New Roman"/>
                <a:cs typeface="Times New Roman"/>
              </a:rPr>
              <a:t>AC</a:t>
            </a:r>
            <a:r>
              <a:rPr dirty="0" sz="2400" spc="-10" b="1">
                <a:solidFill>
                  <a:srgbClr val="3366CC"/>
                </a:solidFill>
                <a:latin typeface="標楷體"/>
                <a:cs typeface="標楷體"/>
              </a:rPr>
              <a:t>，</a:t>
            </a:r>
            <a:r>
              <a:rPr dirty="0" sz="2400" spc="-585" b="1">
                <a:solidFill>
                  <a:srgbClr val="3366CC"/>
                </a:solidFill>
                <a:latin typeface="標楷體"/>
                <a:cs typeface="標楷體"/>
              </a:rPr>
              <a:t> </a:t>
            </a:r>
            <a:r>
              <a:rPr dirty="0" sz="2400" spc="-5" b="1">
                <a:solidFill>
                  <a:srgbClr val="3366CC"/>
                </a:solidFill>
                <a:latin typeface="Times New Roman"/>
                <a:cs typeface="Times New Roman"/>
              </a:rPr>
              <a:t>FAC</a:t>
            </a:r>
            <a:r>
              <a:rPr dirty="0" sz="2400" spc="-5" b="1">
                <a:solidFill>
                  <a:srgbClr val="3366CC"/>
                </a:solidFill>
                <a:latin typeface="標楷體"/>
                <a:cs typeface="標楷體"/>
              </a:rPr>
              <a:t>，</a:t>
            </a:r>
            <a:r>
              <a:rPr dirty="0" sz="2400" spc="-5" b="1">
                <a:solidFill>
                  <a:srgbClr val="3366CC"/>
                </a:solidFill>
                <a:latin typeface="Times New Roman"/>
                <a:cs typeface="Times New Roman"/>
              </a:rPr>
              <a:t>FEC</a:t>
            </a:r>
            <a:r>
              <a:rPr dirty="0" sz="2400" b="1">
                <a:solidFill>
                  <a:srgbClr val="3366CC"/>
                </a:solidFill>
                <a:latin typeface="Times New Roman"/>
                <a:cs typeface="Times New Roman"/>
              </a:rPr>
              <a:t> </a:t>
            </a:r>
            <a:r>
              <a:rPr dirty="0" sz="2400" spc="5" b="1">
                <a:solidFill>
                  <a:srgbClr val="3366CC"/>
                </a:solidFill>
                <a:latin typeface="標楷體"/>
                <a:cs typeface="標楷體"/>
              </a:rPr>
              <a:t>（表阿</a:t>
            </a:r>
            <a:r>
              <a:rPr dirty="0" sz="2400" spc="-5" b="1">
                <a:solidFill>
                  <a:srgbClr val="3366CC"/>
                </a:solidFill>
                <a:latin typeface="標楷體"/>
                <a:cs typeface="標楷體"/>
              </a:rPr>
              <a:t>霉素）</a:t>
            </a:r>
            <a:endParaRPr sz="2400">
              <a:latin typeface="標楷體"/>
              <a:cs typeface="標楷體"/>
            </a:endParaRPr>
          </a:p>
          <a:p>
            <a:pPr marL="355600" indent="-342900">
              <a:lnSpc>
                <a:spcPct val="100000"/>
              </a:lnSpc>
              <a:spcBef>
                <a:spcPts val="660"/>
              </a:spcBef>
              <a:buClr>
                <a:srgbClr val="0099CC"/>
              </a:buClr>
              <a:buSzPct val="69642"/>
              <a:buFont typeface="Wingdings"/>
              <a:buChar char=""/>
              <a:tabLst>
                <a:tab pos="354965" algn="l"/>
                <a:tab pos="355600" algn="l"/>
              </a:tabLst>
            </a:pPr>
            <a:r>
              <a:rPr dirty="0" sz="2800" b="1">
                <a:latin typeface="標楷體"/>
                <a:cs typeface="標楷體"/>
              </a:rPr>
              <a:t>第</a:t>
            </a:r>
            <a:r>
              <a:rPr dirty="0" sz="2800" spc="-10" b="1">
                <a:latin typeface="標楷體"/>
                <a:cs typeface="標楷體"/>
              </a:rPr>
              <a:t>二代</a:t>
            </a:r>
            <a:endParaRPr sz="2800">
              <a:latin typeface="標楷體"/>
              <a:cs typeface="標楷體"/>
            </a:endParaRPr>
          </a:p>
          <a:p>
            <a:pPr lvl="1" marL="756285" indent="-287655">
              <a:lnSpc>
                <a:spcPct val="100000"/>
              </a:lnSpc>
              <a:spcBef>
                <a:spcPts val="670"/>
              </a:spcBef>
              <a:buFont typeface="Times New Roman"/>
              <a:buChar char="–"/>
              <a:tabLst>
                <a:tab pos="756285" algn="l"/>
                <a:tab pos="756920" algn="l"/>
              </a:tabLst>
            </a:pPr>
            <a:r>
              <a:rPr dirty="0" sz="2400" spc="-10" b="1">
                <a:solidFill>
                  <a:srgbClr val="3366CC"/>
                </a:solidFill>
                <a:latin typeface="Times New Roman"/>
                <a:cs typeface="Times New Roman"/>
              </a:rPr>
              <a:t>AC+</a:t>
            </a:r>
            <a:r>
              <a:rPr dirty="0" sz="2800" spc="15" b="1">
                <a:solidFill>
                  <a:srgbClr val="3366CC"/>
                </a:solidFill>
                <a:latin typeface="標楷體"/>
                <a:cs typeface="標楷體"/>
              </a:rPr>
              <a:t>紫杉</a:t>
            </a:r>
            <a:r>
              <a:rPr dirty="0" sz="2800" spc="-5" b="1">
                <a:solidFill>
                  <a:srgbClr val="3366CC"/>
                </a:solidFill>
                <a:latin typeface="標楷體"/>
                <a:cs typeface="標楷體"/>
              </a:rPr>
              <a:t>醇</a:t>
            </a:r>
            <a:r>
              <a:rPr dirty="0" sz="2400" b="1">
                <a:solidFill>
                  <a:srgbClr val="3366CC"/>
                </a:solidFill>
                <a:latin typeface="Times New Roman"/>
                <a:cs typeface="Times New Roman"/>
              </a:rPr>
              <a:t>,</a:t>
            </a:r>
            <a:r>
              <a:rPr dirty="0" sz="2400" spc="-45" b="1">
                <a:solidFill>
                  <a:srgbClr val="3366CC"/>
                </a:solidFill>
                <a:latin typeface="Times New Roman"/>
                <a:cs typeface="Times New Roman"/>
              </a:rPr>
              <a:t> </a:t>
            </a:r>
            <a:r>
              <a:rPr dirty="0" sz="2400" spc="-5" b="1">
                <a:solidFill>
                  <a:srgbClr val="3366CC"/>
                </a:solidFill>
                <a:latin typeface="Times New Roman"/>
                <a:cs typeface="Times New Roman"/>
              </a:rPr>
              <a:t>TAC,</a:t>
            </a:r>
            <a:r>
              <a:rPr dirty="0" sz="2400" spc="20" b="1">
                <a:solidFill>
                  <a:srgbClr val="3366CC"/>
                </a:solidFill>
                <a:latin typeface="Times New Roman"/>
                <a:cs typeface="Times New Roman"/>
              </a:rPr>
              <a:t> </a:t>
            </a:r>
            <a:r>
              <a:rPr dirty="0" sz="2400" spc="-10" b="1">
                <a:solidFill>
                  <a:srgbClr val="3366CC"/>
                </a:solidFill>
                <a:latin typeface="Times New Roman"/>
                <a:cs typeface="Times New Roman"/>
              </a:rPr>
              <a:t>CEF,</a:t>
            </a:r>
            <a:r>
              <a:rPr dirty="0" sz="2400" spc="10" b="1">
                <a:solidFill>
                  <a:srgbClr val="3366CC"/>
                </a:solidFill>
                <a:latin typeface="Times New Roman"/>
                <a:cs typeface="Times New Roman"/>
              </a:rPr>
              <a:t> </a:t>
            </a:r>
            <a:r>
              <a:rPr dirty="0" sz="2400" spc="-5" b="1">
                <a:solidFill>
                  <a:srgbClr val="3366CC"/>
                </a:solidFill>
                <a:latin typeface="Times New Roman"/>
                <a:cs typeface="Times New Roman"/>
              </a:rPr>
              <a:t>FEC100</a:t>
            </a:r>
            <a:endParaRPr sz="2400">
              <a:latin typeface="Times New Roman"/>
              <a:cs typeface="Times New Roman"/>
            </a:endParaRPr>
          </a:p>
          <a:p>
            <a:pPr marL="469265">
              <a:lnSpc>
                <a:spcPct val="100000"/>
              </a:lnSpc>
              <a:spcBef>
                <a:spcPts val="590"/>
              </a:spcBef>
              <a:tabLst>
                <a:tab pos="756285" algn="l"/>
              </a:tabLst>
            </a:pPr>
            <a:r>
              <a:rPr dirty="0" sz="2400">
                <a:solidFill>
                  <a:srgbClr val="FF3300"/>
                </a:solidFill>
                <a:latin typeface="Times New Roman"/>
                <a:cs typeface="Times New Roman"/>
              </a:rPr>
              <a:t>–	</a:t>
            </a:r>
            <a:r>
              <a:rPr dirty="0" sz="2400" spc="5" b="1">
                <a:solidFill>
                  <a:srgbClr val="FF3300"/>
                </a:solidFill>
                <a:latin typeface="標楷體"/>
                <a:cs typeface="標楷體"/>
              </a:rPr>
              <a:t>減少死</a:t>
            </a:r>
            <a:r>
              <a:rPr dirty="0" sz="2400" spc="-5" b="1">
                <a:solidFill>
                  <a:srgbClr val="FF3300"/>
                </a:solidFill>
                <a:latin typeface="標楷體"/>
                <a:cs typeface="標楷體"/>
              </a:rPr>
              <a:t>亡風險</a:t>
            </a:r>
            <a:r>
              <a:rPr dirty="0" sz="2400" spc="-5" b="1">
                <a:solidFill>
                  <a:srgbClr val="FF3300"/>
                </a:solidFill>
                <a:latin typeface="Times New Roman"/>
                <a:cs typeface="Times New Roman"/>
              </a:rPr>
              <a:t>15</a:t>
            </a:r>
            <a:r>
              <a:rPr dirty="0" sz="2400" spc="-5" b="1">
                <a:solidFill>
                  <a:srgbClr val="FF3300"/>
                </a:solidFill>
                <a:latin typeface="標楷體"/>
                <a:cs typeface="標楷體"/>
              </a:rPr>
              <a:t>－</a:t>
            </a:r>
            <a:r>
              <a:rPr dirty="0" sz="2400" spc="-5" b="1">
                <a:solidFill>
                  <a:srgbClr val="FF3300"/>
                </a:solidFill>
                <a:latin typeface="Times New Roman"/>
                <a:cs typeface="Times New Roman"/>
              </a:rPr>
              <a:t>20</a:t>
            </a:r>
            <a:r>
              <a:rPr dirty="0" sz="2400" spc="-5" b="1">
                <a:solidFill>
                  <a:srgbClr val="FF3300"/>
                </a:solidFill>
                <a:latin typeface="標楷體"/>
                <a:cs typeface="標楷體"/>
              </a:rPr>
              <a:t>％，</a:t>
            </a:r>
            <a:r>
              <a:rPr dirty="0" sz="2400" spc="-5" b="1">
                <a:solidFill>
                  <a:srgbClr val="FF3300"/>
                </a:solidFill>
                <a:latin typeface="Times New Roman"/>
                <a:cs typeface="Times New Roman"/>
              </a:rPr>
              <a:t>5</a:t>
            </a:r>
            <a:r>
              <a:rPr dirty="0" sz="2400" spc="-5" b="1">
                <a:solidFill>
                  <a:srgbClr val="FF3300"/>
                </a:solidFill>
                <a:latin typeface="標楷體"/>
                <a:cs typeface="標楷體"/>
              </a:rPr>
              <a:t>年存活率多</a:t>
            </a:r>
            <a:r>
              <a:rPr dirty="0" sz="2400" spc="-5" b="1">
                <a:solidFill>
                  <a:srgbClr val="FF3300"/>
                </a:solidFill>
                <a:latin typeface="Times New Roman"/>
                <a:cs typeface="Times New Roman"/>
              </a:rPr>
              <a:t>3</a:t>
            </a:r>
            <a:r>
              <a:rPr dirty="0" sz="2400" spc="-5" b="1">
                <a:solidFill>
                  <a:srgbClr val="FF3300"/>
                </a:solidFill>
                <a:latin typeface="標楷體"/>
                <a:cs typeface="標楷體"/>
              </a:rPr>
              <a:t>－</a:t>
            </a:r>
            <a:r>
              <a:rPr dirty="0" sz="2400" spc="-5" b="1">
                <a:solidFill>
                  <a:srgbClr val="FF3300"/>
                </a:solidFill>
                <a:latin typeface="Times New Roman"/>
                <a:cs typeface="Times New Roman"/>
              </a:rPr>
              <a:t>6</a:t>
            </a:r>
            <a:r>
              <a:rPr dirty="0" sz="2400" spc="-5" b="1">
                <a:solidFill>
                  <a:srgbClr val="FF3300"/>
                </a:solidFill>
                <a:latin typeface="標楷體"/>
                <a:cs typeface="標楷體"/>
              </a:rPr>
              <a:t>％</a:t>
            </a:r>
            <a:endParaRPr sz="2400">
              <a:latin typeface="標楷體"/>
              <a:cs typeface="標楷體"/>
            </a:endParaRPr>
          </a:p>
          <a:p>
            <a:pPr marL="355600" indent="-342900">
              <a:lnSpc>
                <a:spcPct val="100000"/>
              </a:lnSpc>
              <a:spcBef>
                <a:spcPts val="660"/>
              </a:spcBef>
              <a:buClr>
                <a:srgbClr val="0099CC"/>
              </a:buClr>
              <a:buSzPct val="69642"/>
              <a:buFont typeface="Wingdings"/>
              <a:buChar char=""/>
              <a:tabLst>
                <a:tab pos="354965" algn="l"/>
                <a:tab pos="355600" algn="l"/>
              </a:tabLst>
            </a:pPr>
            <a:r>
              <a:rPr dirty="0" sz="2800" b="1">
                <a:latin typeface="標楷體"/>
                <a:cs typeface="標楷體"/>
              </a:rPr>
              <a:t>第</a:t>
            </a:r>
            <a:r>
              <a:rPr dirty="0" sz="2800" spc="-10" b="1">
                <a:latin typeface="標楷體"/>
                <a:cs typeface="標楷體"/>
              </a:rPr>
              <a:t>三代</a:t>
            </a:r>
            <a:endParaRPr sz="2800">
              <a:latin typeface="標楷體"/>
              <a:cs typeface="標楷體"/>
            </a:endParaRPr>
          </a:p>
          <a:p>
            <a:pPr lvl="1" marL="756285" indent="-287655">
              <a:lnSpc>
                <a:spcPct val="100000"/>
              </a:lnSpc>
              <a:spcBef>
                <a:spcPts val="670"/>
              </a:spcBef>
              <a:buFont typeface="Times New Roman"/>
              <a:buChar char="–"/>
              <a:tabLst>
                <a:tab pos="756285" algn="l"/>
                <a:tab pos="756920" algn="l"/>
              </a:tabLst>
            </a:pPr>
            <a:r>
              <a:rPr dirty="0" sz="2400" spc="5" b="1">
                <a:solidFill>
                  <a:srgbClr val="3366CC"/>
                </a:solidFill>
                <a:latin typeface="標楷體"/>
                <a:cs typeface="標楷體"/>
              </a:rPr>
              <a:t>密集式</a:t>
            </a:r>
            <a:r>
              <a:rPr dirty="0" sz="2400" spc="-10" b="1">
                <a:solidFill>
                  <a:srgbClr val="3366CC"/>
                </a:solidFill>
                <a:latin typeface="Times New Roman"/>
                <a:cs typeface="Times New Roman"/>
              </a:rPr>
              <a:t>AC+</a:t>
            </a:r>
            <a:r>
              <a:rPr dirty="0" sz="2800" b="1">
                <a:solidFill>
                  <a:srgbClr val="3366CC"/>
                </a:solidFill>
                <a:latin typeface="標楷體"/>
                <a:cs typeface="標楷體"/>
              </a:rPr>
              <a:t>紫杉</a:t>
            </a:r>
            <a:r>
              <a:rPr dirty="0" sz="2800" spc="-10" b="1">
                <a:solidFill>
                  <a:srgbClr val="3366CC"/>
                </a:solidFill>
                <a:latin typeface="標楷體"/>
                <a:cs typeface="標楷體"/>
              </a:rPr>
              <a:t>醇</a:t>
            </a:r>
            <a:r>
              <a:rPr dirty="0" sz="2400" b="1">
                <a:solidFill>
                  <a:srgbClr val="3366CC"/>
                </a:solidFill>
                <a:latin typeface="Times New Roman"/>
                <a:cs typeface="Times New Roman"/>
              </a:rPr>
              <a:t>,</a:t>
            </a:r>
            <a:r>
              <a:rPr dirty="0" sz="2400" spc="-45" b="1">
                <a:solidFill>
                  <a:srgbClr val="3366CC"/>
                </a:solidFill>
                <a:latin typeface="Times New Roman"/>
                <a:cs typeface="Times New Roman"/>
              </a:rPr>
              <a:t> </a:t>
            </a:r>
            <a:r>
              <a:rPr dirty="0" sz="2400" spc="-5" b="1">
                <a:solidFill>
                  <a:srgbClr val="3366CC"/>
                </a:solidFill>
                <a:latin typeface="Times New Roman"/>
                <a:cs typeface="Times New Roman"/>
              </a:rPr>
              <a:t>FEC100+</a:t>
            </a:r>
            <a:r>
              <a:rPr dirty="0" sz="2800" spc="15" b="1">
                <a:solidFill>
                  <a:srgbClr val="3366CC"/>
                </a:solidFill>
                <a:latin typeface="標楷體"/>
                <a:cs typeface="標楷體"/>
              </a:rPr>
              <a:t>紫杉</a:t>
            </a:r>
            <a:r>
              <a:rPr dirty="0" sz="2800" b="1">
                <a:solidFill>
                  <a:srgbClr val="3366CC"/>
                </a:solidFill>
                <a:latin typeface="標楷體"/>
                <a:cs typeface="標楷體"/>
              </a:rPr>
              <a:t>特</a:t>
            </a:r>
            <a:r>
              <a:rPr dirty="0" sz="2800" spc="-10" b="1">
                <a:solidFill>
                  <a:srgbClr val="3366CC"/>
                </a:solidFill>
                <a:latin typeface="標楷體"/>
                <a:cs typeface="標楷體"/>
              </a:rPr>
              <a:t>爾</a:t>
            </a:r>
            <a:endParaRPr sz="2800">
              <a:latin typeface="標楷體"/>
              <a:cs typeface="標楷體"/>
            </a:endParaRPr>
          </a:p>
          <a:p>
            <a:pPr lvl="1" marL="756285" indent="-287655">
              <a:lnSpc>
                <a:spcPct val="100000"/>
              </a:lnSpc>
              <a:spcBef>
                <a:spcPts val="590"/>
              </a:spcBef>
              <a:buFont typeface="Times New Roman"/>
              <a:buChar char="–"/>
              <a:tabLst>
                <a:tab pos="756285" algn="l"/>
                <a:tab pos="756920" algn="l"/>
              </a:tabLst>
            </a:pPr>
            <a:r>
              <a:rPr dirty="0" sz="2400" spc="5" b="1">
                <a:solidFill>
                  <a:srgbClr val="FF3300"/>
                </a:solidFill>
                <a:latin typeface="標楷體"/>
                <a:cs typeface="標楷體"/>
              </a:rPr>
              <a:t>再減少</a:t>
            </a:r>
            <a:r>
              <a:rPr dirty="0" sz="2400" spc="-5" b="1">
                <a:solidFill>
                  <a:srgbClr val="FF3300"/>
                </a:solidFill>
                <a:latin typeface="標楷體"/>
                <a:cs typeface="標楷體"/>
              </a:rPr>
              <a:t>死亡風險</a:t>
            </a:r>
            <a:r>
              <a:rPr dirty="0" sz="2400" spc="-5" b="1">
                <a:solidFill>
                  <a:srgbClr val="FF3300"/>
                </a:solidFill>
                <a:latin typeface="Times New Roman"/>
                <a:cs typeface="Times New Roman"/>
              </a:rPr>
              <a:t>15</a:t>
            </a:r>
            <a:r>
              <a:rPr dirty="0" sz="2400" spc="-5" b="1">
                <a:solidFill>
                  <a:srgbClr val="FF3300"/>
                </a:solidFill>
                <a:latin typeface="標楷體"/>
                <a:cs typeface="標楷體"/>
              </a:rPr>
              <a:t>－</a:t>
            </a:r>
            <a:r>
              <a:rPr dirty="0" sz="2400" spc="-5" b="1">
                <a:solidFill>
                  <a:srgbClr val="FF3300"/>
                </a:solidFill>
                <a:latin typeface="Times New Roman"/>
                <a:cs typeface="Times New Roman"/>
              </a:rPr>
              <a:t>20</a:t>
            </a:r>
            <a:r>
              <a:rPr dirty="0" sz="2400" spc="-5" b="1">
                <a:solidFill>
                  <a:srgbClr val="FF3300"/>
                </a:solidFill>
                <a:latin typeface="標楷體"/>
                <a:cs typeface="標楷體"/>
              </a:rPr>
              <a:t>％，</a:t>
            </a:r>
            <a:r>
              <a:rPr dirty="0" sz="2400" spc="-5" b="1">
                <a:solidFill>
                  <a:srgbClr val="FF3300"/>
                </a:solidFill>
                <a:latin typeface="Times New Roman"/>
                <a:cs typeface="Times New Roman"/>
              </a:rPr>
              <a:t>3</a:t>
            </a:r>
            <a:r>
              <a:rPr dirty="0" sz="2400" spc="-5" b="1">
                <a:solidFill>
                  <a:srgbClr val="FF3300"/>
                </a:solidFill>
                <a:latin typeface="標楷體"/>
                <a:cs typeface="標楷體"/>
              </a:rPr>
              <a:t>－</a:t>
            </a:r>
            <a:r>
              <a:rPr dirty="0" sz="2400" spc="-670" b="1">
                <a:solidFill>
                  <a:srgbClr val="FF3300"/>
                </a:solidFill>
                <a:latin typeface="標楷體"/>
                <a:cs typeface="標楷體"/>
              </a:rPr>
              <a:t> </a:t>
            </a:r>
            <a:r>
              <a:rPr dirty="0" sz="2400" b="1">
                <a:solidFill>
                  <a:srgbClr val="FF3300"/>
                </a:solidFill>
                <a:latin typeface="Times New Roman"/>
                <a:cs typeface="Times New Roman"/>
              </a:rPr>
              <a:t>5</a:t>
            </a:r>
            <a:r>
              <a:rPr dirty="0" sz="2400" spc="5" b="1">
                <a:solidFill>
                  <a:srgbClr val="FF3300"/>
                </a:solidFill>
                <a:latin typeface="標楷體"/>
                <a:cs typeface="標楷體"/>
              </a:rPr>
              <a:t>年存活</a:t>
            </a:r>
            <a:r>
              <a:rPr dirty="0" sz="2400" spc="-5" b="1">
                <a:solidFill>
                  <a:srgbClr val="FF3300"/>
                </a:solidFill>
                <a:latin typeface="標楷體"/>
                <a:cs typeface="標楷體"/>
              </a:rPr>
              <a:t>率再多</a:t>
            </a:r>
            <a:r>
              <a:rPr dirty="0" sz="2400" b="1">
                <a:solidFill>
                  <a:srgbClr val="FF3300"/>
                </a:solidFill>
                <a:latin typeface="Times New Roman"/>
                <a:cs typeface="Times New Roman"/>
              </a:rPr>
              <a:t>2</a:t>
            </a:r>
            <a:endParaRPr sz="2400">
              <a:latin typeface="Times New Roman"/>
              <a:cs typeface="Times New Roman"/>
            </a:endParaRPr>
          </a:p>
          <a:p>
            <a:pPr marL="756285">
              <a:lnSpc>
                <a:spcPct val="100000"/>
              </a:lnSpc>
            </a:pPr>
            <a:r>
              <a:rPr dirty="0" sz="2400" b="1">
                <a:solidFill>
                  <a:srgbClr val="FF3300"/>
                </a:solidFill>
                <a:latin typeface="標楷體"/>
                <a:cs typeface="標楷體"/>
              </a:rPr>
              <a:t>－</a:t>
            </a:r>
            <a:r>
              <a:rPr dirty="0" sz="2400" b="1">
                <a:solidFill>
                  <a:srgbClr val="FF3300"/>
                </a:solidFill>
                <a:latin typeface="Times New Roman"/>
                <a:cs typeface="Times New Roman"/>
              </a:rPr>
              <a:t>4</a:t>
            </a:r>
            <a:r>
              <a:rPr dirty="0" sz="2400" b="1">
                <a:solidFill>
                  <a:srgbClr val="FF3300"/>
                </a:solidFill>
                <a:latin typeface="標楷體"/>
                <a:cs typeface="標楷體"/>
              </a:rPr>
              <a:t>％</a:t>
            </a:r>
            <a:endParaRPr sz="2400">
              <a:latin typeface="標楷體"/>
              <a:cs typeface="標楷體"/>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6497955" cy="696595"/>
          </a:xfrm>
          <a:prstGeom prst="rect"/>
        </p:spPr>
        <p:txBody>
          <a:bodyPr wrap="square" lIns="0" tIns="13335" rIns="0" bIns="0" rtlCol="0" vert="horz">
            <a:spAutoFit/>
          </a:bodyPr>
          <a:lstStyle/>
          <a:p>
            <a:pPr marL="12700">
              <a:lnSpc>
                <a:spcPct val="100000"/>
              </a:lnSpc>
              <a:spcBef>
                <a:spcPts val="105"/>
              </a:spcBef>
            </a:pPr>
            <a:r>
              <a:rPr dirty="0" spc="-5"/>
              <a:t>化</a:t>
            </a:r>
            <a:r>
              <a:rPr dirty="0" spc="-1125"/>
              <a:t> </a:t>
            </a:r>
            <a:r>
              <a:rPr dirty="0" spc="-5"/>
              <a:t>學</a:t>
            </a:r>
            <a:r>
              <a:rPr dirty="0" spc="-1115"/>
              <a:t> </a:t>
            </a:r>
            <a:r>
              <a:rPr dirty="0" spc="-5"/>
              <a:t>藥</a:t>
            </a:r>
            <a:r>
              <a:rPr dirty="0" spc="-1120"/>
              <a:t> </a:t>
            </a:r>
            <a:r>
              <a:rPr dirty="0" spc="-5"/>
              <a:t>物</a:t>
            </a:r>
            <a:r>
              <a:rPr dirty="0" spc="-1125"/>
              <a:t> </a:t>
            </a:r>
            <a:r>
              <a:rPr dirty="0" spc="-5"/>
              <a:t>治</a:t>
            </a:r>
            <a:r>
              <a:rPr dirty="0" spc="-1110"/>
              <a:t> </a:t>
            </a:r>
            <a:r>
              <a:rPr dirty="0" spc="-5"/>
              <a:t>療</a:t>
            </a:r>
            <a:r>
              <a:rPr dirty="0" spc="-1125"/>
              <a:t> </a:t>
            </a:r>
            <a:r>
              <a:rPr dirty="0">
                <a:latin typeface="Times New Roman"/>
                <a:cs typeface="Times New Roman"/>
              </a:rPr>
              <a:t>-</a:t>
            </a:r>
            <a:r>
              <a:rPr dirty="0" spc="-10">
                <a:latin typeface="Times New Roman"/>
                <a:cs typeface="Times New Roman"/>
              </a:rPr>
              <a:t> </a:t>
            </a:r>
            <a:r>
              <a:rPr dirty="0"/>
              <a:t>副</a:t>
            </a:r>
            <a:r>
              <a:rPr dirty="0" spc="-1120"/>
              <a:t> </a:t>
            </a:r>
            <a:r>
              <a:rPr dirty="0"/>
              <a:t>作</a:t>
            </a:r>
            <a:r>
              <a:rPr dirty="0" spc="-1125"/>
              <a:t> </a:t>
            </a:r>
            <a:r>
              <a:rPr dirty="0"/>
              <a:t>用</a:t>
            </a:r>
          </a:p>
        </p:txBody>
      </p:sp>
      <p:sp>
        <p:nvSpPr>
          <p:cNvPr id="24" name="object 24"/>
          <p:cNvSpPr txBox="1"/>
          <p:nvPr/>
        </p:nvSpPr>
        <p:spPr>
          <a:xfrm>
            <a:off x="978852" y="1533381"/>
            <a:ext cx="7572375" cy="4463415"/>
          </a:xfrm>
          <a:prstGeom prst="rect">
            <a:avLst/>
          </a:prstGeom>
        </p:spPr>
        <p:txBody>
          <a:bodyPr wrap="square" lIns="0" tIns="12700" rIns="0" bIns="0" rtlCol="0" vert="horz">
            <a:spAutoFit/>
          </a:bodyPr>
          <a:lstStyle/>
          <a:p>
            <a:pPr marL="354965" marR="5080" indent="-342900">
              <a:lnSpc>
                <a:spcPct val="120000"/>
              </a:lnSpc>
              <a:spcBef>
                <a:spcPts val="100"/>
              </a:spcBef>
              <a:buClr>
                <a:srgbClr val="0099CC"/>
              </a:buClr>
              <a:buSzPct val="69642"/>
              <a:buFont typeface="Wingdings"/>
              <a:buChar char=""/>
              <a:tabLst>
                <a:tab pos="354965" algn="l"/>
                <a:tab pos="355600" algn="l"/>
              </a:tabLst>
            </a:pPr>
            <a:r>
              <a:rPr dirty="0" sz="2800" spc="-5">
                <a:latin typeface="標楷體"/>
                <a:cs typeface="標楷體"/>
              </a:rPr>
              <a:t>噁</a:t>
            </a:r>
            <a:r>
              <a:rPr dirty="0" sz="2800" spc="-715">
                <a:latin typeface="標楷體"/>
                <a:cs typeface="標楷體"/>
              </a:rPr>
              <a:t> </a:t>
            </a:r>
            <a:r>
              <a:rPr dirty="0" sz="2800" spc="5">
                <a:latin typeface="標楷體"/>
                <a:cs typeface="標楷體"/>
              </a:rPr>
              <a:t>心、</a:t>
            </a:r>
            <a:r>
              <a:rPr dirty="0" sz="2800" spc="-5">
                <a:latin typeface="標楷體"/>
                <a:cs typeface="標楷體"/>
              </a:rPr>
              <a:t>嘔</a:t>
            </a:r>
            <a:r>
              <a:rPr dirty="0" sz="2800" spc="-730">
                <a:latin typeface="標楷體"/>
                <a:cs typeface="標楷體"/>
              </a:rPr>
              <a:t> </a:t>
            </a:r>
            <a:r>
              <a:rPr dirty="0" sz="2800" spc="5">
                <a:latin typeface="標楷體"/>
                <a:cs typeface="標楷體"/>
              </a:rPr>
              <a:t>吐，</a:t>
            </a:r>
            <a:r>
              <a:rPr dirty="0" sz="2800" spc="-5">
                <a:latin typeface="標楷體"/>
                <a:cs typeface="標楷體"/>
              </a:rPr>
              <a:t>脫</a:t>
            </a:r>
            <a:r>
              <a:rPr dirty="0" sz="2800" spc="-730">
                <a:latin typeface="標楷體"/>
                <a:cs typeface="標楷體"/>
              </a:rPr>
              <a:t> </a:t>
            </a:r>
            <a:r>
              <a:rPr dirty="0" sz="2800" spc="5">
                <a:latin typeface="標楷體"/>
                <a:cs typeface="標楷體"/>
              </a:rPr>
              <a:t>髮，</a:t>
            </a:r>
            <a:r>
              <a:rPr dirty="0" sz="2800" spc="-5">
                <a:latin typeface="標楷體"/>
                <a:cs typeface="標楷體"/>
              </a:rPr>
              <a:t>疲</a:t>
            </a:r>
            <a:r>
              <a:rPr dirty="0" sz="2800" spc="-720">
                <a:latin typeface="標楷體"/>
                <a:cs typeface="標楷體"/>
              </a:rPr>
              <a:t> </a:t>
            </a:r>
            <a:r>
              <a:rPr dirty="0" sz="2800" spc="5">
                <a:latin typeface="標楷體"/>
                <a:cs typeface="標楷體"/>
              </a:rPr>
              <a:t>倦，食慾</a:t>
            </a:r>
            <a:r>
              <a:rPr dirty="0" sz="2800" spc="-5">
                <a:latin typeface="標楷體"/>
                <a:cs typeface="標楷體"/>
              </a:rPr>
              <a:t>不</a:t>
            </a:r>
            <a:r>
              <a:rPr dirty="0" sz="2800" spc="5">
                <a:latin typeface="標楷體"/>
                <a:cs typeface="標楷體"/>
              </a:rPr>
              <a:t>振</a:t>
            </a:r>
            <a:r>
              <a:rPr dirty="0" sz="2800" spc="-5">
                <a:latin typeface="標楷體"/>
                <a:cs typeface="標楷體"/>
              </a:rPr>
              <a:t>，口</a:t>
            </a:r>
            <a:r>
              <a:rPr dirty="0" sz="2800" spc="-725">
                <a:latin typeface="標楷體"/>
                <a:cs typeface="標楷體"/>
              </a:rPr>
              <a:t> </a:t>
            </a:r>
            <a:r>
              <a:rPr dirty="0" sz="2800" spc="-5">
                <a:latin typeface="標楷體"/>
                <a:cs typeface="標楷體"/>
              </a:rPr>
              <a:t>腔 發</a:t>
            </a:r>
            <a:r>
              <a:rPr dirty="0" sz="2800" spc="-700">
                <a:latin typeface="標楷體"/>
                <a:cs typeface="標楷體"/>
              </a:rPr>
              <a:t> </a:t>
            </a:r>
            <a:r>
              <a:rPr dirty="0" sz="2800" spc="5">
                <a:latin typeface="標楷體"/>
                <a:cs typeface="標楷體"/>
              </a:rPr>
              <a:t>炎、</a:t>
            </a:r>
            <a:r>
              <a:rPr dirty="0" sz="2800" spc="-5">
                <a:latin typeface="標楷體"/>
                <a:cs typeface="標楷體"/>
              </a:rPr>
              <a:t>疼</a:t>
            </a:r>
            <a:r>
              <a:rPr dirty="0" sz="2800" spc="-715">
                <a:latin typeface="標楷體"/>
                <a:cs typeface="標楷體"/>
              </a:rPr>
              <a:t> </a:t>
            </a:r>
            <a:r>
              <a:rPr dirty="0" sz="2800" spc="-5">
                <a:latin typeface="標楷體"/>
                <a:cs typeface="標楷體"/>
              </a:rPr>
              <a:t>痛</a:t>
            </a:r>
            <a:endParaRPr sz="2800">
              <a:latin typeface="標楷體"/>
              <a:cs typeface="標楷體"/>
            </a:endParaRPr>
          </a:p>
          <a:p>
            <a:pPr marL="355600" indent="-342900">
              <a:lnSpc>
                <a:spcPct val="100000"/>
              </a:lnSpc>
              <a:spcBef>
                <a:spcPts val="1345"/>
              </a:spcBef>
              <a:buClr>
                <a:srgbClr val="0099CC"/>
              </a:buClr>
              <a:buSzPct val="69642"/>
              <a:buFont typeface="Wingdings"/>
              <a:buChar char=""/>
              <a:tabLst>
                <a:tab pos="354965" algn="l"/>
                <a:tab pos="355600" algn="l"/>
              </a:tabLst>
            </a:pPr>
            <a:r>
              <a:rPr dirty="0" sz="2800" spc="-5">
                <a:latin typeface="標楷體"/>
                <a:cs typeface="標楷體"/>
              </a:rPr>
              <a:t>減</a:t>
            </a:r>
            <a:r>
              <a:rPr dirty="0" sz="2800" spc="-700">
                <a:latin typeface="標楷體"/>
                <a:cs typeface="標楷體"/>
              </a:rPr>
              <a:t> </a:t>
            </a:r>
            <a:r>
              <a:rPr dirty="0" sz="2800" spc="-5">
                <a:latin typeface="標楷體"/>
                <a:cs typeface="標楷體"/>
              </a:rPr>
              <a:t>少</a:t>
            </a:r>
            <a:r>
              <a:rPr dirty="0" sz="2800" spc="-710">
                <a:latin typeface="標楷體"/>
                <a:cs typeface="標楷體"/>
              </a:rPr>
              <a:t> </a:t>
            </a:r>
            <a:r>
              <a:rPr dirty="0" sz="2800" spc="-5">
                <a:latin typeface="標楷體"/>
                <a:cs typeface="標楷體"/>
              </a:rPr>
              <a:t>血</a:t>
            </a:r>
            <a:r>
              <a:rPr dirty="0" sz="2800" spc="-700">
                <a:latin typeface="標楷體"/>
                <a:cs typeface="標楷體"/>
              </a:rPr>
              <a:t> </a:t>
            </a:r>
            <a:r>
              <a:rPr dirty="0" sz="2800" spc="-5">
                <a:latin typeface="標楷體"/>
                <a:cs typeface="標楷體"/>
              </a:rPr>
              <a:t>液</a:t>
            </a:r>
            <a:r>
              <a:rPr dirty="0" sz="2800" spc="-700">
                <a:latin typeface="標楷體"/>
                <a:cs typeface="標楷體"/>
              </a:rPr>
              <a:t> </a:t>
            </a:r>
            <a:r>
              <a:rPr dirty="0" sz="2800" spc="-5">
                <a:latin typeface="標楷體"/>
                <a:cs typeface="標楷體"/>
              </a:rPr>
              <a:t>正</a:t>
            </a:r>
            <a:r>
              <a:rPr dirty="0" sz="2800" spc="-710">
                <a:latin typeface="標楷體"/>
                <a:cs typeface="標楷體"/>
              </a:rPr>
              <a:t> </a:t>
            </a:r>
            <a:r>
              <a:rPr dirty="0" sz="2800" spc="-5">
                <a:latin typeface="標楷體"/>
                <a:cs typeface="標楷體"/>
              </a:rPr>
              <a:t>常</a:t>
            </a:r>
            <a:r>
              <a:rPr dirty="0" sz="2800" spc="-700">
                <a:latin typeface="標楷體"/>
                <a:cs typeface="標楷體"/>
              </a:rPr>
              <a:t> </a:t>
            </a:r>
            <a:r>
              <a:rPr dirty="0" sz="2800" spc="-5">
                <a:latin typeface="標楷體"/>
                <a:cs typeface="標楷體"/>
              </a:rPr>
              <a:t>細</a:t>
            </a:r>
            <a:r>
              <a:rPr dirty="0" sz="2800" spc="-700">
                <a:latin typeface="標楷體"/>
                <a:cs typeface="標楷體"/>
              </a:rPr>
              <a:t> </a:t>
            </a:r>
            <a:r>
              <a:rPr dirty="0" sz="2800" spc="5">
                <a:latin typeface="標楷體"/>
                <a:cs typeface="標楷體"/>
              </a:rPr>
              <a:t>胞，貧血</a:t>
            </a:r>
            <a:r>
              <a:rPr dirty="0" sz="2800" spc="-5">
                <a:latin typeface="標楷體"/>
                <a:cs typeface="標楷體"/>
              </a:rPr>
              <a:t>，</a:t>
            </a:r>
            <a:r>
              <a:rPr dirty="0" sz="2800" spc="5">
                <a:latin typeface="標楷體"/>
                <a:cs typeface="標楷體"/>
              </a:rPr>
              <a:t>容</a:t>
            </a:r>
            <a:r>
              <a:rPr dirty="0" sz="2800" spc="-5">
                <a:latin typeface="標楷體"/>
                <a:cs typeface="標楷體"/>
              </a:rPr>
              <a:t>易流血</a:t>
            </a:r>
            <a:endParaRPr sz="2800">
              <a:latin typeface="標楷體"/>
              <a:cs typeface="標楷體"/>
            </a:endParaRPr>
          </a:p>
          <a:p>
            <a:pPr marL="355600" indent="-342900">
              <a:lnSpc>
                <a:spcPct val="100000"/>
              </a:lnSpc>
              <a:spcBef>
                <a:spcPts val="1340"/>
              </a:spcBef>
              <a:buClr>
                <a:srgbClr val="0099CC"/>
              </a:buClr>
              <a:buSzPct val="69642"/>
              <a:buFont typeface="Wingdings"/>
              <a:buChar char=""/>
              <a:tabLst>
                <a:tab pos="354965" algn="l"/>
                <a:tab pos="355600" algn="l"/>
              </a:tabLst>
            </a:pPr>
            <a:r>
              <a:rPr dirty="0" sz="2800" spc="5">
                <a:latin typeface="標楷體"/>
                <a:cs typeface="標楷體"/>
              </a:rPr>
              <a:t>細</a:t>
            </a:r>
            <a:r>
              <a:rPr dirty="0" sz="2800" spc="-5">
                <a:latin typeface="標楷體"/>
                <a:cs typeface="標楷體"/>
              </a:rPr>
              <a:t>菌感染</a:t>
            </a:r>
            <a:r>
              <a:rPr dirty="0" sz="2800" spc="5">
                <a:latin typeface="標楷體"/>
                <a:cs typeface="標楷體"/>
              </a:rPr>
              <a:t>，</a:t>
            </a:r>
            <a:r>
              <a:rPr dirty="0" sz="2800" spc="-5">
                <a:latin typeface="標楷體"/>
                <a:cs typeface="標楷體"/>
              </a:rPr>
              <a:t>嚴重的</a:t>
            </a:r>
            <a:r>
              <a:rPr dirty="0" sz="2800" spc="5">
                <a:latin typeface="標楷體"/>
                <a:cs typeface="標楷體"/>
              </a:rPr>
              <a:t>可</a:t>
            </a:r>
            <a:r>
              <a:rPr dirty="0" sz="2800" spc="-5">
                <a:latin typeface="標楷體"/>
                <a:cs typeface="標楷體"/>
              </a:rPr>
              <a:t>引致敗</a:t>
            </a:r>
            <a:r>
              <a:rPr dirty="0" sz="2800" spc="5">
                <a:latin typeface="標楷體"/>
                <a:cs typeface="標楷體"/>
              </a:rPr>
              <a:t>血</a:t>
            </a:r>
            <a:r>
              <a:rPr dirty="0" sz="2800" spc="-5">
                <a:latin typeface="標楷體"/>
                <a:cs typeface="標楷體"/>
              </a:rPr>
              <a:t>病</a:t>
            </a:r>
            <a:endParaRPr sz="2800">
              <a:latin typeface="標楷體"/>
              <a:cs typeface="標楷體"/>
            </a:endParaRPr>
          </a:p>
          <a:p>
            <a:pPr marL="355600" marR="182245" indent="-342900">
              <a:lnSpc>
                <a:spcPct val="120000"/>
              </a:lnSpc>
              <a:spcBef>
                <a:spcPts val="675"/>
              </a:spcBef>
              <a:buClr>
                <a:srgbClr val="0099CC"/>
              </a:buClr>
              <a:buSzPct val="69642"/>
              <a:buFont typeface="Wingdings"/>
              <a:buChar char=""/>
              <a:tabLst>
                <a:tab pos="354965" algn="l"/>
                <a:tab pos="355600" algn="l"/>
              </a:tabLst>
            </a:pPr>
            <a:r>
              <a:rPr dirty="0" sz="2800" spc="-5">
                <a:latin typeface="標楷體"/>
                <a:cs typeface="標楷體"/>
              </a:rPr>
              <a:t>提</a:t>
            </a:r>
            <a:r>
              <a:rPr dirty="0" sz="2800" spc="-725">
                <a:latin typeface="標楷體"/>
                <a:cs typeface="標楷體"/>
              </a:rPr>
              <a:t> </a:t>
            </a:r>
            <a:r>
              <a:rPr dirty="0" sz="2800" spc="-5">
                <a:latin typeface="標楷體"/>
                <a:cs typeface="標楷體"/>
              </a:rPr>
              <a:t>早</a:t>
            </a:r>
            <a:r>
              <a:rPr dirty="0" sz="2800" spc="-730">
                <a:latin typeface="標楷體"/>
                <a:cs typeface="標楷體"/>
              </a:rPr>
              <a:t> </a:t>
            </a:r>
            <a:r>
              <a:rPr dirty="0" sz="2800" spc="-5">
                <a:latin typeface="標楷體"/>
                <a:cs typeface="標楷體"/>
              </a:rPr>
              <a:t>收</a:t>
            </a:r>
            <a:r>
              <a:rPr dirty="0" sz="2800" spc="-720">
                <a:latin typeface="標楷體"/>
                <a:cs typeface="標楷體"/>
              </a:rPr>
              <a:t> </a:t>
            </a:r>
            <a:r>
              <a:rPr dirty="0" sz="2800" spc="5">
                <a:latin typeface="標楷體"/>
                <a:cs typeface="標楷體"/>
              </a:rPr>
              <a:t>經，卵巢功</a:t>
            </a:r>
            <a:r>
              <a:rPr dirty="0" sz="2800" spc="-5">
                <a:latin typeface="標楷體"/>
                <a:cs typeface="標楷體"/>
              </a:rPr>
              <a:t>能消</a:t>
            </a:r>
            <a:r>
              <a:rPr dirty="0" sz="2800" spc="5">
                <a:latin typeface="標楷體"/>
                <a:cs typeface="標楷體"/>
              </a:rPr>
              <a:t>退</a:t>
            </a:r>
            <a:r>
              <a:rPr dirty="0" sz="2800" spc="-5">
                <a:latin typeface="標楷體"/>
                <a:cs typeface="標楷體"/>
              </a:rPr>
              <a:t>，不</a:t>
            </a:r>
            <a:r>
              <a:rPr dirty="0" sz="2800" spc="5">
                <a:latin typeface="標楷體"/>
                <a:cs typeface="標楷體"/>
              </a:rPr>
              <a:t>能</a:t>
            </a:r>
            <a:r>
              <a:rPr dirty="0" sz="2800" spc="-5">
                <a:latin typeface="標楷體"/>
                <a:cs typeface="標楷體"/>
              </a:rPr>
              <a:t>生育</a:t>
            </a:r>
            <a:r>
              <a:rPr dirty="0" sz="2800" spc="5">
                <a:latin typeface="標楷體"/>
                <a:cs typeface="標楷體"/>
              </a:rPr>
              <a:t>，</a:t>
            </a:r>
            <a:r>
              <a:rPr dirty="0" sz="2800" spc="-5">
                <a:latin typeface="標楷體"/>
                <a:cs typeface="標楷體"/>
              </a:rPr>
              <a:t>如懷 </a:t>
            </a:r>
            <a:r>
              <a:rPr dirty="0" sz="2800" spc="5">
                <a:latin typeface="標楷體"/>
                <a:cs typeface="標楷體"/>
              </a:rPr>
              <a:t>孕</a:t>
            </a:r>
            <a:r>
              <a:rPr dirty="0" sz="2800" spc="-5">
                <a:latin typeface="標楷體"/>
                <a:cs typeface="標楷體"/>
              </a:rPr>
              <a:t>可引致</a:t>
            </a:r>
            <a:r>
              <a:rPr dirty="0" sz="2800" spc="5">
                <a:latin typeface="標楷體"/>
                <a:cs typeface="標楷體"/>
              </a:rPr>
              <a:t>流</a:t>
            </a:r>
            <a:r>
              <a:rPr dirty="0" sz="2800" spc="-5">
                <a:latin typeface="標楷體"/>
                <a:cs typeface="標楷體"/>
              </a:rPr>
              <a:t>產或畸胎</a:t>
            </a:r>
            <a:endParaRPr sz="2800">
              <a:latin typeface="標楷體"/>
              <a:cs typeface="標楷體"/>
            </a:endParaRPr>
          </a:p>
          <a:p>
            <a:pPr marL="355600" marR="99060" indent="-342900">
              <a:lnSpc>
                <a:spcPct val="120000"/>
              </a:lnSpc>
              <a:spcBef>
                <a:spcPts val="670"/>
              </a:spcBef>
              <a:buClr>
                <a:srgbClr val="0099CC"/>
              </a:buClr>
              <a:buSzPct val="69642"/>
              <a:buFont typeface="Wingdings"/>
              <a:buChar char=""/>
              <a:tabLst>
                <a:tab pos="354965" algn="l"/>
                <a:tab pos="355600" algn="l"/>
              </a:tabLst>
            </a:pPr>
            <a:r>
              <a:rPr dirty="0" sz="2800" spc="5">
                <a:latin typeface="標楷體"/>
                <a:cs typeface="標楷體"/>
              </a:rPr>
              <a:t>個</a:t>
            </a:r>
            <a:r>
              <a:rPr dirty="0" sz="2800" spc="-5">
                <a:latin typeface="標楷體"/>
                <a:cs typeface="標楷體"/>
              </a:rPr>
              <a:t>別藥物</a:t>
            </a:r>
            <a:r>
              <a:rPr dirty="0" sz="2800" spc="5">
                <a:latin typeface="標楷體"/>
                <a:cs typeface="標楷體"/>
              </a:rPr>
              <a:t>：</a:t>
            </a:r>
            <a:r>
              <a:rPr dirty="0" sz="2800" spc="-5">
                <a:latin typeface="標楷體"/>
                <a:cs typeface="標楷體"/>
              </a:rPr>
              <a:t>心臟功</a:t>
            </a:r>
            <a:r>
              <a:rPr dirty="0" sz="2800" spc="5">
                <a:latin typeface="標楷體"/>
                <a:cs typeface="標楷體"/>
              </a:rPr>
              <a:t>能</a:t>
            </a:r>
            <a:r>
              <a:rPr dirty="0" sz="2800" spc="-5">
                <a:latin typeface="標楷體"/>
                <a:cs typeface="標楷體"/>
              </a:rPr>
              <a:t>損害，</a:t>
            </a:r>
            <a:r>
              <a:rPr dirty="0" sz="2800" spc="5">
                <a:latin typeface="標楷體"/>
                <a:cs typeface="標楷體"/>
              </a:rPr>
              <a:t>指</a:t>
            </a:r>
            <a:r>
              <a:rPr dirty="0" sz="2800" spc="-5">
                <a:latin typeface="標楷體"/>
                <a:cs typeface="標楷體"/>
              </a:rPr>
              <a:t>尖痳痺</a:t>
            </a:r>
            <a:r>
              <a:rPr dirty="0" sz="2800" spc="5">
                <a:latin typeface="標楷體"/>
                <a:cs typeface="標楷體"/>
              </a:rPr>
              <a:t>，</a:t>
            </a:r>
            <a:r>
              <a:rPr dirty="0" sz="2800" spc="-5">
                <a:latin typeface="標楷體"/>
                <a:cs typeface="標楷體"/>
              </a:rPr>
              <a:t>手足綜 </a:t>
            </a:r>
            <a:r>
              <a:rPr dirty="0" sz="2800" spc="5">
                <a:latin typeface="標楷體"/>
                <a:cs typeface="標楷體"/>
              </a:rPr>
              <a:t>合症</a:t>
            </a:r>
            <a:endParaRPr sz="2800">
              <a:latin typeface="標楷體"/>
              <a:cs typeface="標楷體"/>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734943" y="279241"/>
            <a:ext cx="2817495"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荷</a:t>
            </a:r>
            <a:r>
              <a:rPr dirty="0" spc="-20">
                <a:solidFill>
                  <a:srgbClr val="FFFFFF"/>
                </a:solidFill>
              </a:rPr>
              <a:t>爾</a:t>
            </a:r>
            <a:r>
              <a:rPr dirty="0" spc="-5">
                <a:solidFill>
                  <a:srgbClr val="FFFFFF"/>
                </a:solidFill>
              </a:rPr>
              <a:t>蒙</a:t>
            </a:r>
            <a:r>
              <a:rPr dirty="0" spc="-20">
                <a:solidFill>
                  <a:srgbClr val="FFFFFF"/>
                </a:solidFill>
              </a:rPr>
              <a:t>治療</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625029"/>
            <a:ext cx="254507" cy="25603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72489" y="2403793"/>
            <a:ext cx="216408" cy="22402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329689" y="3077400"/>
            <a:ext cx="190500" cy="192023"/>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329689" y="3699192"/>
            <a:ext cx="190500" cy="192023"/>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872489" y="4372800"/>
            <a:ext cx="216408" cy="224027"/>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1329689" y="5046408"/>
            <a:ext cx="190500" cy="192023"/>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1329689" y="5668200"/>
            <a:ext cx="190500" cy="192023"/>
          </a:xfrm>
          <a:prstGeom prst="rect">
            <a:avLst/>
          </a:prstGeom>
          <a:blipFill>
            <a:blip r:embed="rId5" cstate="print"/>
            <a:stretch>
              <a:fillRect/>
            </a:stretch>
          </a:blipFill>
        </p:spPr>
        <p:txBody>
          <a:bodyPr wrap="square" lIns="0" tIns="0" rIns="0" bIns="0" rtlCol="0"/>
          <a:lstStyle/>
          <a:p/>
        </p:txBody>
      </p:sp>
      <p:sp>
        <p:nvSpPr>
          <p:cNvPr id="12" name="object 12"/>
          <p:cNvSpPr txBox="1"/>
          <p:nvPr/>
        </p:nvSpPr>
        <p:spPr>
          <a:xfrm>
            <a:off x="5368290" y="5602430"/>
            <a:ext cx="1371600" cy="304800"/>
          </a:xfrm>
          <a:prstGeom prst="rect">
            <a:avLst/>
          </a:prstGeom>
        </p:spPr>
        <p:txBody>
          <a:bodyPr wrap="square" lIns="0" tIns="0" rIns="0" bIns="0" rtlCol="0" vert="horz">
            <a:spAutoFit/>
          </a:bodyPr>
          <a:lstStyle/>
          <a:p>
            <a:pPr>
              <a:lnSpc>
                <a:spcPts val="2400"/>
              </a:lnSpc>
            </a:pPr>
            <a:r>
              <a:rPr dirty="0" sz="2400" spc="-5" b="1">
                <a:solidFill>
                  <a:srgbClr val="5B484E"/>
                </a:solidFill>
                <a:latin typeface="標楷體"/>
                <a:cs typeface="標楷體"/>
              </a:rPr>
              <a:t>(TMX()</a:t>
            </a:r>
            <a:r>
              <a:rPr dirty="0" sz="2400" spc="-85" b="1">
                <a:solidFill>
                  <a:srgbClr val="5B484E"/>
                </a:solidFill>
                <a:latin typeface="標楷體"/>
                <a:cs typeface="標楷體"/>
              </a:rPr>
              <a:t> </a:t>
            </a:r>
            <a:r>
              <a:rPr dirty="0" sz="2400" spc="-5" b="1">
                <a:solidFill>
                  <a:srgbClr val="5B484E"/>
                </a:solidFill>
                <a:latin typeface="標楷體"/>
                <a:cs typeface="標楷體"/>
              </a:rPr>
              <a:t>(T</a:t>
            </a:r>
            <a:endParaRPr sz="2400">
              <a:latin typeface="標楷體"/>
              <a:cs typeface="標楷體"/>
            </a:endParaRPr>
          </a:p>
        </p:txBody>
      </p:sp>
      <p:sp>
        <p:nvSpPr>
          <p:cNvPr id="13" name="object 13"/>
          <p:cNvSpPr/>
          <p:nvPr/>
        </p:nvSpPr>
        <p:spPr>
          <a:xfrm>
            <a:off x="1329689" y="6289992"/>
            <a:ext cx="190500" cy="192023"/>
          </a:xfrm>
          <a:prstGeom prst="rect">
            <a:avLst/>
          </a:prstGeom>
          <a:blipFill>
            <a:blip r:embed="rId5" cstate="print"/>
            <a:stretch>
              <a:fillRect/>
            </a:stretch>
          </a:blipFill>
        </p:spPr>
        <p:txBody>
          <a:bodyPr wrap="square" lIns="0" tIns="0" rIns="0" bIns="0" rtlCol="0"/>
          <a:lstStyle/>
          <a:p/>
        </p:txBody>
      </p:sp>
      <p:sp>
        <p:nvSpPr>
          <p:cNvPr id="14" name="object 14"/>
          <p:cNvSpPr txBox="1"/>
          <p:nvPr/>
        </p:nvSpPr>
        <p:spPr>
          <a:xfrm>
            <a:off x="1545589" y="6150800"/>
            <a:ext cx="3378200" cy="391160"/>
          </a:xfrm>
          <a:prstGeom prst="rect">
            <a:avLst/>
          </a:prstGeom>
        </p:spPr>
        <p:txBody>
          <a:bodyPr wrap="square" lIns="0" tIns="12700" rIns="0" bIns="0" rtlCol="0" vert="horz">
            <a:spAutoFit/>
          </a:bodyPr>
          <a:lstStyle/>
          <a:p>
            <a:pPr marL="12700">
              <a:lnSpc>
                <a:spcPct val="100000"/>
              </a:lnSpc>
              <a:spcBef>
                <a:spcPts val="100"/>
              </a:spcBef>
            </a:pPr>
            <a:r>
              <a:rPr dirty="0" sz="2400" spc="-5" b="1">
                <a:solidFill>
                  <a:srgbClr val="5B484E"/>
                </a:solidFill>
                <a:latin typeface="標楷體"/>
                <a:cs typeface="標楷體"/>
              </a:rPr>
              <a:t>或減少細胞的荷爾蒙受體</a:t>
            </a:r>
            <a:endParaRPr sz="2400">
              <a:latin typeface="標楷體"/>
              <a:cs typeface="標楷體"/>
            </a:endParaRPr>
          </a:p>
        </p:txBody>
      </p:sp>
      <p:sp>
        <p:nvSpPr>
          <p:cNvPr id="15" name="object 15"/>
          <p:cNvSpPr/>
          <p:nvPr/>
        </p:nvSpPr>
        <p:spPr>
          <a:xfrm>
            <a:off x="5219700" y="2133600"/>
            <a:ext cx="3776662" cy="4216399"/>
          </a:xfrm>
          <a:prstGeom prst="rect">
            <a:avLst/>
          </a:prstGeom>
          <a:blipFill>
            <a:blip r:embed="rId6" cstate="print"/>
            <a:stretch>
              <a:fillRect/>
            </a:stretch>
          </a:blipFill>
        </p:spPr>
        <p:txBody>
          <a:bodyPr wrap="square" lIns="0" tIns="0" rIns="0" bIns="0" rtlCol="0"/>
          <a:lstStyle/>
          <a:p/>
        </p:txBody>
      </p:sp>
      <p:sp>
        <p:nvSpPr>
          <p:cNvPr id="16" name="object 16"/>
          <p:cNvSpPr txBox="1"/>
          <p:nvPr/>
        </p:nvSpPr>
        <p:spPr>
          <a:xfrm>
            <a:off x="732790" y="1443164"/>
            <a:ext cx="5308600" cy="4477385"/>
          </a:xfrm>
          <a:prstGeom prst="rect">
            <a:avLst/>
          </a:prstGeom>
        </p:spPr>
        <p:txBody>
          <a:bodyPr wrap="square" lIns="0" tIns="13335" rIns="0" bIns="0" rtlCol="0" vert="horz">
            <a:spAutoFit/>
          </a:bodyPr>
          <a:lstStyle/>
          <a:p>
            <a:pPr marL="25400">
              <a:lnSpc>
                <a:spcPct val="100000"/>
              </a:lnSpc>
              <a:spcBef>
                <a:spcPts val="105"/>
              </a:spcBef>
            </a:pPr>
            <a:r>
              <a:rPr dirty="0" sz="3200" b="1">
                <a:latin typeface="標楷體"/>
                <a:cs typeface="標楷體"/>
              </a:rPr>
              <a:t>荷爾</a:t>
            </a:r>
            <a:r>
              <a:rPr dirty="0" sz="3200" spc="-15" b="1">
                <a:latin typeface="標楷體"/>
                <a:cs typeface="標楷體"/>
              </a:rPr>
              <a:t>蒙</a:t>
            </a:r>
            <a:r>
              <a:rPr dirty="0" sz="3200" b="1">
                <a:latin typeface="標楷體"/>
                <a:cs typeface="標楷體"/>
              </a:rPr>
              <a:t>治療</a:t>
            </a:r>
            <a:r>
              <a:rPr dirty="0" sz="3200" spc="-15" b="1">
                <a:latin typeface="標楷體"/>
                <a:cs typeface="標楷體"/>
              </a:rPr>
              <a:t>昰</a:t>
            </a:r>
            <a:r>
              <a:rPr dirty="0" sz="3200" b="1">
                <a:latin typeface="標楷體"/>
                <a:cs typeface="標楷體"/>
              </a:rPr>
              <a:t>什麼</a:t>
            </a:r>
            <a:r>
              <a:rPr dirty="0" sz="3200" spc="-5" b="1">
                <a:latin typeface="標楷體"/>
                <a:cs typeface="標楷體"/>
              </a:rPr>
              <a:t>?</a:t>
            </a:r>
            <a:endParaRPr sz="3200">
              <a:latin typeface="標楷體"/>
              <a:cs typeface="標楷體"/>
            </a:endParaRPr>
          </a:p>
          <a:p>
            <a:pPr marL="426084">
              <a:lnSpc>
                <a:spcPct val="100000"/>
              </a:lnSpc>
              <a:spcBef>
                <a:spcPts val="2450"/>
              </a:spcBef>
            </a:pPr>
            <a:r>
              <a:rPr dirty="0" sz="2800" b="1">
                <a:solidFill>
                  <a:srgbClr val="8E6385"/>
                </a:solidFill>
                <a:latin typeface="標楷體"/>
                <a:cs typeface="標楷體"/>
              </a:rPr>
              <a:t>雌</a:t>
            </a:r>
            <a:r>
              <a:rPr dirty="0" sz="2800" spc="-10" b="1">
                <a:solidFill>
                  <a:srgbClr val="8E6385"/>
                </a:solidFill>
                <a:latin typeface="標楷體"/>
                <a:cs typeface="標楷體"/>
              </a:rPr>
              <a:t>激素</a:t>
            </a:r>
            <a:endParaRPr sz="2800">
              <a:latin typeface="標楷體"/>
              <a:cs typeface="標楷體"/>
            </a:endParaRPr>
          </a:p>
          <a:p>
            <a:pPr marL="825500" marR="817244">
              <a:lnSpc>
                <a:spcPct val="170000"/>
              </a:lnSpc>
              <a:spcBef>
                <a:spcPts val="100"/>
              </a:spcBef>
            </a:pPr>
            <a:r>
              <a:rPr dirty="0" sz="2400" spc="-5" b="1">
                <a:solidFill>
                  <a:srgbClr val="5B484E"/>
                </a:solidFill>
                <a:latin typeface="標楷體"/>
                <a:cs typeface="標楷體"/>
              </a:rPr>
              <a:t>人體自然產生的女性荷爾蒙 </a:t>
            </a:r>
            <a:r>
              <a:rPr dirty="0" sz="2400" spc="-5" b="1">
                <a:solidFill>
                  <a:srgbClr val="5B484E"/>
                </a:solidFill>
                <a:latin typeface="標楷體"/>
                <a:cs typeface="標楷體"/>
              </a:rPr>
              <a:t>刺激乳癌細胞生長</a:t>
            </a:r>
            <a:endParaRPr sz="2400">
              <a:latin typeface="標楷體"/>
              <a:cs typeface="標楷體"/>
            </a:endParaRPr>
          </a:p>
          <a:p>
            <a:pPr>
              <a:lnSpc>
                <a:spcPct val="100000"/>
              </a:lnSpc>
              <a:spcBef>
                <a:spcPts val="15"/>
              </a:spcBef>
            </a:pPr>
            <a:endParaRPr sz="1600">
              <a:latin typeface="標楷體"/>
              <a:cs typeface="標楷體"/>
            </a:endParaRPr>
          </a:p>
          <a:p>
            <a:pPr marL="426084">
              <a:lnSpc>
                <a:spcPct val="100000"/>
              </a:lnSpc>
            </a:pPr>
            <a:r>
              <a:rPr dirty="0" sz="2800" b="1">
                <a:solidFill>
                  <a:srgbClr val="8E6385"/>
                </a:solidFill>
                <a:latin typeface="標楷體"/>
                <a:cs typeface="標楷體"/>
              </a:rPr>
              <a:t>荷</a:t>
            </a:r>
            <a:r>
              <a:rPr dirty="0" sz="2800" spc="-10" b="1">
                <a:solidFill>
                  <a:srgbClr val="8E6385"/>
                </a:solidFill>
                <a:latin typeface="標楷體"/>
                <a:cs typeface="標楷體"/>
              </a:rPr>
              <a:t>爾蒙治</a:t>
            </a:r>
            <a:r>
              <a:rPr dirty="0" sz="2800" b="1">
                <a:solidFill>
                  <a:srgbClr val="8E6385"/>
                </a:solidFill>
                <a:latin typeface="標楷體"/>
                <a:cs typeface="標楷體"/>
              </a:rPr>
              <a:t>療</a:t>
            </a:r>
            <a:r>
              <a:rPr dirty="0" sz="2800" spc="-10" b="1">
                <a:solidFill>
                  <a:srgbClr val="8E6385"/>
                </a:solidFill>
                <a:latin typeface="標楷體"/>
                <a:cs typeface="標楷體"/>
              </a:rPr>
              <a:t>抑制乳</a:t>
            </a:r>
            <a:r>
              <a:rPr dirty="0" sz="2800" b="1">
                <a:solidFill>
                  <a:srgbClr val="8E6385"/>
                </a:solidFill>
                <a:latin typeface="標楷體"/>
                <a:cs typeface="標楷體"/>
              </a:rPr>
              <a:t>癌</a:t>
            </a:r>
            <a:r>
              <a:rPr dirty="0" sz="2800" spc="-10" b="1">
                <a:solidFill>
                  <a:srgbClr val="8E6385"/>
                </a:solidFill>
                <a:latin typeface="標楷體"/>
                <a:cs typeface="標楷體"/>
              </a:rPr>
              <a:t>生長</a:t>
            </a:r>
            <a:endParaRPr sz="2800">
              <a:latin typeface="標楷體"/>
              <a:cs typeface="標楷體"/>
            </a:endParaRPr>
          </a:p>
          <a:p>
            <a:pPr marL="825500">
              <a:lnSpc>
                <a:spcPct val="100000"/>
              </a:lnSpc>
              <a:spcBef>
                <a:spcPts val="2115"/>
              </a:spcBef>
            </a:pPr>
            <a:r>
              <a:rPr dirty="0" sz="2400" spc="-5" b="1">
                <a:solidFill>
                  <a:srgbClr val="5B484E"/>
                </a:solidFill>
                <a:latin typeface="標楷體"/>
                <a:cs typeface="標楷體"/>
              </a:rPr>
              <a:t>減少雌激素水平</a:t>
            </a:r>
            <a:r>
              <a:rPr dirty="0" sz="2400" spc="-15" b="1">
                <a:solidFill>
                  <a:srgbClr val="5B484E"/>
                </a:solidFill>
                <a:latin typeface="標楷體"/>
                <a:cs typeface="標楷體"/>
              </a:rPr>
              <a:t> </a:t>
            </a:r>
            <a:r>
              <a:rPr dirty="0" sz="2400" spc="-5" b="1">
                <a:solidFill>
                  <a:srgbClr val="5B484E"/>
                </a:solidFill>
                <a:latin typeface="標楷體"/>
                <a:cs typeface="標楷體"/>
              </a:rPr>
              <a:t>(AI)</a:t>
            </a:r>
            <a:endParaRPr sz="2400">
              <a:latin typeface="標楷體"/>
              <a:cs typeface="標楷體"/>
            </a:endParaRPr>
          </a:p>
          <a:p>
            <a:pPr marL="825500">
              <a:lnSpc>
                <a:spcPct val="100000"/>
              </a:lnSpc>
              <a:spcBef>
                <a:spcPts val="2014"/>
              </a:spcBef>
            </a:pPr>
            <a:r>
              <a:rPr dirty="0" sz="2400" spc="-5" b="1">
                <a:solidFill>
                  <a:srgbClr val="5B484E"/>
                </a:solidFill>
                <a:latin typeface="標楷體"/>
                <a:cs typeface="標楷體"/>
              </a:rPr>
              <a:t>或防止雌激素依附乳癌細胞</a:t>
            </a:r>
            <a:r>
              <a:rPr dirty="0" sz="2400" spc="-695" b="1">
                <a:solidFill>
                  <a:srgbClr val="5B484E"/>
                </a:solidFill>
                <a:latin typeface="標楷體"/>
                <a:cs typeface="標楷體"/>
              </a:rPr>
              <a:t> </a:t>
            </a:r>
            <a:r>
              <a:rPr dirty="0" baseline="-8333" sz="3000" spc="-7">
                <a:latin typeface="Arial"/>
                <a:cs typeface="Arial"/>
              </a:rPr>
              <a:t>(TMX)</a:t>
            </a:r>
            <a:endParaRPr baseline="-8333" sz="3000">
              <a:latin typeface="Arial"/>
              <a:cs typeface="Arial"/>
            </a:endParaRPr>
          </a:p>
        </p:txBody>
      </p:sp>
      <p:sp>
        <p:nvSpPr>
          <p:cNvPr id="17" name="object 17"/>
          <p:cNvSpPr txBox="1"/>
          <p:nvPr/>
        </p:nvSpPr>
        <p:spPr>
          <a:xfrm>
            <a:off x="5090242" y="6191193"/>
            <a:ext cx="1454785" cy="330835"/>
          </a:xfrm>
          <a:prstGeom prst="rect">
            <a:avLst/>
          </a:prstGeom>
        </p:spPr>
        <p:txBody>
          <a:bodyPr wrap="square" lIns="0" tIns="12700" rIns="0" bIns="0" rtlCol="0" vert="horz">
            <a:spAutoFit/>
          </a:bodyPr>
          <a:lstStyle/>
          <a:p>
            <a:pPr marL="12700">
              <a:lnSpc>
                <a:spcPct val="100000"/>
              </a:lnSpc>
              <a:spcBef>
                <a:spcPts val="100"/>
              </a:spcBef>
            </a:pPr>
            <a:r>
              <a:rPr dirty="0" sz="2000" spc="-5">
                <a:latin typeface="Arial"/>
                <a:cs typeface="Arial"/>
              </a:rPr>
              <a:t>(Fulvestrant)</a:t>
            </a:r>
            <a:endParaRPr sz="20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prstGeom prst="rect"/>
        </p:spPr>
        <p:txBody>
          <a:bodyPr wrap="square" lIns="0" tIns="12700" rIns="0" bIns="0" rtlCol="0" vert="horz">
            <a:spAutoFit/>
          </a:bodyPr>
          <a:lstStyle/>
          <a:p>
            <a:pPr marL="324485" marR="5080">
              <a:lnSpc>
                <a:spcPct val="100000"/>
              </a:lnSpc>
              <a:spcBef>
                <a:spcPts val="100"/>
              </a:spcBef>
            </a:pPr>
            <a:r>
              <a:rPr dirty="0">
                <a:latin typeface="Times New Roman"/>
                <a:cs typeface="Times New Roman"/>
              </a:rPr>
              <a:t>E</a:t>
            </a:r>
            <a:r>
              <a:rPr dirty="0" spc="-5">
                <a:latin typeface="Times New Roman"/>
                <a:cs typeface="Times New Roman"/>
              </a:rPr>
              <a:t>R(</a:t>
            </a:r>
            <a:r>
              <a:rPr dirty="0" spc="15"/>
              <a:t>或</a:t>
            </a:r>
            <a:r>
              <a:rPr dirty="0" spc="-5">
                <a:latin typeface="Times New Roman"/>
                <a:cs typeface="Times New Roman"/>
              </a:rPr>
              <a:t>P</a:t>
            </a:r>
            <a:r>
              <a:rPr dirty="0" spc="-15">
                <a:latin typeface="Times New Roman"/>
                <a:cs typeface="Times New Roman"/>
              </a:rPr>
              <a:t>R)</a:t>
            </a:r>
            <a:r>
              <a:rPr dirty="0" spc="5"/>
              <a:t>荷</a:t>
            </a:r>
            <a:r>
              <a:rPr dirty="0" spc="-5"/>
              <a:t>爾</a:t>
            </a:r>
            <a:r>
              <a:rPr dirty="0" spc="-20"/>
              <a:t>蒙</a:t>
            </a:r>
            <a:r>
              <a:rPr dirty="0" spc="-5"/>
              <a:t>受體</a:t>
            </a:r>
            <a:r>
              <a:rPr dirty="0" spc="-20"/>
              <a:t>陽</a:t>
            </a:r>
            <a:r>
              <a:rPr dirty="0" spc="-5"/>
              <a:t>性個 </a:t>
            </a:r>
            <a:r>
              <a:rPr dirty="0" spc="15"/>
              <a:t>案</a:t>
            </a:r>
            <a:r>
              <a:rPr dirty="0" spc="-5">
                <a:latin typeface="新細明體"/>
                <a:cs typeface="新細明體"/>
              </a:rPr>
              <a:t>﹕</a:t>
            </a:r>
          </a:p>
        </p:txBody>
      </p:sp>
      <p:sp>
        <p:nvSpPr>
          <p:cNvPr id="24" name="object 24"/>
          <p:cNvSpPr txBox="1">
            <a:spLocks noGrp="1"/>
          </p:cNvSpPr>
          <p:nvPr>
            <p:ph type="body" idx="1"/>
          </p:nvPr>
        </p:nvSpPr>
        <p:spPr>
          <a:prstGeom prst="rect"/>
        </p:spPr>
        <p:txBody>
          <a:bodyPr wrap="square" lIns="0" tIns="60960" rIns="0" bIns="0" rtlCol="0" vert="horz">
            <a:spAutoFit/>
          </a:bodyPr>
          <a:lstStyle/>
          <a:p>
            <a:pPr marL="1199515" indent="-342900">
              <a:lnSpc>
                <a:spcPct val="100000"/>
              </a:lnSpc>
              <a:spcBef>
                <a:spcPts val="480"/>
              </a:spcBef>
              <a:buClr>
                <a:srgbClr val="0099CC"/>
              </a:buClr>
              <a:buSzPct val="70312"/>
              <a:buFont typeface="Wingdings"/>
              <a:buChar char=""/>
              <a:tabLst>
                <a:tab pos="1199515" algn="l"/>
                <a:tab pos="1200150" algn="l"/>
              </a:tabLst>
            </a:pPr>
            <a:r>
              <a:rPr dirty="0"/>
              <a:t>輔助</a:t>
            </a:r>
            <a:r>
              <a:rPr dirty="0" spc="-15"/>
              <a:t>荷</a:t>
            </a:r>
            <a:r>
              <a:rPr dirty="0"/>
              <a:t>爾蒙</a:t>
            </a:r>
            <a:r>
              <a:rPr dirty="0" spc="-15"/>
              <a:t>治</a:t>
            </a:r>
            <a:r>
              <a:rPr dirty="0"/>
              <a:t>療</a:t>
            </a:r>
          </a:p>
          <a:p>
            <a:pPr marL="1199515" indent="-342900">
              <a:lnSpc>
                <a:spcPct val="100000"/>
              </a:lnSpc>
              <a:spcBef>
                <a:spcPts val="385"/>
              </a:spcBef>
              <a:buClr>
                <a:srgbClr val="0099CC"/>
              </a:buClr>
              <a:buSzPct val="70312"/>
              <a:buFont typeface="Wingdings"/>
              <a:buChar char=""/>
              <a:tabLst>
                <a:tab pos="1199515" algn="l"/>
                <a:tab pos="1200150" algn="l"/>
              </a:tabLst>
            </a:pPr>
            <a:r>
              <a:rPr dirty="0" spc="10" b="1">
                <a:solidFill>
                  <a:srgbClr val="FF33CC"/>
                </a:solidFill>
                <a:latin typeface="標楷體"/>
                <a:cs typeface="標楷體"/>
              </a:rPr>
              <a:t>未收</a:t>
            </a:r>
            <a:r>
              <a:rPr dirty="0" b="1">
                <a:solidFill>
                  <a:srgbClr val="FF33CC"/>
                </a:solidFill>
                <a:latin typeface="標楷體"/>
                <a:cs typeface="標楷體"/>
              </a:rPr>
              <a:t>經</a:t>
            </a:r>
            <a:r>
              <a:rPr dirty="0" spc="-5" b="1">
                <a:solidFill>
                  <a:srgbClr val="FF33CC"/>
                </a:solidFill>
                <a:latin typeface="標楷體"/>
                <a:cs typeface="標楷體"/>
              </a:rPr>
              <a:t>者</a:t>
            </a:r>
            <a:r>
              <a:rPr dirty="0">
                <a:latin typeface="新細明體"/>
                <a:cs typeface="新細明體"/>
              </a:rPr>
              <a:t>﹕</a:t>
            </a:r>
          </a:p>
          <a:p>
            <a:pPr lvl="1" marL="1600200" indent="-287655">
              <a:lnSpc>
                <a:spcPct val="100000"/>
              </a:lnSpc>
              <a:spcBef>
                <a:spcPts val="340"/>
              </a:spcBef>
              <a:buChar char="–"/>
              <a:tabLst>
                <a:tab pos="1601470" algn="l"/>
              </a:tabLst>
            </a:pPr>
            <a:r>
              <a:rPr dirty="0" sz="2800" spc="-5">
                <a:latin typeface="Times New Roman"/>
                <a:cs typeface="Times New Roman"/>
              </a:rPr>
              <a:t>Tamoxifen</a:t>
            </a:r>
            <a:r>
              <a:rPr dirty="0" sz="2800">
                <a:latin typeface="Times New Roman"/>
                <a:cs typeface="Times New Roman"/>
              </a:rPr>
              <a:t> (</a:t>
            </a:r>
            <a:r>
              <a:rPr dirty="0" sz="2800" spc="5">
                <a:latin typeface="標楷體"/>
                <a:cs typeface="標楷體"/>
              </a:rPr>
              <a:t>他莫昔分，</a:t>
            </a:r>
            <a:r>
              <a:rPr dirty="0" sz="2800" spc="-5">
                <a:latin typeface="標楷體"/>
                <a:cs typeface="標楷體"/>
              </a:rPr>
              <a:t>三</a:t>
            </a:r>
            <a:r>
              <a:rPr dirty="0" sz="2800" spc="-705">
                <a:latin typeface="標楷體"/>
                <a:cs typeface="標楷體"/>
              </a:rPr>
              <a:t> </a:t>
            </a:r>
            <a:r>
              <a:rPr dirty="0" sz="2800" spc="-5">
                <a:latin typeface="標楷體"/>
                <a:cs typeface="標楷體"/>
              </a:rPr>
              <a:t>苯</a:t>
            </a:r>
            <a:r>
              <a:rPr dirty="0" sz="2800" spc="-675">
                <a:latin typeface="標楷體"/>
                <a:cs typeface="標楷體"/>
              </a:rPr>
              <a:t> </a:t>
            </a:r>
            <a:r>
              <a:rPr dirty="0" sz="2800" spc="-5">
                <a:latin typeface="標楷體"/>
                <a:cs typeface="標楷體"/>
              </a:rPr>
              <a:t>氧</a:t>
            </a:r>
            <a:r>
              <a:rPr dirty="0" sz="2800" spc="-690">
                <a:latin typeface="標楷體"/>
                <a:cs typeface="標楷體"/>
              </a:rPr>
              <a:t> </a:t>
            </a:r>
            <a:r>
              <a:rPr dirty="0" sz="2800" spc="5">
                <a:latin typeface="標楷體"/>
                <a:cs typeface="標楷體"/>
              </a:rPr>
              <a:t>胺</a:t>
            </a:r>
            <a:r>
              <a:rPr dirty="0" sz="2800" spc="-5">
                <a:latin typeface="Times New Roman"/>
                <a:cs typeface="Times New Roman"/>
              </a:rPr>
              <a:t>) </a:t>
            </a:r>
            <a:r>
              <a:rPr dirty="0" sz="2800">
                <a:latin typeface="Times New Roman"/>
                <a:cs typeface="Times New Roman"/>
              </a:rPr>
              <a:t>5</a:t>
            </a:r>
            <a:r>
              <a:rPr dirty="0" sz="2800" spc="-5">
                <a:latin typeface="標楷體"/>
                <a:cs typeface="標楷體"/>
              </a:rPr>
              <a:t>年</a:t>
            </a:r>
            <a:endParaRPr sz="2800">
              <a:latin typeface="標楷體"/>
              <a:cs typeface="標楷體"/>
            </a:endParaRPr>
          </a:p>
          <a:p>
            <a:pPr lvl="1" marL="1600200" indent="-287655">
              <a:lnSpc>
                <a:spcPct val="100000"/>
              </a:lnSpc>
              <a:spcBef>
                <a:spcPts val="335"/>
              </a:spcBef>
              <a:buFont typeface="Times New Roman"/>
              <a:buChar char="–"/>
              <a:tabLst>
                <a:tab pos="1601470" algn="l"/>
              </a:tabLst>
            </a:pPr>
            <a:r>
              <a:rPr dirty="0" sz="2800" spc="5">
                <a:latin typeface="標楷體"/>
                <a:cs typeface="標楷體"/>
              </a:rPr>
              <a:t>卵</a:t>
            </a:r>
            <a:r>
              <a:rPr dirty="0" sz="2800" spc="-5">
                <a:latin typeface="標楷體"/>
                <a:cs typeface="標楷體"/>
              </a:rPr>
              <a:t>巢功能</a:t>
            </a:r>
            <a:r>
              <a:rPr dirty="0" sz="2800" spc="5">
                <a:latin typeface="標楷體"/>
                <a:cs typeface="標楷體"/>
              </a:rPr>
              <a:t>剷</a:t>
            </a:r>
            <a:r>
              <a:rPr dirty="0" sz="2800" spc="-5">
                <a:latin typeface="標楷體"/>
                <a:cs typeface="標楷體"/>
              </a:rPr>
              <a:t>除</a:t>
            </a:r>
            <a:endParaRPr sz="2800">
              <a:latin typeface="標楷體"/>
              <a:cs typeface="標楷體"/>
            </a:endParaRPr>
          </a:p>
          <a:p>
            <a:pPr lvl="2" marL="1999614" indent="-229235">
              <a:lnSpc>
                <a:spcPct val="100000"/>
              </a:lnSpc>
              <a:spcBef>
                <a:spcPts val="305"/>
              </a:spcBef>
              <a:buFont typeface="Times New Roman"/>
              <a:buChar char="•"/>
              <a:tabLst>
                <a:tab pos="2000250" algn="l"/>
              </a:tabLst>
            </a:pPr>
            <a:r>
              <a:rPr dirty="0" sz="2400">
                <a:latin typeface="標楷體"/>
                <a:cs typeface="標楷體"/>
              </a:rPr>
              <a:t>放療，手術，藥物</a:t>
            </a:r>
            <a:endParaRPr sz="2400">
              <a:latin typeface="標楷體"/>
              <a:cs typeface="標楷體"/>
            </a:endParaRPr>
          </a:p>
          <a:p>
            <a:pPr marL="1199515" indent="-342900">
              <a:lnSpc>
                <a:spcPct val="100000"/>
              </a:lnSpc>
              <a:spcBef>
                <a:spcPts val="365"/>
              </a:spcBef>
              <a:buClr>
                <a:srgbClr val="0099CC"/>
              </a:buClr>
              <a:buSzPct val="70312"/>
              <a:buFont typeface="Wingdings"/>
              <a:buChar char=""/>
              <a:tabLst>
                <a:tab pos="1199515" algn="l"/>
                <a:tab pos="1200150" algn="l"/>
              </a:tabLst>
            </a:pPr>
            <a:r>
              <a:rPr dirty="0" spc="10">
                <a:solidFill>
                  <a:srgbClr val="E0E0B7"/>
                </a:solidFill>
              </a:rPr>
              <a:t>已收</a:t>
            </a:r>
            <a:r>
              <a:rPr dirty="0">
                <a:solidFill>
                  <a:srgbClr val="E0E0B7"/>
                </a:solidFill>
              </a:rPr>
              <a:t>經</a:t>
            </a:r>
            <a:r>
              <a:rPr dirty="0" spc="-5">
                <a:solidFill>
                  <a:srgbClr val="E0E0B7"/>
                </a:solidFill>
              </a:rPr>
              <a:t>者</a:t>
            </a:r>
            <a:r>
              <a:rPr dirty="0">
                <a:solidFill>
                  <a:srgbClr val="E0E0B7"/>
                </a:solidFill>
                <a:latin typeface="新細明體"/>
                <a:cs typeface="新細明體"/>
              </a:rPr>
              <a:t>﹕</a:t>
            </a:r>
          </a:p>
          <a:p>
            <a:pPr lvl="1" marL="1600200" indent="-287655">
              <a:lnSpc>
                <a:spcPct val="100000"/>
              </a:lnSpc>
              <a:spcBef>
                <a:spcPts val="385"/>
              </a:spcBef>
              <a:buChar char="–"/>
              <a:tabLst>
                <a:tab pos="1601470" algn="l"/>
              </a:tabLst>
            </a:pPr>
            <a:r>
              <a:rPr dirty="0" sz="2800" spc="-5">
                <a:solidFill>
                  <a:srgbClr val="E0E0B7"/>
                </a:solidFill>
                <a:latin typeface="Times New Roman"/>
                <a:cs typeface="Times New Roman"/>
              </a:rPr>
              <a:t>Tamoxifen</a:t>
            </a:r>
            <a:r>
              <a:rPr dirty="0" sz="2800" spc="5">
                <a:solidFill>
                  <a:srgbClr val="E0E0B7"/>
                </a:solidFill>
                <a:latin typeface="Times New Roman"/>
                <a:cs typeface="Times New Roman"/>
              </a:rPr>
              <a:t> </a:t>
            </a:r>
            <a:r>
              <a:rPr dirty="0" sz="2800" spc="5">
                <a:solidFill>
                  <a:srgbClr val="E0E0B7"/>
                </a:solidFill>
                <a:latin typeface="標楷體"/>
                <a:cs typeface="標楷體"/>
              </a:rPr>
              <a:t>（</a:t>
            </a:r>
            <a:r>
              <a:rPr dirty="0" sz="3200">
                <a:solidFill>
                  <a:srgbClr val="E0E0B7"/>
                </a:solidFill>
                <a:latin typeface="標楷體"/>
                <a:cs typeface="標楷體"/>
              </a:rPr>
              <a:t>三</a:t>
            </a:r>
            <a:r>
              <a:rPr dirty="0" sz="3200" spc="-775">
                <a:solidFill>
                  <a:srgbClr val="E0E0B7"/>
                </a:solidFill>
                <a:latin typeface="標楷體"/>
                <a:cs typeface="標楷體"/>
              </a:rPr>
              <a:t> </a:t>
            </a:r>
            <a:r>
              <a:rPr dirty="0" sz="3200">
                <a:solidFill>
                  <a:srgbClr val="E0E0B7"/>
                </a:solidFill>
                <a:latin typeface="標楷體"/>
                <a:cs typeface="標楷體"/>
              </a:rPr>
              <a:t>苯</a:t>
            </a:r>
            <a:r>
              <a:rPr dirty="0" sz="3200" spc="-770">
                <a:solidFill>
                  <a:srgbClr val="E0E0B7"/>
                </a:solidFill>
                <a:latin typeface="標楷體"/>
                <a:cs typeface="標楷體"/>
              </a:rPr>
              <a:t> </a:t>
            </a:r>
            <a:r>
              <a:rPr dirty="0" sz="3200">
                <a:solidFill>
                  <a:srgbClr val="E0E0B7"/>
                </a:solidFill>
                <a:latin typeface="標楷體"/>
                <a:cs typeface="標楷體"/>
              </a:rPr>
              <a:t>氧</a:t>
            </a:r>
            <a:r>
              <a:rPr dirty="0" sz="3200" spc="-780">
                <a:solidFill>
                  <a:srgbClr val="E0E0B7"/>
                </a:solidFill>
                <a:latin typeface="標楷體"/>
                <a:cs typeface="標楷體"/>
              </a:rPr>
              <a:t> </a:t>
            </a:r>
            <a:r>
              <a:rPr dirty="0" sz="3200">
                <a:solidFill>
                  <a:srgbClr val="E0E0B7"/>
                </a:solidFill>
                <a:latin typeface="標楷體"/>
                <a:cs typeface="標楷體"/>
              </a:rPr>
              <a:t>胺</a:t>
            </a:r>
            <a:r>
              <a:rPr dirty="0" sz="3200" spc="-775">
                <a:solidFill>
                  <a:srgbClr val="E0E0B7"/>
                </a:solidFill>
                <a:latin typeface="標楷體"/>
                <a:cs typeface="標楷體"/>
              </a:rPr>
              <a:t> </a:t>
            </a:r>
            <a:r>
              <a:rPr dirty="0" sz="3200">
                <a:solidFill>
                  <a:srgbClr val="E0E0B7"/>
                </a:solidFill>
                <a:latin typeface="標楷體"/>
                <a:cs typeface="標楷體"/>
              </a:rPr>
              <a:t>）</a:t>
            </a:r>
            <a:endParaRPr sz="3200">
              <a:latin typeface="標楷體"/>
              <a:cs typeface="標楷體"/>
            </a:endParaRPr>
          </a:p>
          <a:p>
            <a:pPr lvl="1" marL="1600200" indent="-287655">
              <a:lnSpc>
                <a:spcPct val="100000"/>
              </a:lnSpc>
              <a:spcBef>
                <a:spcPts val="340"/>
              </a:spcBef>
              <a:buChar char="–"/>
              <a:tabLst>
                <a:tab pos="1601470" algn="l"/>
              </a:tabLst>
            </a:pPr>
            <a:r>
              <a:rPr dirty="0" sz="2800" spc="-10">
                <a:solidFill>
                  <a:srgbClr val="E0E0B7"/>
                </a:solidFill>
                <a:latin typeface="Times New Roman"/>
                <a:cs typeface="Times New Roman"/>
              </a:rPr>
              <a:t>Aromatase</a:t>
            </a:r>
            <a:r>
              <a:rPr dirty="0" sz="2800" spc="5">
                <a:solidFill>
                  <a:srgbClr val="E0E0B7"/>
                </a:solidFill>
                <a:latin typeface="Times New Roman"/>
                <a:cs typeface="Times New Roman"/>
              </a:rPr>
              <a:t> </a:t>
            </a:r>
            <a:r>
              <a:rPr dirty="0" sz="2800">
                <a:solidFill>
                  <a:srgbClr val="E0E0B7"/>
                </a:solidFill>
                <a:latin typeface="Times New Roman"/>
                <a:cs typeface="Times New Roman"/>
              </a:rPr>
              <a:t>inhibitors</a:t>
            </a:r>
            <a:r>
              <a:rPr dirty="0" sz="2800" spc="-25">
                <a:solidFill>
                  <a:srgbClr val="E0E0B7"/>
                </a:solidFill>
                <a:latin typeface="Times New Roman"/>
                <a:cs typeface="Times New Roman"/>
              </a:rPr>
              <a:t> </a:t>
            </a:r>
            <a:r>
              <a:rPr dirty="0" sz="2800">
                <a:solidFill>
                  <a:srgbClr val="E0E0B7"/>
                </a:solidFill>
                <a:latin typeface="Times New Roman"/>
                <a:cs typeface="Times New Roman"/>
              </a:rPr>
              <a:t>(</a:t>
            </a:r>
            <a:r>
              <a:rPr dirty="0" sz="2800" spc="5">
                <a:solidFill>
                  <a:srgbClr val="E0E0B7"/>
                </a:solidFill>
                <a:latin typeface="標楷體"/>
                <a:cs typeface="標楷體"/>
              </a:rPr>
              <a:t>芳香</a:t>
            </a:r>
            <a:r>
              <a:rPr dirty="0" sz="2800" spc="-5">
                <a:solidFill>
                  <a:srgbClr val="E0E0B7"/>
                </a:solidFill>
                <a:latin typeface="標楷體"/>
                <a:cs typeface="標楷體"/>
              </a:rPr>
              <a:t>環抑</a:t>
            </a:r>
            <a:r>
              <a:rPr dirty="0" sz="2800" spc="5">
                <a:solidFill>
                  <a:srgbClr val="E0E0B7"/>
                </a:solidFill>
                <a:latin typeface="標楷體"/>
                <a:cs typeface="標楷體"/>
              </a:rPr>
              <a:t>制</a:t>
            </a:r>
            <a:r>
              <a:rPr dirty="0" sz="2800" spc="-5">
                <a:solidFill>
                  <a:srgbClr val="E0E0B7"/>
                </a:solidFill>
                <a:latin typeface="標楷體"/>
                <a:cs typeface="標楷體"/>
              </a:rPr>
              <a:t>劑</a:t>
            </a:r>
            <a:r>
              <a:rPr dirty="0" sz="2800" spc="-5">
                <a:solidFill>
                  <a:srgbClr val="E0E0B7"/>
                </a:solidFill>
                <a:latin typeface="Times New Roman"/>
                <a:cs typeface="Times New Roman"/>
              </a:rPr>
              <a:t>,</a:t>
            </a:r>
            <a:r>
              <a:rPr dirty="0" sz="2800" spc="-45">
                <a:solidFill>
                  <a:srgbClr val="E0E0B7"/>
                </a:solidFill>
                <a:latin typeface="Times New Roman"/>
                <a:cs typeface="Times New Roman"/>
              </a:rPr>
              <a:t> </a:t>
            </a:r>
            <a:r>
              <a:rPr dirty="0" sz="2800" spc="5">
                <a:solidFill>
                  <a:srgbClr val="E0E0B7"/>
                </a:solidFill>
                <a:latin typeface="標楷體"/>
                <a:cs typeface="標楷體"/>
              </a:rPr>
              <a:t>簡稱</a:t>
            </a:r>
            <a:r>
              <a:rPr dirty="0" sz="2800" spc="-5">
                <a:solidFill>
                  <a:srgbClr val="E0E0B7"/>
                </a:solidFill>
                <a:latin typeface="Times New Roman"/>
                <a:cs typeface="Times New Roman"/>
              </a:rPr>
              <a:t>AI)</a:t>
            </a:r>
            <a:endParaRPr sz="2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prstGeom prst="rect"/>
        </p:spPr>
        <p:txBody>
          <a:bodyPr wrap="square" lIns="0" tIns="12700" rIns="0" bIns="0" rtlCol="0" vert="horz">
            <a:spAutoFit/>
          </a:bodyPr>
          <a:lstStyle/>
          <a:p>
            <a:pPr marL="324485" marR="5080">
              <a:lnSpc>
                <a:spcPct val="100000"/>
              </a:lnSpc>
              <a:spcBef>
                <a:spcPts val="100"/>
              </a:spcBef>
            </a:pPr>
            <a:r>
              <a:rPr dirty="0">
                <a:latin typeface="Times New Roman"/>
                <a:cs typeface="Times New Roman"/>
              </a:rPr>
              <a:t>E</a:t>
            </a:r>
            <a:r>
              <a:rPr dirty="0" spc="-5">
                <a:latin typeface="Times New Roman"/>
                <a:cs typeface="Times New Roman"/>
              </a:rPr>
              <a:t>R(</a:t>
            </a:r>
            <a:r>
              <a:rPr dirty="0" spc="15"/>
              <a:t>或</a:t>
            </a:r>
            <a:r>
              <a:rPr dirty="0" spc="-5">
                <a:latin typeface="Times New Roman"/>
                <a:cs typeface="Times New Roman"/>
              </a:rPr>
              <a:t>P</a:t>
            </a:r>
            <a:r>
              <a:rPr dirty="0" spc="-15">
                <a:latin typeface="Times New Roman"/>
                <a:cs typeface="Times New Roman"/>
              </a:rPr>
              <a:t>R)</a:t>
            </a:r>
            <a:r>
              <a:rPr dirty="0" spc="5"/>
              <a:t>荷</a:t>
            </a:r>
            <a:r>
              <a:rPr dirty="0" spc="-5"/>
              <a:t>爾</a:t>
            </a:r>
            <a:r>
              <a:rPr dirty="0" spc="-20"/>
              <a:t>蒙</a:t>
            </a:r>
            <a:r>
              <a:rPr dirty="0" spc="-5"/>
              <a:t>受體</a:t>
            </a:r>
            <a:r>
              <a:rPr dirty="0" spc="-20"/>
              <a:t>陽</a:t>
            </a:r>
            <a:r>
              <a:rPr dirty="0" spc="-5"/>
              <a:t>性個 </a:t>
            </a:r>
            <a:r>
              <a:rPr dirty="0" spc="15"/>
              <a:t>案</a:t>
            </a:r>
            <a:r>
              <a:rPr dirty="0" spc="-5">
                <a:latin typeface="新細明體"/>
                <a:cs typeface="新細明體"/>
              </a:rPr>
              <a:t>﹕</a:t>
            </a:r>
          </a:p>
        </p:txBody>
      </p:sp>
      <p:sp>
        <p:nvSpPr>
          <p:cNvPr id="24" name="object 24"/>
          <p:cNvSpPr txBox="1">
            <a:spLocks noGrp="1"/>
          </p:cNvSpPr>
          <p:nvPr>
            <p:ph type="body" idx="1"/>
          </p:nvPr>
        </p:nvSpPr>
        <p:spPr>
          <a:prstGeom prst="rect"/>
        </p:spPr>
        <p:txBody>
          <a:bodyPr wrap="square" lIns="0" tIns="60960" rIns="0" bIns="0" rtlCol="0" vert="horz">
            <a:spAutoFit/>
          </a:bodyPr>
          <a:lstStyle/>
          <a:p>
            <a:pPr marL="1199515" indent="-342900">
              <a:lnSpc>
                <a:spcPct val="100000"/>
              </a:lnSpc>
              <a:spcBef>
                <a:spcPts val="480"/>
              </a:spcBef>
              <a:buClr>
                <a:srgbClr val="0099CC"/>
              </a:buClr>
              <a:buSzPct val="70312"/>
              <a:buFont typeface="Wingdings"/>
              <a:buChar char=""/>
              <a:tabLst>
                <a:tab pos="1199515" algn="l"/>
                <a:tab pos="1200150" algn="l"/>
              </a:tabLst>
            </a:pPr>
            <a:r>
              <a:rPr dirty="0"/>
              <a:t>輔助</a:t>
            </a:r>
            <a:r>
              <a:rPr dirty="0" spc="-15"/>
              <a:t>荷</a:t>
            </a:r>
            <a:r>
              <a:rPr dirty="0"/>
              <a:t>爾蒙</a:t>
            </a:r>
            <a:r>
              <a:rPr dirty="0" spc="-15"/>
              <a:t>治</a:t>
            </a:r>
            <a:r>
              <a:rPr dirty="0"/>
              <a:t>療</a:t>
            </a:r>
          </a:p>
          <a:p>
            <a:pPr marL="1199515" indent="-342900">
              <a:lnSpc>
                <a:spcPct val="100000"/>
              </a:lnSpc>
              <a:spcBef>
                <a:spcPts val="385"/>
              </a:spcBef>
              <a:buClr>
                <a:srgbClr val="0099CC"/>
              </a:buClr>
              <a:buSzPct val="70312"/>
              <a:buFont typeface="Wingdings"/>
              <a:buChar char=""/>
              <a:tabLst>
                <a:tab pos="1199515" algn="l"/>
                <a:tab pos="1200150" algn="l"/>
              </a:tabLst>
            </a:pPr>
            <a:r>
              <a:rPr dirty="0" spc="10">
                <a:solidFill>
                  <a:srgbClr val="E0E0B7"/>
                </a:solidFill>
              </a:rPr>
              <a:t>未收</a:t>
            </a:r>
            <a:r>
              <a:rPr dirty="0">
                <a:solidFill>
                  <a:srgbClr val="E0E0B7"/>
                </a:solidFill>
              </a:rPr>
              <a:t>經</a:t>
            </a:r>
            <a:r>
              <a:rPr dirty="0" spc="-5">
                <a:solidFill>
                  <a:srgbClr val="E0E0B7"/>
                </a:solidFill>
              </a:rPr>
              <a:t>者</a:t>
            </a:r>
            <a:r>
              <a:rPr dirty="0">
                <a:solidFill>
                  <a:srgbClr val="E0E0B7"/>
                </a:solidFill>
                <a:latin typeface="新細明體"/>
                <a:cs typeface="新細明體"/>
              </a:rPr>
              <a:t>﹕</a:t>
            </a:r>
          </a:p>
          <a:p>
            <a:pPr lvl="1" marL="1600200" indent="-287655">
              <a:lnSpc>
                <a:spcPct val="100000"/>
              </a:lnSpc>
              <a:spcBef>
                <a:spcPts val="340"/>
              </a:spcBef>
              <a:buChar char="–"/>
              <a:tabLst>
                <a:tab pos="1601470" algn="l"/>
              </a:tabLst>
            </a:pPr>
            <a:r>
              <a:rPr dirty="0" sz="2800" spc="-5">
                <a:solidFill>
                  <a:srgbClr val="E0E0B7"/>
                </a:solidFill>
                <a:latin typeface="Times New Roman"/>
                <a:cs typeface="Times New Roman"/>
              </a:rPr>
              <a:t>Tamoxifen</a:t>
            </a:r>
            <a:r>
              <a:rPr dirty="0" sz="2800">
                <a:solidFill>
                  <a:srgbClr val="E0E0B7"/>
                </a:solidFill>
                <a:latin typeface="Times New Roman"/>
                <a:cs typeface="Times New Roman"/>
              </a:rPr>
              <a:t> (</a:t>
            </a:r>
            <a:r>
              <a:rPr dirty="0" sz="2800" spc="5">
                <a:solidFill>
                  <a:srgbClr val="E0E0B7"/>
                </a:solidFill>
                <a:latin typeface="標楷體"/>
                <a:cs typeface="標楷體"/>
              </a:rPr>
              <a:t>他莫昔分，</a:t>
            </a:r>
            <a:r>
              <a:rPr dirty="0" sz="2800" spc="-5">
                <a:solidFill>
                  <a:srgbClr val="E0E0B7"/>
                </a:solidFill>
                <a:latin typeface="標楷體"/>
                <a:cs typeface="標楷體"/>
              </a:rPr>
              <a:t>三</a:t>
            </a:r>
            <a:r>
              <a:rPr dirty="0" sz="2800" spc="-705">
                <a:solidFill>
                  <a:srgbClr val="E0E0B7"/>
                </a:solidFill>
                <a:latin typeface="標楷體"/>
                <a:cs typeface="標楷體"/>
              </a:rPr>
              <a:t> </a:t>
            </a:r>
            <a:r>
              <a:rPr dirty="0" sz="2800" spc="-5">
                <a:solidFill>
                  <a:srgbClr val="E0E0B7"/>
                </a:solidFill>
                <a:latin typeface="標楷體"/>
                <a:cs typeface="標楷體"/>
              </a:rPr>
              <a:t>苯</a:t>
            </a:r>
            <a:r>
              <a:rPr dirty="0" sz="2800" spc="-675">
                <a:solidFill>
                  <a:srgbClr val="E0E0B7"/>
                </a:solidFill>
                <a:latin typeface="標楷體"/>
                <a:cs typeface="標楷體"/>
              </a:rPr>
              <a:t> </a:t>
            </a:r>
            <a:r>
              <a:rPr dirty="0" sz="2800" spc="-5">
                <a:solidFill>
                  <a:srgbClr val="E0E0B7"/>
                </a:solidFill>
                <a:latin typeface="標楷體"/>
                <a:cs typeface="標楷體"/>
              </a:rPr>
              <a:t>氧</a:t>
            </a:r>
            <a:r>
              <a:rPr dirty="0" sz="2800" spc="-690">
                <a:solidFill>
                  <a:srgbClr val="E0E0B7"/>
                </a:solidFill>
                <a:latin typeface="標楷體"/>
                <a:cs typeface="標楷體"/>
              </a:rPr>
              <a:t> </a:t>
            </a:r>
            <a:r>
              <a:rPr dirty="0" sz="2800" spc="5">
                <a:solidFill>
                  <a:srgbClr val="E0E0B7"/>
                </a:solidFill>
                <a:latin typeface="標楷體"/>
                <a:cs typeface="標楷體"/>
              </a:rPr>
              <a:t>胺</a:t>
            </a:r>
            <a:r>
              <a:rPr dirty="0" sz="2800" spc="-5">
                <a:solidFill>
                  <a:srgbClr val="E0E0B7"/>
                </a:solidFill>
                <a:latin typeface="Times New Roman"/>
                <a:cs typeface="Times New Roman"/>
              </a:rPr>
              <a:t>) </a:t>
            </a:r>
            <a:r>
              <a:rPr dirty="0" sz="2800">
                <a:solidFill>
                  <a:srgbClr val="E0E0B7"/>
                </a:solidFill>
                <a:latin typeface="Times New Roman"/>
                <a:cs typeface="Times New Roman"/>
              </a:rPr>
              <a:t>5</a:t>
            </a:r>
            <a:r>
              <a:rPr dirty="0" sz="2800" spc="-5">
                <a:solidFill>
                  <a:srgbClr val="E0E0B7"/>
                </a:solidFill>
                <a:latin typeface="標楷體"/>
                <a:cs typeface="標楷體"/>
              </a:rPr>
              <a:t>年</a:t>
            </a:r>
            <a:endParaRPr sz="2800">
              <a:latin typeface="標楷體"/>
              <a:cs typeface="標楷體"/>
            </a:endParaRPr>
          </a:p>
          <a:p>
            <a:pPr lvl="1" marL="1600200" indent="-287655">
              <a:lnSpc>
                <a:spcPct val="100000"/>
              </a:lnSpc>
              <a:spcBef>
                <a:spcPts val="335"/>
              </a:spcBef>
              <a:buFont typeface="Times New Roman"/>
              <a:buChar char="–"/>
              <a:tabLst>
                <a:tab pos="1601470" algn="l"/>
              </a:tabLst>
            </a:pPr>
            <a:r>
              <a:rPr dirty="0" sz="2800" spc="5">
                <a:solidFill>
                  <a:srgbClr val="E0E0B7"/>
                </a:solidFill>
                <a:latin typeface="標楷體"/>
                <a:cs typeface="標楷體"/>
              </a:rPr>
              <a:t>卵巢功能消</a:t>
            </a:r>
            <a:r>
              <a:rPr dirty="0" sz="2800" spc="-5">
                <a:solidFill>
                  <a:srgbClr val="E0E0B7"/>
                </a:solidFill>
                <a:latin typeface="標楷體"/>
                <a:cs typeface="標楷體"/>
              </a:rPr>
              <a:t>融術</a:t>
            </a:r>
            <a:r>
              <a:rPr dirty="0" sz="2800" spc="5">
                <a:solidFill>
                  <a:srgbClr val="E0E0B7"/>
                </a:solidFill>
                <a:latin typeface="標楷體"/>
                <a:cs typeface="標楷體"/>
              </a:rPr>
              <a:t>，</a:t>
            </a:r>
            <a:r>
              <a:rPr dirty="0" sz="2800" spc="-5">
                <a:solidFill>
                  <a:srgbClr val="E0E0B7"/>
                </a:solidFill>
                <a:latin typeface="標楷體"/>
                <a:cs typeface="標楷體"/>
              </a:rPr>
              <a:t>再使用</a:t>
            </a:r>
            <a:r>
              <a:rPr dirty="0" sz="2800" spc="-730">
                <a:solidFill>
                  <a:srgbClr val="E0E0B7"/>
                </a:solidFill>
                <a:latin typeface="標楷體"/>
                <a:cs typeface="標楷體"/>
              </a:rPr>
              <a:t> </a:t>
            </a:r>
            <a:r>
              <a:rPr dirty="0" sz="2800" spc="-10">
                <a:solidFill>
                  <a:srgbClr val="E0E0B7"/>
                </a:solidFill>
                <a:latin typeface="Times New Roman"/>
                <a:cs typeface="Times New Roman"/>
              </a:rPr>
              <a:t>AI</a:t>
            </a:r>
            <a:endParaRPr sz="2800">
              <a:latin typeface="Times New Roman"/>
              <a:cs typeface="Times New Roman"/>
            </a:endParaRPr>
          </a:p>
          <a:p>
            <a:pPr lvl="2" marL="1999614" indent="-229235">
              <a:lnSpc>
                <a:spcPct val="100000"/>
              </a:lnSpc>
              <a:spcBef>
                <a:spcPts val="305"/>
              </a:spcBef>
              <a:buFont typeface="Times New Roman"/>
              <a:buChar char="•"/>
              <a:tabLst>
                <a:tab pos="2000250" algn="l"/>
              </a:tabLst>
            </a:pPr>
            <a:r>
              <a:rPr dirty="0" sz="2400">
                <a:solidFill>
                  <a:srgbClr val="E0E0B7"/>
                </a:solidFill>
                <a:latin typeface="標楷體"/>
                <a:cs typeface="標楷體"/>
              </a:rPr>
              <a:t>放療，手術，藥物</a:t>
            </a:r>
            <a:endParaRPr sz="2400">
              <a:latin typeface="標楷體"/>
              <a:cs typeface="標楷體"/>
            </a:endParaRPr>
          </a:p>
          <a:p>
            <a:pPr marL="1199515" indent="-342900">
              <a:lnSpc>
                <a:spcPct val="100000"/>
              </a:lnSpc>
              <a:spcBef>
                <a:spcPts val="365"/>
              </a:spcBef>
              <a:buClr>
                <a:srgbClr val="0099CC"/>
              </a:buClr>
              <a:buSzPct val="70312"/>
              <a:buFont typeface="Wingdings"/>
              <a:buChar char=""/>
              <a:tabLst>
                <a:tab pos="1199515" algn="l"/>
                <a:tab pos="1200150" algn="l"/>
              </a:tabLst>
            </a:pPr>
            <a:r>
              <a:rPr dirty="0" spc="10" b="1">
                <a:solidFill>
                  <a:srgbClr val="FF33CC"/>
                </a:solidFill>
                <a:latin typeface="標楷體"/>
                <a:cs typeface="標楷體"/>
              </a:rPr>
              <a:t>已收</a:t>
            </a:r>
            <a:r>
              <a:rPr dirty="0" b="1">
                <a:solidFill>
                  <a:srgbClr val="FF33CC"/>
                </a:solidFill>
                <a:latin typeface="標楷體"/>
                <a:cs typeface="標楷體"/>
              </a:rPr>
              <a:t>經</a:t>
            </a:r>
            <a:r>
              <a:rPr dirty="0" spc="-5" b="1">
                <a:solidFill>
                  <a:srgbClr val="FF33CC"/>
                </a:solidFill>
                <a:latin typeface="標楷體"/>
                <a:cs typeface="標楷體"/>
              </a:rPr>
              <a:t>者</a:t>
            </a:r>
            <a:r>
              <a:rPr dirty="0">
                <a:solidFill>
                  <a:srgbClr val="FF33CC"/>
                </a:solidFill>
                <a:latin typeface="新細明體"/>
                <a:cs typeface="新細明體"/>
              </a:rPr>
              <a:t>﹕</a:t>
            </a:r>
          </a:p>
          <a:p>
            <a:pPr lvl="1" marL="1600200" indent="-287655">
              <a:lnSpc>
                <a:spcPct val="100000"/>
              </a:lnSpc>
              <a:spcBef>
                <a:spcPts val="385"/>
              </a:spcBef>
              <a:buChar char="–"/>
              <a:tabLst>
                <a:tab pos="1601470" algn="l"/>
              </a:tabLst>
            </a:pPr>
            <a:r>
              <a:rPr dirty="0" sz="2800" spc="-5">
                <a:latin typeface="Times New Roman"/>
                <a:cs typeface="Times New Roman"/>
              </a:rPr>
              <a:t>Tamoxifen</a:t>
            </a:r>
            <a:r>
              <a:rPr dirty="0" sz="2800" spc="5">
                <a:latin typeface="Times New Roman"/>
                <a:cs typeface="Times New Roman"/>
              </a:rPr>
              <a:t> </a:t>
            </a:r>
            <a:r>
              <a:rPr dirty="0" sz="2800" spc="5">
                <a:latin typeface="標楷體"/>
                <a:cs typeface="標楷體"/>
              </a:rPr>
              <a:t>（</a:t>
            </a:r>
            <a:r>
              <a:rPr dirty="0" sz="3200">
                <a:latin typeface="標楷體"/>
                <a:cs typeface="標楷體"/>
              </a:rPr>
              <a:t>三</a:t>
            </a:r>
            <a:r>
              <a:rPr dirty="0" sz="3200" spc="-775">
                <a:latin typeface="標楷體"/>
                <a:cs typeface="標楷體"/>
              </a:rPr>
              <a:t> </a:t>
            </a:r>
            <a:r>
              <a:rPr dirty="0" sz="3200">
                <a:latin typeface="標楷體"/>
                <a:cs typeface="標楷體"/>
              </a:rPr>
              <a:t>苯</a:t>
            </a:r>
            <a:r>
              <a:rPr dirty="0" sz="3200" spc="-770">
                <a:latin typeface="標楷體"/>
                <a:cs typeface="標楷體"/>
              </a:rPr>
              <a:t> </a:t>
            </a:r>
            <a:r>
              <a:rPr dirty="0" sz="3200">
                <a:latin typeface="標楷體"/>
                <a:cs typeface="標楷體"/>
              </a:rPr>
              <a:t>氧</a:t>
            </a:r>
            <a:r>
              <a:rPr dirty="0" sz="3200" spc="-780">
                <a:latin typeface="標楷體"/>
                <a:cs typeface="標楷體"/>
              </a:rPr>
              <a:t> </a:t>
            </a:r>
            <a:r>
              <a:rPr dirty="0" sz="3200">
                <a:latin typeface="標楷體"/>
                <a:cs typeface="標楷體"/>
              </a:rPr>
              <a:t>胺</a:t>
            </a:r>
            <a:r>
              <a:rPr dirty="0" sz="3200" spc="-775">
                <a:latin typeface="標楷體"/>
                <a:cs typeface="標楷體"/>
              </a:rPr>
              <a:t> </a:t>
            </a:r>
            <a:r>
              <a:rPr dirty="0" sz="3200">
                <a:latin typeface="標楷體"/>
                <a:cs typeface="標楷體"/>
              </a:rPr>
              <a:t>）</a:t>
            </a:r>
            <a:endParaRPr sz="3200">
              <a:latin typeface="標楷體"/>
              <a:cs typeface="標楷體"/>
            </a:endParaRPr>
          </a:p>
          <a:p>
            <a:pPr lvl="1" marL="1600200" indent="-287655">
              <a:lnSpc>
                <a:spcPct val="100000"/>
              </a:lnSpc>
              <a:spcBef>
                <a:spcPts val="340"/>
              </a:spcBef>
              <a:buChar char="–"/>
              <a:tabLst>
                <a:tab pos="1601470" algn="l"/>
              </a:tabLst>
            </a:pPr>
            <a:r>
              <a:rPr dirty="0" sz="2800" spc="-10">
                <a:latin typeface="Times New Roman"/>
                <a:cs typeface="Times New Roman"/>
              </a:rPr>
              <a:t>Aromatase</a:t>
            </a:r>
            <a:r>
              <a:rPr dirty="0" sz="2800" spc="5">
                <a:latin typeface="Times New Roman"/>
                <a:cs typeface="Times New Roman"/>
              </a:rPr>
              <a:t> </a:t>
            </a:r>
            <a:r>
              <a:rPr dirty="0" sz="2800">
                <a:latin typeface="Times New Roman"/>
                <a:cs typeface="Times New Roman"/>
              </a:rPr>
              <a:t>inhibitors</a:t>
            </a:r>
            <a:r>
              <a:rPr dirty="0" sz="2800" spc="-25">
                <a:latin typeface="Times New Roman"/>
                <a:cs typeface="Times New Roman"/>
              </a:rPr>
              <a:t> </a:t>
            </a:r>
            <a:r>
              <a:rPr dirty="0" sz="2800">
                <a:latin typeface="Times New Roman"/>
                <a:cs typeface="Times New Roman"/>
              </a:rPr>
              <a:t>(</a:t>
            </a:r>
            <a:r>
              <a:rPr dirty="0" sz="2800" spc="5">
                <a:latin typeface="標楷體"/>
                <a:cs typeface="標楷體"/>
              </a:rPr>
              <a:t>芳香</a:t>
            </a:r>
            <a:r>
              <a:rPr dirty="0" sz="2800" spc="-5">
                <a:latin typeface="標楷體"/>
                <a:cs typeface="標楷體"/>
              </a:rPr>
              <a:t>環抑</a:t>
            </a:r>
            <a:r>
              <a:rPr dirty="0" sz="2800" spc="5">
                <a:latin typeface="標楷體"/>
                <a:cs typeface="標楷體"/>
              </a:rPr>
              <a:t>制</a:t>
            </a:r>
            <a:r>
              <a:rPr dirty="0" sz="2800" spc="-5">
                <a:latin typeface="標楷體"/>
                <a:cs typeface="標楷體"/>
              </a:rPr>
              <a:t>劑</a:t>
            </a:r>
            <a:r>
              <a:rPr dirty="0" sz="2800" spc="-5">
                <a:latin typeface="Times New Roman"/>
                <a:cs typeface="Times New Roman"/>
              </a:rPr>
              <a:t>,</a:t>
            </a:r>
            <a:r>
              <a:rPr dirty="0" sz="2800" spc="-45">
                <a:latin typeface="Times New Roman"/>
                <a:cs typeface="Times New Roman"/>
              </a:rPr>
              <a:t> </a:t>
            </a:r>
            <a:r>
              <a:rPr dirty="0" sz="2800" spc="5">
                <a:latin typeface="標楷體"/>
                <a:cs typeface="標楷體"/>
              </a:rPr>
              <a:t>簡稱</a:t>
            </a:r>
            <a:r>
              <a:rPr dirty="0" sz="2800" spc="-5">
                <a:latin typeface="Times New Roman"/>
                <a:cs typeface="Times New Roman"/>
              </a:rPr>
              <a:t>AI)</a:t>
            </a:r>
            <a:endParaRPr sz="2800">
              <a:latin typeface="Times New Roman"/>
              <a:cs typeface="Times New Roman"/>
            </a:endParaRPr>
          </a:p>
          <a:p>
            <a:pPr lvl="1" marL="1600200" indent="-287655">
              <a:lnSpc>
                <a:spcPct val="100000"/>
              </a:lnSpc>
              <a:spcBef>
                <a:spcPts val="335"/>
              </a:spcBef>
              <a:buChar char="–"/>
              <a:tabLst>
                <a:tab pos="1601470" algn="l"/>
              </a:tabLst>
            </a:pPr>
            <a:r>
              <a:rPr dirty="0" sz="2800">
                <a:latin typeface="Times New Roman"/>
                <a:cs typeface="Times New Roman"/>
              </a:rPr>
              <a:t>5</a:t>
            </a:r>
            <a:r>
              <a:rPr dirty="0" sz="2800" spc="-5">
                <a:latin typeface="標楷體"/>
                <a:cs typeface="標楷體"/>
              </a:rPr>
              <a:t>年</a:t>
            </a:r>
            <a:endParaRPr sz="2800">
              <a:latin typeface="標楷體"/>
              <a:cs typeface="標楷體"/>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924416" y="0"/>
            <a:ext cx="7301512" cy="727075"/>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238125"/>
            <a:ext cx="240029" cy="252729"/>
          </a:xfrm>
          <a:custGeom>
            <a:avLst/>
            <a:gdLst/>
            <a:ahLst/>
            <a:cxnLst/>
            <a:rect l="l" t="t" r="r" b="b"/>
            <a:pathLst>
              <a:path w="240029" h="252729">
                <a:moveTo>
                  <a:pt x="0" y="252412"/>
                </a:moveTo>
                <a:lnTo>
                  <a:pt x="239712" y="252412"/>
                </a:lnTo>
                <a:lnTo>
                  <a:pt x="239712" y="0"/>
                </a:lnTo>
                <a:lnTo>
                  <a:pt x="0" y="0"/>
                </a:lnTo>
                <a:lnTo>
                  <a:pt x="0" y="252412"/>
                </a:lnTo>
                <a:close/>
              </a:path>
            </a:pathLst>
          </a:custGeom>
          <a:solidFill>
            <a:srgbClr val="16375E"/>
          </a:solidFill>
        </p:spPr>
        <p:txBody>
          <a:bodyPr wrap="square" lIns="0" tIns="0" rIns="0" bIns="0" rtlCol="0"/>
          <a:lstStyle/>
          <a:p/>
        </p:txBody>
      </p:sp>
      <p:sp>
        <p:nvSpPr>
          <p:cNvPr id="5" name="object 5"/>
          <p:cNvSpPr/>
          <p:nvPr/>
        </p:nvSpPr>
        <p:spPr>
          <a:xfrm>
            <a:off x="0" y="0"/>
            <a:ext cx="240029" cy="238125"/>
          </a:xfrm>
          <a:custGeom>
            <a:avLst/>
            <a:gdLst/>
            <a:ahLst/>
            <a:cxnLst/>
            <a:rect l="l" t="t" r="r" b="b"/>
            <a:pathLst>
              <a:path w="240029" h="238125">
                <a:moveTo>
                  <a:pt x="0" y="238125"/>
                </a:moveTo>
                <a:lnTo>
                  <a:pt x="239712" y="238125"/>
                </a:lnTo>
                <a:lnTo>
                  <a:pt x="239712" y="0"/>
                </a:lnTo>
                <a:lnTo>
                  <a:pt x="0" y="0"/>
                </a:lnTo>
                <a:lnTo>
                  <a:pt x="0" y="238125"/>
                </a:lnTo>
                <a:close/>
              </a:path>
            </a:pathLst>
          </a:custGeom>
          <a:solidFill>
            <a:srgbClr val="16375E"/>
          </a:solidFill>
        </p:spPr>
        <p:txBody>
          <a:bodyPr wrap="square" lIns="0" tIns="0" rIns="0" bIns="0" rtlCol="0"/>
          <a:lstStyle/>
          <a:p/>
        </p:txBody>
      </p:sp>
      <p:sp>
        <p:nvSpPr>
          <p:cNvPr id="6" name="object 6"/>
          <p:cNvSpPr/>
          <p:nvPr/>
        </p:nvSpPr>
        <p:spPr>
          <a:xfrm>
            <a:off x="239712" y="0"/>
            <a:ext cx="252729" cy="234950"/>
          </a:xfrm>
          <a:custGeom>
            <a:avLst/>
            <a:gdLst/>
            <a:ahLst/>
            <a:cxnLst/>
            <a:rect l="l" t="t" r="r" b="b"/>
            <a:pathLst>
              <a:path w="252729" h="234950">
                <a:moveTo>
                  <a:pt x="0" y="234950"/>
                </a:moveTo>
                <a:lnTo>
                  <a:pt x="252425" y="234950"/>
                </a:lnTo>
                <a:lnTo>
                  <a:pt x="252425" y="0"/>
                </a:lnTo>
                <a:lnTo>
                  <a:pt x="0" y="0"/>
                </a:lnTo>
                <a:lnTo>
                  <a:pt x="0" y="234950"/>
                </a:lnTo>
                <a:close/>
              </a:path>
            </a:pathLst>
          </a:custGeom>
          <a:solidFill>
            <a:srgbClr val="1F487C"/>
          </a:solidFill>
        </p:spPr>
        <p:txBody>
          <a:bodyPr wrap="square" lIns="0" tIns="0" rIns="0" bIns="0" rtlCol="0"/>
          <a:lstStyle/>
          <a:p/>
        </p:txBody>
      </p:sp>
      <p:sp>
        <p:nvSpPr>
          <p:cNvPr id="7" name="object 7"/>
          <p:cNvSpPr/>
          <p:nvPr/>
        </p:nvSpPr>
        <p:spPr>
          <a:xfrm>
            <a:off x="239712" y="234950"/>
            <a:ext cx="252729" cy="255904"/>
          </a:xfrm>
          <a:custGeom>
            <a:avLst/>
            <a:gdLst/>
            <a:ahLst/>
            <a:cxnLst/>
            <a:rect l="l" t="t" r="r" b="b"/>
            <a:pathLst>
              <a:path w="252729" h="255904">
                <a:moveTo>
                  <a:pt x="0" y="255587"/>
                </a:moveTo>
                <a:lnTo>
                  <a:pt x="252412" y="255587"/>
                </a:lnTo>
                <a:lnTo>
                  <a:pt x="252412" y="0"/>
                </a:lnTo>
                <a:lnTo>
                  <a:pt x="0" y="0"/>
                </a:lnTo>
                <a:lnTo>
                  <a:pt x="0" y="255587"/>
                </a:lnTo>
                <a:close/>
              </a:path>
            </a:pathLst>
          </a:custGeom>
          <a:solidFill>
            <a:srgbClr val="1F487C"/>
          </a:solidFill>
        </p:spPr>
        <p:txBody>
          <a:bodyPr wrap="square" lIns="0" tIns="0" rIns="0" bIns="0" rtlCol="0"/>
          <a:lstStyle/>
          <a:p/>
        </p:txBody>
      </p:sp>
      <p:sp>
        <p:nvSpPr>
          <p:cNvPr id="8" name="object 8"/>
          <p:cNvSpPr/>
          <p:nvPr/>
        </p:nvSpPr>
        <p:spPr>
          <a:xfrm>
            <a:off x="492125" y="0"/>
            <a:ext cx="431800" cy="228600"/>
          </a:xfrm>
          <a:custGeom>
            <a:avLst/>
            <a:gdLst/>
            <a:ahLst/>
            <a:cxnLst/>
            <a:rect l="l" t="t" r="r" b="b"/>
            <a:pathLst>
              <a:path w="431800" h="228600">
                <a:moveTo>
                  <a:pt x="0" y="228600"/>
                </a:moveTo>
                <a:lnTo>
                  <a:pt x="431787" y="228600"/>
                </a:lnTo>
                <a:lnTo>
                  <a:pt x="431787" y="0"/>
                </a:lnTo>
                <a:lnTo>
                  <a:pt x="0" y="0"/>
                </a:lnTo>
                <a:lnTo>
                  <a:pt x="0" y="228600"/>
                </a:lnTo>
                <a:close/>
              </a:path>
            </a:pathLst>
          </a:custGeom>
          <a:solidFill>
            <a:srgbClr val="8EB4E2"/>
          </a:solidFill>
        </p:spPr>
        <p:txBody>
          <a:bodyPr wrap="square" lIns="0" tIns="0" rIns="0" bIns="0" rtlCol="0"/>
          <a:lstStyle/>
          <a:p/>
        </p:txBody>
      </p:sp>
      <p:sp>
        <p:nvSpPr>
          <p:cNvPr id="9" name="object 9"/>
          <p:cNvSpPr/>
          <p:nvPr/>
        </p:nvSpPr>
        <p:spPr>
          <a:xfrm>
            <a:off x="492125" y="228600"/>
            <a:ext cx="431800" cy="255904"/>
          </a:xfrm>
          <a:custGeom>
            <a:avLst/>
            <a:gdLst/>
            <a:ahLst/>
            <a:cxnLst/>
            <a:rect l="l" t="t" r="r" b="b"/>
            <a:pathLst>
              <a:path w="431800" h="255904">
                <a:moveTo>
                  <a:pt x="0" y="255587"/>
                </a:moveTo>
                <a:lnTo>
                  <a:pt x="431800" y="255587"/>
                </a:lnTo>
                <a:lnTo>
                  <a:pt x="431800" y="0"/>
                </a:lnTo>
                <a:lnTo>
                  <a:pt x="0" y="0"/>
                </a:lnTo>
                <a:lnTo>
                  <a:pt x="0" y="255587"/>
                </a:lnTo>
                <a:close/>
              </a:path>
            </a:pathLst>
          </a:custGeom>
          <a:solidFill>
            <a:srgbClr val="8EB4E2"/>
          </a:solidFill>
        </p:spPr>
        <p:txBody>
          <a:bodyPr wrap="square" lIns="0" tIns="0" rIns="0" bIns="0" rtlCol="0"/>
          <a:lstStyle/>
          <a:p/>
        </p:txBody>
      </p:sp>
      <p:sp>
        <p:nvSpPr>
          <p:cNvPr id="10" name="object 10"/>
          <p:cNvSpPr/>
          <p:nvPr/>
        </p:nvSpPr>
        <p:spPr>
          <a:xfrm>
            <a:off x="0" y="490537"/>
            <a:ext cx="240029" cy="234950"/>
          </a:xfrm>
          <a:custGeom>
            <a:avLst/>
            <a:gdLst/>
            <a:ahLst/>
            <a:cxnLst/>
            <a:rect l="l" t="t" r="r" b="b"/>
            <a:pathLst>
              <a:path w="240029" h="234950">
                <a:moveTo>
                  <a:pt x="0" y="234950"/>
                </a:moveTo>
                <a:lnTo>
                  <a:pt x="239712" y="234950"/>
                </a:lnTo>
                <a:lnTo>
                  <a:pt x="239712" y="0"/>
                </a:lnTo>
                <a:lnTo>
                  <a:pt x="0" y="0"/>
                </a:lnTo>
                <a:lnTo>
                  <a:pt x="0" y="234950"/>
                </a:lnTo>
                <a:close/>
              </a:path>
            </a:pathLst>
          </a:custGeom>
          <a:solidFill>
            <a:srgbClr val="16375E"/>
          </a:solidFill>
        </p:spPr>
        <p:txBody>
          <a:bodyPr wrap="square" lIns="0" tIns="0" rIns="0" bIns="0" rtlCol="0"/>
          <a:lstStyle/>
          <a:p/>
        </p:txBody>
      </p:sp>
      <p:sp>
        <p:nvSpPr>
          <p:cNvPr id="11" name="object 11"/>
          <p:cNvSpPr/>
          <p:nvPr/>
        </p:nvSpPr>
        <p:spPr>
          <a:xfrm>
            <a:off x="239712" y="490537"/>
            <a:ext cx="252729" cy="234950"/>
          </a:xfrm>
          <a:custGeom>
            <a:avLst/>
            <a:gdLst/>
            <a:ahLst/>
            <a:cxnLst/>
            <a:rect l="l" t="t" r="r" b="b"/>
            <a:pathLst>
              <a:path w="252729" h="234950">
                <a:moveTo>
                  <a:pt x="0" y="0"/>
                </a:moveTo>
                <a:lnTo>
                  <a:pt x="252412" y="0"/>
                </a:lnTo>
                <a:lnTo>
                  <a:pt x="252412" y="234950"/>
                </a:lnTo>
                <a:lnTo>
                  <a:pt x="0" y="234950"/>
                </a:lnTo>
                <a:lnTo>
                  <a:pt x="0" y="0"/>
                </a:lnTo>
                <a:close/>
              </a:path>
            </a:pathLst>
          </a:custGeom>
          <a:solidFill>
            <a:srgbClr val="1F487C"/>
          </a:solidFill>
        </p:spPr>
        <p:txBody>
          <a:bodyPr wrap="square" lIns="0" tIns="0" rIns="0" bIns="0" rtlCol="0"/>
          <a:lstStyle/>
          <a:p/>
        </p:txBody>
      </p:sp>
      <p:sp>
        <p:nvSpPr>
          <p:cNvPr id="12" name="object 12"/>
          <p:cNvSpPr/>
          <p:nvPr/>
        </p:nvSpPr>
        <p:spPr>
          <a:xfrm>
            <a:off x="492125" y="484187"/>
            <a:ext cx="431800" cy="241300"/>
          </a:xfrm>
          <a:custGeom>
            <a:avLst/>
            <a:gdLst/>
            <a:ahLst/>
            <a:cxnLst/>
            <a:rect l="l" t="t" r="r" b="b"/>
            <a:pathLst>
              <a:path w="431800" h="241300">
                <a:moveTo>
                  <a:pt x="0" y="0"/>
                </a:moveTo>
                <a:lnTo>
                  <a:pt x="431800" y="0"/>
                </a:lnTo>
                <a:lnTo>
                  <a:pt x="431800" y="241300"/>
                </a:lnTo>
                <a:lnTo>
                  <a:pt x="0" y="241300"/>
                </a:lnTo>
                <a:lnTo>
                  <a:pt x="0" y="0"/>
                </a:lnTo>
                <a:close/>
              </a:path>
            </a:pathLst>
          </a:custGeom>
          <a:solidFill>
            <a:srgbClr val="8EB4E2"/>
          </a:solidFill>
        </p:spPr>
        <p:txBody>
          <a:bodyPr wrap="square" lIns="0" tIns="0" rIns="0" bIns="0" rtlCol="0"/>
          <a:lstStyle/>
          <a:p/>
        </p:txBody>
      </p:sp>
      <p:sp>
        <p:nvSpPr>
          <p:cNvPr id="13" name="object 13"/>
          <p:cNvSpPr/>
          <p:nvPr/>
        </p:nvSpPr>
        <p:spPr>
          <a:xfrm>
            <a:off x="8910637" y="233362"/>
            <a:ext cx="233679" cy="252729"/>
          </a:xfrm>
          <a:custGeom>
            <a:avLst/>
            <a:gdLst/>
            <a:ahLst/>
            <a:cxnLst/>
            <a:rect l="l" t="t" r="r" b="b"/>
            <a:pathLst>
              <a:path w="233679" h="252729">
                <a:moveTo>
                  <a:pt x="0" y="252412"/>
                </a:moveTo>
                <a:lnTo>
                  <a:pt x="233362" y="252412"/>
                </a:lnTo>
                <a:lnTo>
                  <a:pt x="233362" y="0"/>
                </a:lnTo>
                <a:lnTo>
                  <a:pt x="0" y="0"/>
                </a:lnTo>
                <a:lnTo>
                  <a:pt x="0" y="252412"/>
                </a:lnTo>
                <a:close/>
              </a:path>
            </a:pathLst>
          </a:custGeom>
          <a:solidFill>
            <a:srgbClr val="16375E"/>
          </a:solidFill>
        </p:spPr>
        <p:txBody>
          <a:bodyPr wrap="square" lIns="0" tIns="0" rIns="0" bIns="0" rtlCol="0"/>
          <a:lstStyle/>
          <a:p/>
        </p:txBody>
      </p:sp>
      <p:sp>
        <p:nvSpPr>
          <p:cNvPr id="14" name="object 14"/>
          <p:cNvSpPr/>
          <p:nvPr/>
        </p:nvSpPr>
        <p:spPr>
          <a:xfrm>
            <a:off x="8910637" y="0"/>
            <a:ext cx="233679" cy="233679"/>
          </a:xfrm>
          <a:custGeom>
            <a:avLst/>
            <a:gdLst/>
            <a:ahLst/>
            <a:cxnLst/>
            <a:rect l="l" t="t" r="r" b="b"/>
            <a:pathLst>
              <a:path w="233679" h="233679">
                <a:moveTo>
                  <a:pt x="0" y="233362"/>
                </a:moveTo>
                <a:lnTo>
                  <a:pt x="233362" y="233362"/>
                </a:lnTo>
                <a:lnTo>
                  <a:pt x="233362" y="0"/>
                </a:lnTo>
                <a:lnTo>
                  <a:pt x="0" y="0"/>
                </a:lnTo>
                <a:lnTo>
                  <a:pt x="0" y="233362"/>
                </a:lnTo>
                <a:close/>
              </a:path>
            </a:pathLst>
          </a:custGeom>
          <a:solidFill>
            <a:srgbClr val="16375E"/>
          </a:solidFill>
        </p:spPr>
        <p:txBody>
          <a:bodyPr wrap="square" lIns="0" tIns="0" rIns="0" bIns="0" rtlCol="0"/>
          <a:lstStyle/>
          <a:p/>
        </p:txBody>
      </p:sp>
      <p:sp>
        <p:nvSpPr>
          <p:cNvPr id="15" name="object 15"/>
          <p:cNvSpPr/>
          <p:nvPr/>
        </p:nvSpPr>
        <p:spPr>
          <a:xfrm>
            <a:off x="8658225" y="0"/>
            <a:ext cx="252729" cy="230504"/>
          </a:xfrm>
          <a:custGeom>
            <a:avLst/>
            <a:gdLst/>
            <a:ahLst/>
            <a:cxnLst/>
            <a:rect l="l" t="t" r="r" b="b"/>
            <a:pathLst>
              <a:path w="252729" h="230504">
                <a:moveTo>
                  <a:pt x="0" y="230187"/>
                </a:moveTo>
                <a:lnTo>
                  <a:pt x="252412" y="230187"/>
                </a:lnTo>
                <a:lnTo>
                  <a:pt x="252412" y="0"/>
                </a:lnTo>
                <a:lnTo>
                  <a:pt x="0" y="0"/>
                </a:lnTo>
                <a:lnTo>
                  <a:pt x="0" y="230187"/>
                </a:lnTo>
                <a:close/>
              </a:path>
            </a:pathLst>
          </a:custGeom>
          <a:solidFill>
            <a:srgbClr val="1F487C"/>
          </a:solidFill>
        </p:spPr>
        <p:txBody>
          <a:bodyPr wrap="square" lIns="0" tIns="0" rIns="0" bIns="0" rtlCol="0"/>
          <a:lstStyle/>
          <a:p/>
        </p:txBody>
      </p:sp>
      <p:sp>
        <p:nvSpPr>
          <p:cNvPr id="16" name="object 16"/>
          <p:cNvSpPr/>
          <p:nvPr/>
        </p:nvSpPr>
        <p:spPr>
          <a:xfrm>
            <a:off x="8658225" y="230187"/>
            <a:ext cx="252729" cy="255904"/>
          </a:xfrm>
          <a:custGeom>
            <a:avLst/>
            <a:gdLst/>
            <a:ahLst/>
            <a:cxnLst/>
            <a:rect l="l" t="t" r="r" b="b"/>
            <a:pathLst>
              <a:path w="252729" h="255904">
                <a:moveTo>
                  <a:pt x="0" y="255587"/>
                </a:moveTo>
                <a:lnTo>
                  <a:pt x="252412" y="255587"/>
                </a:lnTo>
                <a:lnTo>
                  <a:pt x="252412" y="0"/>
                </a:lnTo>
                <a:lnTo>
                  <a:pt x="0" y="0"/>
                </a:lnTo>
                <a:lnTo>
                  <a:pt x="0" y="255587"/>
                </a:lnTo>
                <a:close/>
              </a:path>
            </a:pathLst>
          </a:custGeom>
          <a:solidFill>
            <a:srgbClr val="1F487C"/>
          </a:solidFill>
        </p:spPr>
        <p:txBody>
          <a:bodyPr wrap="square" lIns="0" tIns="0" rIns="0" bIns="0" rtlCol="0"/>
          <a:lstStyle/>
          <a:p/>
        </p:txBody>
      </p:sp>
      <p:sp>
        <p:nvSpPr>
          <p:cNvPr id="17" name="object 17"/>
          <p:cNvSpPr/>
          <p:nvPr/>
        </p:nvSpPr>
        <p:spPr>
          <a:xfrm>
            <a:off x="8226425" y="0"/>
            <a:ext cx="431800" cy="224154"/>
          </a:xfrm>
          <a:custGeom>
            <a:avLst/>
            <a:gdLst/>
            <a:ahLst/>
            <a:cxnLst/>
            <a:rect l="l" t="t" r="r" b="b"/>
            <a:pathLst>
              <a:path w="431800" h="224154">
                <a:moveTo>
                  <a:pt x="0" y="223837"/>
                </a:moveTo>
                <a:lnTo>
                  <a:pt x="431800" y="223837"/>
                </a:lnTo>
                <a:lnTo>
                  <a:pt x="431800" y="0"/>
                </a:lnTo>
                <a:lnTo>
                  <a:pt x="0" y="0"/>
                </a:lnTo>
                <a:lnTo>
                  <a:pt x="0" y="223837"/>
                </a:lnTo>
                <a:close/>
              </a:path>
            </a:pathLst>
          </a:custGeom>
          <a:solidFill>
            <a:srgbClr val="8EB4E2"/>
          </a:solidFill>
        </p:spPr>
        <p:txBody>
          <a:bodyPr wrap="square" lIns="0" tIns="0" rIns="0" bIns="0" rtlCol="0"/>
          <a:lstStyle/>
          <a:p/>
        </p:txBody>
      </p:sp>
      <p:sp>
        <p:nvSpPr>
          <p:cNvPr id="18" name="object 18"/>
          <p:cNvSpPr/>
          <p:nvPr/>
        </p:nvSpPr>
        <p:spPr>
          <a:xfrm>
            <a:off x="8226425" y="223837"/>
            <a:ext cx="431800" cy="255904"/>
          </a:xfrm>
          <a:custGeom>
            <a:avLst/>
            <a:gdLst/>
            <a:ahLst/>
            <a:cxnLst/>
            <a:rect l="l" t="t" r="r" b="b"/>
            <a:pathLst>
              <a:path w="431800" h="255904">
                <a:moveTo>
                  <a:pt x="0" y="255587"/>
                </a:moveTo>
                <a:lnTo>
                  <a:pt x="431800" y="255587"/>
                </a:lnTo>
                <a:lnTo>
                  <a:pt x="431800" y="0"/>
                </a:lnTo>
                <a:lnTo>
                  <a:pt x="0" y="0"/>
                </a:lnTo>
                <a:lnTo>
                  <a:pt x="0" y="255587"/>
                </a:lnTo>
                <a:close/>
              </a:path>
            </a:pathLst>
          </a:custGeom>
          <a:solidFill>
            <a:srgbClr val="8EB4E2"/>
          </a:solidFill>
        </p:spPr>
        <p:txBody>
          <a:bodyPr wrap="square" lIns="0" tIns="0" rIns="0" bIns="0" rtlCol="0"/>
          <a:lstStyle/>
          <a:p/>
        </p:txBody>
      </p:sp>
      <p:sp>
        <p:nvSpPr>
          <p:cNvPr id="19" name="object 19"/>
          <p:cNvSpPr/>
          <p:nvPr/>
        </p:nvSpPr>
        <p:spPr>
          <a:xfrm>
            <a:off x="8910637" y="485775"/>
            <a:ext cx="233679" cy="234950"/>
          </a:xfrm>
          <a:custGeom>
            <a:avLst/>
            <a:gdLst/>
            <a:ahLst/>
            <a:cxnLst/>
            <a:rect l="l" t="t" r="r" b="b"/>
            <a:pathLst>
              <a:path w="233679" h="234950">
                <a:moveTo>
                  <a:pt x="0" y="234950"/>
                </a:moveTo>
                <a:lnTo>
                  <a:pt x="233362" y="234950"/>
                </a:lnTo>
                <a:lnTo>
                  <a:pt x="233362" y="0"/>
                </a:lnTo>
                <a:lnTo>
                  <a:pt x="0" y="0"/>
                </a:lnTo>
                <a:lnTo>
                  <a:pt x="0" y="234950"/>
                </a:lnTo>
                <a:close/>
              </a:path>
            </a:pathLst>
          </a:custGeom>
          <a:solidFill>
            <a:srgbClr val="16375E"/>
          </a:solidFill>
        </p:spPr>
        <p:txBody>
          <a:bodyPr wrap="square" lIns="0" tIns="0" rIns="0" bIns="0" rtlCol="0"/>
          <a:lstStyle/>
          <a:p/>
        </p:txBody>
      </p:sp>
      <p:sp>
        <p:nvSpPr>
          <p:cNvPr id="20" name="object 20"/>
          <p:cNvSpPr/>
          <p:nvPr/>
        </p:nvSpPr>
        <p:spPr>
          <a:xfrm>
            <a:off x="8658225" y="485775"/>
            <a:ext cx="252729" cy="234950"/>
          </a:xfrm>
          <a:custGeom>
            <a:avLst/>
            <a:gdLst/>
            <a:ahLst/>
            <a:cxnLst/>
            <a:rect l="l" t="t" r="r" b="b"/>
            <a:pathLst>
              <a:path w="252729" h="234950">
                <a:moveTo>
                  <a:pt x="252412" y="0"/>
                </a:moveTo>
                <a:lnTo>
                  <a:pt x="0" y="0"/>
                </a:lnTo>
                <a:lnTo>
                  <a:pt x="0" y="234950"/>
                </a:lnTo>
                <a:lnTo>
                  <a:pt x="252412" y="234950"/>
                </a:lnTo>
                <a:lnTo>
                  <a:pt x="252412" y="0"/>
                </a:lnTo>
                <a:close/>
              </a:path>
            </a:pathLst>
          </a:custGeom>
          <a:solidFill>
            <a:srgbClr val="1F487C"/>
          </a:solidFill>
        </p:spPr>
        <p:txBody>
          <a:bodyPr wrap="square" lIns="0" tIns="0" rIns="0" bIns="0" rtlCol="0"/>
          <a:lstStyle/>
          <a:p/>
        </p:txBody>
      </p:sp>
      <p:sp>
        <p:nvSpPr>
          <p:cNvPr id="21" name="object 21"/>
          <p:cNvSpPr/>
          <p:nvPr/>
        </p:nvSpPr>
        <p:spPr>
          <a:xfrm>
            <a:off x="8226425" y="479425"/>
            <a:ext cx="431800" cy="241300"/>
          </a:xfrm>
          <a:custGeom>
            <a:avLst/>
            <a:gdLst/>
            <a:ahLst/>
            <a:cxnLst/>
            <a:rect l="l" t="t" r="r" b="b"/>
            <a:pathLst>
              <a:path w="431800" h="241300">
                <a:moveTo>
                  <a:pt x="431800" y="0"/>
                </a:moveTo>
                <a:lnTo>
                  <a:pt x="0" y="0"/>
                </a:lnTo>
                <a:lnTo>
                  <a:pt x="0" y="241300"/>
                </a:lnTo>
                <a:lnTo>
                  <a:pt x="431800" y="241300"/>
                </a:lnTo>
                <a:lnTo>
                  <a:pt x="431800" y="0"/>
                </a:lnTo>
                <a:close/>
              </a:path>
            </a:pathLst>
          </a:custGeom>
          <a:solidFill>
            <a:srgbClr val="8EB4E2"/>
          </a:solidFill>
        </p:spPr>
        <p:txBody>
          <a:bodyPr wrap="square" lIns="0" tIns="0" rIns="0" bIns="0" rtlCol="0"/>
          <a:lstStyle/>
          <a:p/>
        </p:txBody>
      </p:sp>
      <p:sp>
        <p:nvSpPr>
          <p:cNvPr id="22" name="object 22"/>
          <p:cNvSpPr txBox="1"/>
          <p:nvPr/>
        </p:nvSpPr>
        <p:spPr>
          <a:xfrm>
            <a:off x="8495792" y="6430200"/>
            <a:ext cx="110489"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A6A6A6"/>
                </a:solidFill>
                <a:latin typeface="Arial"/>
                <a:cs typeface="Arial"/>
              </a:rPr>
              <a:t>3</a:t>
            </a:r>
            <a:endParaRPr sz="1200">
              <a:latin typeface="Arial"/>
              <a:cs typeface="Arial"/>
            </a:endParaRPr>
          </a:p>
        </p:txBody>
      </p:sp>
      <p:sp>
        <p:nvSpPr>
          <p:cNvPr id="23" name="object 23"/>
          <p:cNvSpPr/>
          <p:nvPr/>
        </p:nvSpPr>
        <p:spPr>
          <a:xfrm>
            <a:off x="971550" y="765175"/>
            <a:ext cx="6902005" cy="5978525"/>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6732587" y="1052512"/>
            <a:ext cx="1079500" cy="1729105"/>
          </a:xfrm>
          <a:custGeom>
            <a:avLst/>
            <a:gdLst/>
            <a:ahLst/>
            <a:cxnLst/>
            <a:rect l="l" t="t" r="r" b="b"/>
            <a:pathLst>
              <a:path w="1079500" h="1729105">
                <a:moveTo>
                  <a:pt x="0" y="0"/>
                </a:moveTo>
                <a:lnTo>
                  <a:pt x="1079500" y="0"/>
                </a:lnTo>
                <a:lnTo>
                  <a:pt x="1079500" y="1728787"/>
                </a:lnTo>
                <a:lnTo>
                  <a:pt x="0" y="1728787"/>
                </a:lnTo>
                <a:lnTo>
                  <a:pt x="0" y="0"/>
                </a:lnTo>
                <a:close/>
              </a:path>
            </a:pathLst>
          </a:custGeom>
          <a:ln w="57150">
            <a:solidFill>
              <a:srgbClr val="FF3300"/>
            </a:solidFill>
          </a:ln>
        </p:spPr>
        <p:txBody>
          <a:bodyPr wrap="square" lIns="0" tIns="0" rIns="0" bIns="0" rtlCol="0"/>
          <a:lstStyl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145539" y="447547"/>
            <a:ext cx="6045200" cy="665480"/>
          </a:xfrm>
          <a:prstGeom prst="rect"/>
        </p:spPr>
        <p:txBody>
          <a:bodyPr wrap="square" lIns="0" tIns="12700" rIns="0" bIns="0" rtlCol="0" vert="horz">
            <a:spAutoFit/>
          </a:bodyPr>
          <a:lstStyle/>
          <a:p>
            <a:pPr marL="12700">
              <a:lnSpc>
                <a:spcPct val="100000"/>
              </a:lnSpc>
              <a:spcBef>
                <a:spcPts val="100"/>
              </a:spcBef>
            </a:pPr>
            <a:r>
              <a:rPr dirty="0" u="heavy" sz="4200" spc="5">
                <a:uFill>
                  <a:solidFill>
                    <a:srgbClr val="003366"/>
                  </a:solidFill>
                </a:uFill>
              </a:rPr>
              <a:t>三苯氧</a:t>
            </a:r>
            <a:r>
              <a:rPr dirty="0" u="heavy" sz="4200" spc="-10">
                <a:uFill>
                  <a:solidFill>
                    <a:srgbClr val="003366"/>
                  </a:solidFill>
                </a:uFill>
              </a:rPr>
              <a:t>胺</a:t>
            </a:r>
            <a:r>
              <a:rPr dirty="0" u="heavy" sz="4200" spc="-5">
                <a:uFill>
                  <a:solidFill>
                    <a:srgbClr val="003366"/>
                  </a:solidFill>
                </a:uFill>
                <a:latin typeface="Times New Roman"/>
                <a:cs typeface="Times New Roman"/>
              </a:rPr>
              <a:t>(Tamoxifen)</a:t>
            </a:r>
            <a:r>
              <a:rPr dirty="0" u="heavy" sz="4200" spc="-5">
                <a:uFill>
                  <a:solidFill>
                    <a:srgbClr val="003366"/>
                  </a:solidFill>
                </a:uFill>
              </a:rPr>
              <a:t>治療</a:t>
            </a:r>
            <a:endParaRPr sz="4200">
              <a:latin typeface="Times New Roman"/>
              <a:cs typeface="Times New Roman"/>
            </a:endParaRPr>
          </a:p>
        </p:txBody>
      </p:sp>
      <p:sp>
        <p:nvSpPr>
          <p:cNvPr id="24" name="object 24"/>
          <p:cNvSpPr txBox="1"/>
          <p:nvPr/>
        </p:nvSpPr>
        <p:spPr>
          <a:xfrm>
            <a:off x="905827" y="2211641"/>
            <a:ext cx="2084705" cy="452120"/>
          </a:xfrm>
          <a:prstGeom prst="rect">
            <a:avLst/>
          </a:prstGeom>
        </p:spPr>
        <p:txBody>
          <a:bodyPr wrap="square" lIns="0" tIns="12065" rIns="0" bIns="0" rtlCol="0" vert="horz">
            <a:spAutoFit/>
          </a:bodyPr>
          <a:lstStyle/>
          <a:p>
            <a:pPr marL="294640" indent="-281940">
              <a:lnSpc>
                <a:spcPct val="100000"/>
              </a:lnSpc>
              <a:spcBef>
                <a:spcPts val="95"/>
              </a:spcBef>
              <a:buClr>
                <a:srgbClr val="0099CC"/>
              </a:buClr>
              <a:buSzPct val="69642"/>
              <a:buFont typeface="Wingdings"/>
              <a:buChar char=""/>
              <a:tabLst>
                <a:tab pos="294640" algn="l"/>
              </a:tabLst>
            </a:pPr>
            <a:r>
              <a:rPr dirty="0" sz="2800" spc="5">
                <a:latin typeface="標楷體"/>
                <a:cs typeface="標楷體"/>
              </a:rPr>
              <a:t>改</a:t>
            </a:r>
            <a:r>
              <a:rPr dirty="0" sz="2800" spc="-5">
                <a:latin typeface="標楷體"/>
                <a:cs typeface="標楷體"/>
              </a:rPr>
              <a:t>善存活率</a:t>
            </a:r>
            <a:endParaRPr sz="2800">
              <a:latin typeface="標楷體"/>
              <a:cs typeface="標楷體"/>
            </a:endParaRPr>
          </a:p>
        </p:txBody>
      </p:sp>
      <p:sp>
        <p:nvSpPr>
          <p:cNvPr id="25" name="object 25"/>
          <p:cNvSpPr txBox="1"/>
          <p:nvPr/>
        </p:nvSpPr>
        <p:spPr>
          <a:xfrm>
            <a:off x="905827" y="2787714"/>
            <a:ext cx="3506470" cy="452120"/>
          </a:xfrm>
          <a:prstGeom prst="rect">
            <a:avLst/>
          </a:prstGeom>
        </p:spPr>
        <p:txBody>
          <a:bodyPr wrap="square" lIns="0" tIns="12065" rIns="0" bIns="0" rtlCol="0" vert="horz">
            <a:spAutoFit/>
          </a:bodyPr>
          <a:lstStyle/>
          <a:p>
            <a:pPr marL="294640" indent="-281940">
              <a:lnSpc>
                <a:spcPct val="100000"/>
              </a:lnSpc>
              <a:spcBef>
                <a:spcPts val="95"/>
              </a:spcBef>
              <a:buClr>
                <a:srgbClr val="0099CC"/>
              </a:buClr>
              <a:buSzPct val="69642"/>
              <a:buFont typeface="Wingdings"/>
              <a:buChar char=""/>
              <a:tabLst>
                <a:tab pos="294640" algn="l"/>
              </a:tabLst>
            </a:pPr>
            <a:r>
              <a:rPr dirty="0" sz="2800" spc="5">
                <a:latin typeface="標楷體"/>
                <a:cs typeface="標楷體"/>
              </a:rPr>
              <a:t>減</a:t>
            </a:r>
            <a:r>
              <a:rPr dirty="0" sz="2800" spc="-5">
                <a:latin typeface="標楷體"/>
                <a:cs typeface="標楷體"/>
              </a:rPr>
              <a:t>低出現</a:t>
            </a:r>
            <a:r>
              <a:rPr dirty="0" sz="2800" spc="5">
                <a:latin typeface="標楷體"/>
                <a:cs typeface="標楷體"/>
              </a:rPr>
              <a:t>對</a:t>
            </a:r>
            <a:r>
              <a:rPr dirty="0" sz="2800" spc="-5">
                <a:latin typeface="標楷體"/>
                <a:cs typeface="標楷體"/>
              </a:rPr>
              <a:t>側乳癌的</a:t>
            </a:r>
            <a:endParaRPr sz="2800">
              <a:latin typeface="標楷體"/>
              <a:cs typeface="標楷體"/>
            </a:endParaRPr>
          </a:p>
        </p:txBody>
      </p:sp>
      <p:sp>
        <p:nvSpPr>
          <p:cNvPr id="26" name="object 26"/>
          <p:cNvSpPr txBox="1"/>
          <p:nvPr/>
        </p:nvSpPr>
        <p:spPr>
          <a:xfrm>
            <a:off x="1187767" y="3214535"/>
            <a:ext cx="738505" cy="452120"/>
          </a:xfrm>
          <a:prstGeom prst="rect">
            <a:avLst/>
          </a:prstGeom>
        </p:spPr>
        <p:txBody>
          <a:bodyPr wrap="square" lIns="0" tIns="12065" rIns="0" bIns="0" rtlCol="0" vert="horz">
            <a:spAutoFit/>
          </a:bodyPr>
          <a:lstStyle/>
          <a:p>
            <a:pPr marL="12700">
              <a:lnSpc>
                <a:spcPct val="100000"/>
              </a:lnSpc>
              <a:spcBef>
                <a:spcPts val="95"/>
              </a:spcBef>
            </a:pPr>
            <a:r>
              <a:rPr dirty="0" sz="2800" spc="5">
                <a:latin typeface="標楷體"/>
                <a:cs typeface="標楷體"/>
              </a:rPr>
              <a:t>風險</a:t>
            </a:r>
            <a:endParaRPr sz="2800">
              <a:latin typeface="標楷體"/>
              <a:cs typeface="標楷體"/>
            </a:endParaRPr>
          </a:p>
        </p:txBody>
      </p:sp>
      <p:sp>
        <p:nvSpPr>
          <p:cNvPr id="27" name="object 27"/>
          <p:cNvSpPr txBox="1"/>
          <p:nvPr/>
        </p:nvSpPr>
        <p:spPr>
          <a:xfrm>
            <a:off x="905827" y="3904805"/>
            <a:ext cx="3151505" cy="452120"/>
          </a:xfrm>
          <a:prstGeom prst="rect">
            <a:avLst/>
          </a:prstGeom>
        </p:spPr>
        <p:txBody>
          <a:bodyPr wrap="square" lIns="0" tIns="12065" rIns="0" bIns="0" rtlCol="0" vert="horz">
            <a:spAutoFit/>
          </a:bodyPr>
          <a:lstStyle/>
          <a:p>
            <a:pPr marL="294640" indent="-281940">
              <a:lnSpc>
                <a:spcPct val="100000"/>
              </a:lnSpc>
              <a:spcBef>
                <a:spcPts val="95"/>
              </a:spcBef>
              <a:buClr>
                <a:srgbClr val="0099CC"/>
              </a:buClr>
              <a:buSzPct val="69642"/>
              <a:buFont typeface="Wingdings"/>
              <a:buChar char=""/>
              <a:tabLst>
                <a:tab pos="294640" algn="l"/>
              </a:tabLst>
            </a:pPr>
            <a:r>
              <a:rPr dirty="0" sz="2800" spc="5">
                <a:latin typeface="標楷體"/>
                <a:cs typeface="標楷體"/>
              </a:rPr>
              <a:t>骨</a:t>
            </a:r>
            <a:r>
              <a:rPr dirty="0" sz="2800" spc="-5">
                <a:latin typeface="標楷體"/>
                <a:cs typeface="標楷體"/>
              </a:rPr>
              <a:t>骼及脂</a:t>
            </a:r>
            <a:r>
              <a:rPr dirty="0" sz="2800" spc="5">
                <a:latin typeface="標楷體"/>
                <a:cs typeface="標楷體"/>
              </a:rPr>
              <a:t>質</a:t>
            </a:r>
            <a:r>
              <a:rPr dirty="0" sz="2800" spc="-5">
                <a:latin typeface="標楷體"/>
                <a:cs typeface="標楷體"/>
              </a:rPr>
              <a:t>的保護</a:t>
            </a:r>
            <a:endParaRPr sz="2800">
              <a:latin typeface="標楷體"/>
              <a:cs typeface="標楷體"/>
            </a:endParaRPr>
          </a:p>
        </p:txBody>
      </p:sp>
      <p:sp>
        <p:nvSpPr>
          <p:cNvPr id="28" name="object 28"/>
          <p:cNvSpPr txBox="1"/>
          <p:nvPr/>
        </p:nvSpPr>
        <p:spPr>
          <a:xfrm>
            <a:off x="4866640" y="2088706"/>
            <a:ext cx="3660140" cy="3909060"/>
          </a:xfrm>
          <a:prstGeom prst="rect">
            <a:avLst/>
          </a:prstGeom>
        </p:spPr>
        <p:txBody>
          <a:bodyPr wrap="square" lIns="0" tIns="149860" rIns="0" bIns="0" rtlCol="0" vert="horz">
            <a:spAutoFit/>
          </a:bodyPr>
          <a:lstStyle/>
          <a:p>
            <a:pPr marL="12700">
              <a:lnSpc>
                <a:spcPct val="100000"/>
              </a:lnSpc>
              <a:spcBef>
                <a:spcPts val="1180"/>
              </a:spcBef>
            </a:pPr>
            <a:r>
              <a:rPr dirty="0" u="heavy" sz="2400" spc="-5" b="1">
                <a:solidFill>
                  <a:srgbClr val="00CCFF"/>
                </a:solidFill>
                <a:uFill>
                  <a:solidFill>
                    <a:srgbClr val="00CCFF"/>
                  </a:solidFill>
                </a:uFill>
                <a:latin typeface="標楷體"/>
                <a:cs typeface="標楷體"/>
              </a:rPr>
              <a:t>療效方面</a:t>
            </a:r>
            <a:endParaRPr sz="2400">
              <a:latin typeface="標楷體"/>
              <a:cs typeface="標楷體"/>
            </a:endParaRPr>
          </a:p>
          <a:p>
            <a:pPr marL="294005" marR="5080" indent="-281940">
              <a:lnSpc>
                <a:spcPct val="100000"/>
              </a:lnSpc>
              <a:spcBef>
                <a:spcPts val="1080"/>
              </a:spcBef>
              <a:buClr>
                <a:srgbClr val="0099CC"/>
              </a:buClr>
              <a:buSzPct val="68750"/>
              <a:buFont typeface="Wingdings"/>
              <a:buChar char=""/>
              <a:tabLst>
                <a:tab pos="294640" algn="l"/>
              </a:tabLst>
            </a:pPr>
            <a:r>
              <a:rPr dirty="0" sz="2400">
                <a:latin typeface="標楷體"/>
                <a:cs typeface="標楷體"/>
              </a:rPr>
              <a:t>對三苯氧胺有先天性或後 天形成抗藥的病人無效</a:t>
            </a:r>
            <a:endParaRPr sz="2400">
              <a:latin typeface="標楷體"/>
              <a:cs typeface="標楷體"/>
            </a:endParaRPr>
          </a:p>
          <a:p>
            <a:pPr marL="12700">
              <a:lnSpc>
                <a:spcPct val="100000"/>
              </a:lnSpc>
              <a:spcBef>
                <a:spcPts val="1080"/>
              </a:spcBef>
            </a:pPr>
            <a:r>
              <a:rPr dirty="0" u="heavy" sz="2400" spc="5" b="1">
                <a:solidFill>
                  <a:srgbClr val="00CCFF"/>
                </a:solidFill>
                <a:uFill>
                  <a:solidFill>
                    <a:srgbClr val="00CCFF"/>
                  </a:solidFill>
                </a:uFill>
                <a:latin typeface="標楷體"/>
                <a:cs typeface="標楷體"/>
              </a:rPr>
              <a:t>毒性方</a:t>
            </a:r>
            <a:r>
              <a:rPr dirty="0" u="heavy" sz="2400" spc="-5" b="1">
                <a:solidFill>
                  <a:srgbClr val="00CCFF"/>
                </a:solidFill>
                <a:uFill>
                  <a:solidFill>
                    <a:srgbClr val="00CCFF"/>
                  </a:solidFill>
                </a:uFill>
                <a:latin typeface="標楷體"/>
                <a:cs typeface="標楷體"/>
              </a:rPr>
              <a:t>面</a:t>
            </a:r>
            <a:r>
              <a:rPr dirty="0" u="heavy" sz="2400" b="1">
                <a:solidFill>
                  <a:srgbClr val="00CCFF"/>
                </a:solidFill>
                <a:uFill>
                  <a:solidFill>
                    <a:srgbClr val="00CCFF"/>
                  </a:solidFill>
                </a:uFill>
                <a:latin typeface="Times New Roman"/>
                <a:cs typeface="Times New Roman"/>
              </a:rPr>
              <a:t>(</a:t>
            </a:r>
            <a:r>
              <a:rPr dirty="0" u="heavy" sz="2400" spc="-5" b="1">
                <a:solidFill>
                  <a:srgbClr val="00CCFF"/>
                </a:solidFill>
                <a:uFill>
                  <a:solidFill>
                    <a:srgbClr val="00CCFF"/>
                  </a:solidFill>
                </a:uFill>
                <a:latin typeface="標楷體"/>
                <a:cs typeface="標楷體"/>
              </a:rPr>
              <a:t>長期服用</a:t>
            </a:r>
            <a:r>
              <a:rPr dirty="0" u="heavy" sz="2400" b="1">
                <a:solidFill>
                  <a:srgbClr val="00CCFF"/>
                </a:solidFill>
                <a:uFill>
                  <a:solidFill>
                    <a:srgbClr val="00CCFF"/>
                  </a:solidFill>
                </a:uFill>
                <a:latin typeface="Times New Roman"/>
                <a:cs typeface="Times New Roman"/>
              </a:rPr>
              <a:t>)</a:t>
            </a:r>
            <a:endParaRPr sz="2400">
              <a:latin typeface="Times New Roman"/>
              <a:cs typeface="Times New Roman"/>
            </a:endParaRPr>
          </a:p>
          <a:p>
            <a:pPr marL="294640" indent="-281940">
              <a:lnSpc>
                <a:spcPct val="100000"/>
              </a:lnSpc>
              <a:spcBef>
                <a:spcPts val="1065"/>
              </a:spcBef>
              <a:buClr>
                <a:srgbClr val="0099CC"/>
              </a:buClr>
              <a:buSzPct val="68750"/>
              <a:buFont typeface="Wingdings"/>
              <a:buChar char=""/>
              <a:tabLst>
                <a:tab pos="294640" algn="l"/>
              </a:tabLst>
            </a:pPr>
            <a:r>
              <a:rPr dirty="0" sz="2400">
                <a:latin typeface="標楷體"/>
                <a:cs typeface="標楷體"/>
              </a:rPr>
              <a:t>子宮內膜癌及肉瘤</a:t>
            </a:r>
            <a:endParaRPr sz="2400">
              <a:latin typeface="標楷體"/>
              <a:cs typeface="標楷體"/>
            </a:endParaRPr>
          </a:p>
          <a:p>
            <a:pPr marL="294640" indent="-281940">
              <a:lnSpc>
                <a:spcPct val="100000"/>
              </a:lnSpc>
              <a:spcBef>
                <a:spcPts val="1080"/>
              </a:spcBef>
              <a:buClr>
                <a:srgbClr val="0099CC"/>
              </a:buClr>
              <a:buSzPct val="68750"/>
              <a:buFont typeface="Wingdings"/>
              <a:buChar char=""/>
              <a:tabLst>
                <a:tab pos="294640" algn="l"/>
              </a:tabLst>
            </a:pPr>
            <a:r>
              <a:rPr dirty="0" sz="2400">
                <a:latin typeface="標楷體"/>
                <a:cs typeface="標楷體"/>
              </a:rPr>
              <a:t>血管栓塞</a:t>
            </a:r>
            <a:endParaRPr sz="2400">
              <a:latin typeface="標楷體"/>
              <a:cs typeface="標楷體"/>
            </a:endParaRPr>
          </a:p>
          <a:p>
            <a:pPr marL="294640" indent="-281940">
              <a:lnSpc>
                <a:spcPct val="100000"/>
              </a:lnSpc>
              <a:spcBef>
                <a:spcPts val="1080"/>
              </a:spcBef>
              <a:buClr>
                <a:srgbClr val="0099CC"/>
              </a:buClr>
              <a:buSzPct val="68750"/>
              <a:buFont typeface="Wingdings"/>
              <a:buChar char=""/>
              <a:tabLst>
                <a:tab pos="294640" algn="l"/>
              </a:tabLst>
            </a:pPr>
            <a:r>
              <a:rPr dirty="0" sz="2400">
                <a:latin typeface="標楷體"/>
                <a:cs typeface="標楷體"/>
              </a:rPr>
              <a:t>潮熱</a:t>
            </a:r>
            <a:r>
              <a:rPr dirty="0" sz="2400" spc="-610">
                <a:latin typeface="標楷體"/>
                <a:cs typeface="標楷體"/>
              </a:rPr>
              <a:t> </a:t>
            </a:r>
            <a:r>
              <a:rPr dirty="0" sz="2400">
                <a:latin typeface="Times New Roman"/>
                <a:cs typeface="Times New Roman"/>
              </a:rPr>
              <a:t>,</a:t>
            </a:r>
            <a:r>
              <a:rPr dirty="0" sz="2400" spc="-10">
                <a:latin typeface="Times New Roman"/>
                <a:cs typeface="Times New Roman"/>
              </a:rPr>
              <a:t> </a:t>
            </a:r>
            <a:r>
              <a:rPr dirty="0" sz="2400">
                <a:latin typeface="標楷體"/>
                <a:cs typeface="標楷體"/>
              </a:rPr>
              <a:t>月經紊亂</a:t>
            </a:r>
            <a:r>
              <a:rPr dirty="0" sz="2400" spc="-610">
                <a:latin typeface="標楷體"/>
                <a:cs typeface="標楷體"/>
              </a:rPr>
              <a:t> </a:t>
            </a:r>
            <a:r>
              <a:rPr dirty="0" sz="2400">
                <a:latin typeface="Times New Roman"/>
                <a:cs typeface="Times New Roman"/>
              </a:rPr>
              <a:t>/</a:t>
            </a:r>
            <a:r>
              <a:rPr dirty="0" sz="2400" spc="-20">
                <a:latin typeface="Times New Roman"/>
                <a:cs typeface="Times New Roman"/>
              </a:rPr>
              <a:t> </a:t>
            </a:r>
            <a:r>
              <a:rPr dirty="0" sz="2400">
                <a:latin typeface="標楷體"/>
                <a:cs typeface="標楷體"/>
              </a:rPr>
              <a:t>停經</a:t>
            </a:r>
            <a:endParaRPr sz="2400">
              <a:latin typeface="標楷體"/>
              <a:cs typeface="標楷體"/>
            </a:endParaRPr>
          </a:p>
          <a:p>
            <a:pPr marL="294640" indent="-281940">
              <a:lnSpc>
                <a:spcPct val="100000"/>
              </a:lnSpc>
              <a:spcBef>
                <a:spcPts val="1070"/>
              </a:spcBef>
              <a:buClr>
                <a:srgbClr val="0099CC"/>
              </a:buClr>
              <a:buSzPct val="68750"/>
              <a:buFont typeface="Wingdings"/>
              <a:buChar char=""/>
              <a:tabLst>
                <a:tab pos="294640" algn="l"/>
              </a:tabLst>
            </a:pPr>
            <a:r>
              <a:rPr dirty="0" sz="2400">
                <a:latin typeface="標楷體"/>
                <a:cs typeface="標楷體"/>
              </a:rPr>
              <a:t>陰道分泌</a:t>
            </a:r>
            <a:endParaRPr sz="2400">
              <a:latin typeface="標楷體"/>
              <a:cs typeface="標楷體"/>
            </a:endParaRPr>
          </a:p>
        </p:txBody>
      </p:sp>
      <p:sp>
        <p:nvSpPr>
          <p:cNvPr id="29" name="object 29"/>
          <p:cNvSpPr txBox="1"/>
          <p:nvPr/>
        </p:nvSpPr>
        <p:spPr>
          <a:xfrm>
            <a:off x="1674399" y="1502092"/>
            <a:ext cx="5348605" cy="513715"/>
          </a:xfrm>
          <a:prstGeom prst="rect">
            <a:avLst/>
          </a:prstGeom>
        </p:spPr>
        <p:txBody>
          <a:bodyPr wrap="square" lIns="0" tIns="13335" rIns="0" bIns="0" rtlCol="0" vert="horz">
            <a:spAutoFit/>
          </a:bodyPr>
          <a:lstStyle/>
          <a:p>
            <a:pPr marL="12700">
              <a:lnSpc>
                <a:spcPct val="100000"/>
              </a:lnSpc>
              <a:spcBef>
                <a:spcPts val="105"/>
              </a:spcBef>
              <a:tabLst>
                <a:tab pos="4521835" algn="l"/>
              </a:tabLst>
            </a:pPr>
            <a:r>
              <a:rPr dirty="0" u="heavy" sz="3200" b="1">
                <a:uFill>
                  <a:solidFill>
                    <a:srgbClr val="000000"/>
                  </a:solidFill>
                </a:uFill>
                <a:latin typeface="標楷體"/>
                <a:cs typeface="標楷體"/>
              </a:rPr>
              <a:t>優點</a:t>
            </a:r>
            <a:r>
              <a:rPr dirty="0" sz="3200" b="1">
                <a:latin typeface="標楷體"/>
                <a:cs typeface="標楷體"/>
              </a:rPr>
              <a:t>	</a:t>
            </a:r>
            <a:r>
              <a:rPr dirty="0" u="heavy" sz="3200" b="1">
                <a:uFill>
                  <a:solidFill>
                    <a:srgbClr val="000000"/>
                  </a:solidFill>
                </a:uFill>
                <a:latin typeface="標楷體"/>
                <a:cs typeface="標楷體"/>
              </a:rPr>
              <a:t>缺點</a:t>
            </a:r>
            <a:endParaRPr sz="3200">
              <a:latin typeface="標楷體"/>
              <a:cs typeface="標楷體"/>
            </a:endParaRPr>
          </a:p>
        </p:txBody>
      </p:sp>
      <p:sp>
        <p:nvSpPr>
          <p:cNvPr id="30" name="object 30"/>
          <p:cNvSpPr/>
          <p:nvPr/>
        </p:nvSpPr>
        <p:spPr>
          <a:xfrm>
            <a:off x="1581006" y="4508500"/>
            <a:ext cx="2028968" cy="2205037"/>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92911"/>
            <a:ext cx="7396480" cy="635000"/>
          </a:xfrm>
          <a:prstGeom prst="rect"/>
        </p:spPr>
        <p:txBody>
          <a:bodyPr wrap="square" lIns="0" tIns="12065" rIns="0" bIns="0" rtlCol="0" vert="horz">
            <a:spAutoFit/>
          </a:bodyPr>
          <a:lstStyle/>
          <a:p>
            <a:pPr marL="12700">
              <a:lnSpc>
                <a:spcPct val="100000"/>
              </a:lnSpc>
              <a:spcBef>
                <a:spcPts val="95"/>
              </a:spcBef>
            </a:pPr>
            <a:r>
              <a:rPr dirty="0" sz="4000" spc="10"/>
              <a:t>延</a:t>
            </a:r>
            <a:r>
              <a:rPr dirty="0" sz="4000"/>
              <a:t>續三</a:t>
            </a:r>
            <a:r>
              <a:rPr dirty="0" sz="4000" spc="-10"/>
              <a:t>苯</a:t>
            </a:r>
            <a:r>
              <a:rPr dirty="0" sz="4000"/>
              <a:t>氧</a:t>
            </a:r>
            <a:r>
              <a:rPr dirty="0" sz="4000" spc="-10"/>
              <a:t>胺超</a:t>
            </a:r>
            <a:r>
              <a:rPr dirty="0" sz="4000"/>
              <a:t>過</a:t>
            </a:r>
            <a:r>
              <a:rPr dirty="0" sz="4000" spc="-10"/>
              <a:t>五年</a:t>
            </a:r>
            <a:r>
              <a:rPr dirty="0" sz="4000"/>
              <a:t>是</a:t>
            </a:r>
            <a:r>
              <a:rPr dirty="0" sz="4000" spc="-10"/>
              <a:t>否有</a:t>
            </a:r>
            <a:r>
              <a:rPr dirty="0" sz="4000"/>
              <a:t>效</a:t>
            </a:r>
            <a:r>
              <a:rPr dirty="0" sz="4000" spc="-5">
                <a:latin typeface="Times New Roman"/>
                <a:cs typeface="Times New Roman"/>
              </a:rPr>
              <a:t>?</a:t>
            </a:r>
            <a:endParaRPr sz="4000">
              <a:latin typeface="Times New Roman"/>
              <a:cs typeface="Times New Roman"/>
            </a:endParaRPr>
          </a:p>
        </p:txBody>
      </p:sp>
      <p:sp>
        <p:nvSpPr>
          <p:cNvPr id="24" name="object 24"/>
          <p:cNvSpPr txBox="1"/>
          <p:nvPr/>
        </p:nvSpPr>
        <p:spPr>
          <a:xfrm>
            <a:off x="1251902" y="1916034"/>
            <a:ext cx="7424420" cy="4250690"/>
          </a:xfrm>
          <a:prstGeom prst="rect">
            <a:avLst/>
          </a:prstGeom>
        </p:spPr>
        <p:txBody>
          <a:bodyPr wrap="square" lIns="0" tIns="55244" rIns="0" bIns="0" rtlCol="0" vert="horz">
            <a:spAutoFit/>
          </a:bodyPr>
          <a:lstStyle/>
          <a:p>
            <a:pPr marL="355600" indent="-342900">
              <a:lnSpc>
                <a:spcPct val="100000"/>
              </a:lnSpc>
              <a:spcBef>
                <a:spcPts val="434"/>
              </a:spcBef>
              <a:buClr>
                <a:srgbClr val="0099CC"/>
              </a:buClr>
              <a:buSzPct val="69642"/>
              <a:buFont typeface="Wingdings"/>
              <a:buChar char=""/>
              <a:tabLst>
                <a:tab pos="354965" algn="l"/>
                <a:tab pos="355600" algn="l"/>
              </a:tabLst>
            </a:pPr>
            <a:r>
              <a:rPr dirty="0" sz="2800" spc="-10">
                <a:latin typeface="Times New Roman"/>
                <a:cs typeface="Times New Roman"/>
              </a:rPr>
              <a:t>NSABP</a:t>
            </a:r>
            <a:r>
              <a:rPr dirty="0" sz="2800" spc="15">
                <a:latin typeface="Times New Roman"/>
                <a:cs typeface="Times New Roman"/>
              </a:rPr>
              <a:t> </a:t>
            </a:r>
            <a:r>
              <a:rPr dirty="0" sz="2800">
                <a:latin typeface="Times New Roman"/>
                <a:cs typeface="Times New Roman"/>
              </a:rPr>
              <a:t>B-14</a:t>
            </a:r>
            <a:endParaRPr sz="2800">
              <a:latin typeface="Times New Roman"/>
              <a:cs typeface="Times New Roman"/>
            </a:endParaRPr>
          </a:p>
          <a:p>
            <a:pPr lvl="1" marL="756285" indent="-287655">
              <a:lnSpc>
                <a:spcPct val="100000"/>
              </a:lnSpc>
              <a:spcBef>
                <a:spcPts val="295"/>
              </a:spcBef>
              <a:buChar char="–"/>
              <a:tabLst>
                <a:tab pos="756285" algn="l"/>
                <a:tab pos="756920" algn="l"/>
              </a:tabLst>
            </a:pPr>
            <a:r>
              <a:rPr dirty="0" sz="2400">
                <a:latin typeface="Times New Roman"/>
                <a:cs typeface="Times New Roman"/>
              </a:rPr>
              <a:t>1172</a:t>
            </a:r>
            <a:r>
              <a:rPr dirty="0" sz="2400" spc="-5">
                <a:latin typeface="Times New Roman"/>
                <a:cs typeface="Times New Roman"/>
              </a:rPr>
              <a:t> </a:t>
            </a:r>
            <a:r>
              <a:rPr dirty="0" sz="2400">
                <a:latin typeface="標楷體"/>
                <a:cs typeface="標楷體"/>
              </a:rPr>
              <a:t>名病人</a:t>
            </a:r>
            <a:r>
              <a:rPr dirty="0" sz="2400">
                <a:latin typeface="Times New Roman"/>
                <a:cs typeface="Times New Roman"/>
              </a:rPr>
              <a:t>,</a:t>
            </a:r>
            <a:r>
              <a:rPr dirty="0" sz="2400" spc="-5">
                <a:latin typeface="Times New Roman"/>
                <a:cs typeface="Times New Roman"/>
              </a:rPr>
              <a:t> </a:t>
            </a:r>
            <a:r>
              <a:rPr dirty="0" sz="2400">
                <a:latin typeface="標楷體"/>
                <a:cs typeface="標楷體"/>
              </a:rPr>
              <a:t>無腋下淋巴擴散</a:t>
            </a:r>
            <a:endParaRPr sz="2400">
              <a:latin typeface="標楷體"/>
              <a:cs typeface="標楷體"/>
            </a:endParaRPr>
          </a:p>
          <a:p>
            <a:pPr lvl="1" marL="756285" indent="-287655">
              <a:lnSpc>
                <a:spcPct val="100000"/>
              </a:lnSpc>
              <a:spcBef>
                <a:spcPts val="285"/>
              </a:spcBef>
              <a:buFont typeface="Times New Roman"/>
              <a:buChar char="–"/>
              <a:tabLst>
                <a:tab pos="756285" algn="l"/>
                <a:tab pos="756920" algn="l"/>
              </a:tabLst>
            </a:pPr>
            <a:r>
              <a:rPr dirty="0" sz="2400">
                <a:latin typeface="標楷體"/>
                <a:cs typeface="標楷體"/>
              </a:rPr>
              <a:t>無效</a:t>
            </a:r>
            <a:endParaRPr sz="2400">
              <a:latin typeface="標楷體"/>
              <a:cs typeface="標楷體"/>
            </a:endParaRPr>
          </a:p>
          <a:p>
            <a:pPr marL="355600" indent="-342900">
              <a:lnSpc>
                <a:spcPct val="100000"/>
              </a:lnSpc>
              <a:spcBef>
                <a:spcPts val="334"/>
              </a:spcBef>
              <a:buClr>
                <a:srgbClr val="0099CC"/>
              </a:buClr>
              <a:buSzPct val="69642"/>
              <a:buFont typeface="Wingdings"/>
              <a:buChar char=""/>
              <a:tabLst>
                <a:tab pos="354965" algn="l"/>
                <a:tab pos="355600" algn="l"/>
              </a:tabLst>
            </a:pPr>
            <a:r>
              <a:rPr dirty="0" sz="2800" spc="-10">
                <a:latin typeface="Times New Roman"/>
                <a:cs typeface="Times New Roman"/>
              </a:rPr>
              <a:t>ATLAS</a:t>
            </a:r>
            <a:r>
              <a:rPr dirty="0" sz="2800" spc="30">
                <a:latin typeface="Times New Roman"/>
                <a:cs typeface="Times New Roman"/>
              </a:rPr>
              <a:t> </a:t>
            </a:r>
            <a:r>
              <a:rPr dirty="0" sz="2800">
                <a:latin typeface="Times New Roman"/>
                <a:cs typeface="Times New Roman"/>
              </a:rPr>
              <a:t>(2013)</a:t>
            </a:r>
            <a:endParaRPr sz="2800">
              <a:latin typeface="Times New Roman"/>
              <a:cs typeface="Times New Roman"/>
            </a:endParaRPr>
          </a:p>
          <a:p>
            <a:pPr lvl="1" marL="756285" indent="-287655">
              <a:lnSpc>
                <a:spcPct val="100000"/>
              </a:lnSpc>
              <a:spcBef>
                <a:spcPts val="290"/>
              </a:spcBef>
              <a:buChar char="–"/>
              <a:tabLst>
                <a:tab pos="756285" algn="l"/>
                <a:tab pos="756920" algn="l"/>
              </a:tabLst>
            </a:pPr>
            <a:r>
              <a:rPr dirty="0" sz="2400">
                <a:latin typeface="Times New Roman"/>
                <a:cs typeface="Times New Roman"/>
              </a:rPr>
              <a:t>6846</a:t>
            </a:r>
            <a:r>
              <a:rPr dirty="0" sz="2400">
                <a:latin typeface="標楷體"/>
                <a:cs typeface="標楷體"/>
              </a:rPr>
              <a:t>名病人</a:t>
            </a:r>
            <a:r>
              <a:rPr dirty="0" sz="2400">
                <a:latin typeface="Times New Roman"/>
                <a:cs typeface="Times New Roman"/>
              </a:rPr>
              <a:t>:</a:t>
            </a:r>
            <a:r>
              <a:rPr dirty="0" sz="2400" spc="-15">
                <a:latin typeface="Times New Roman"/>
                <a:cs typeface="Times New Roman"/>
              </a:rPr>
              <a:t> </a:t>
            </a:r>
            <a:r>
              <a:rPr dirty="0" sz="2400">
                <a:latin typeface="Times New Roman"/>
                <a:cs typeface="Times New Roman"/>
              </a:rPr>
              <a:t>5 </a:t>
            </a:r>
            <a:r>
              <a:rPr dirty="0" sz="2400" i="1">
                <a:latin typeface="Times New Roman"/>
                <a:cs typeface="Times New Roman"/>
              </a:rPr>
              <a:t>vs</a:t>
            </a:r>
            <a:r>
              <a:rPr dirty="0" sz="2400" spc="-5" i="1">
                <a:latin typeface="Times New Roman"/>
                <a:cs typeface="Times New Roman"/>
              </a:rPr>
              <a:t> </a:t>
            </a:r>
            <a:r>
              <a:rPr dirty="0" sz="2400">
                <a:latin typeface="Times New Roman"/>
                <a:cs typeface="Times New Roman"/>
              </a:rPr>
              <a:t>10 </a:t>
            </a:r>
            <a:r>
              <a:rPr dirty="0" sz="2400">
                <a:latin typeface="標楷體"/>
                <a:cs typeface="標楷體"/>
              </a:rPr>
              <a:t>年</a:t>
            </a:r>
            <a:r>
              <a:rPr dirty="0" sz="2400" spc="-605">
                <a:latin typeface="標楷體"/>
                <a:cs typeface="標楷體"/>
              </a:rPr>
              <a:t> </a:t>
            </a:r>
            <a:r>
              <a:rPr dirty="0" sz="2400" spc="-5">
                <a:latin typeface="Times New Roman"/>
                <a:cs typeface="Times New Roman"/>
              </a:rPr>
              <a:t>tamoxifen</a:t>
            </a:r>
            <a:endParaRPr sz="2400">
              <a:latin typeface="Times New Roman"/>
              <a:cs typeface="Times New Roman"/>
            </a:endParaRPr>
          </a:p>
          <a:p>
            <a:pPr lvl="1" marL="774700" marR="817880" indent="-304800">
              <a:lnSpc>
                <a:spcPct val="110000"/>
              </a:lnSpc>
              <a:buFont typeface="Times New Roman"/>
              <a:buChar char="–"/>
              <a:tabLst>
                <a:tab pos="756285" algn="l"/>
                <a:tab pos="756920" algn="l"/>
              </a:tabLst>
            </a:pPr>
            <a:r>
              <a:rPr dirty="0" sz="2400">
                <a:latin typeface="標楷體"/>
                <a:cs typeface="標楷體"/>
              </a:rPr>
              <a:t>研究證實可減少復發</a:t>
            </a:r>
            <a:r>
              <a:rPr dirty="0" sz="2400">
                <a:latin typeface="Times New Roman"/>
                <a:cs typeface="Times New Roman"/>
              </a:rPr>
              <a:t>3.7%</a:t>
            </a:r>
            <a:r>
              <a:rPr dirty="0" sz="2400">
                <a:latin typeface="標楷體"/>
                <a:cs typeface="標楷體"/>
              </a:rPr>
              <a:t>及因乳癌死亡</a:t>
            </a:r>
            <a:r>
              <a:rPr dirty="0" sz="2400">
                <a:latin typeface="Times New Roman"/>
                <a:cs typeface="Times New Roman"/>
              </a:rPr>
              <a:t>2.8% </a:t>
            </a:r>
            <a:r>
              <a:rPr dirty="0" sz="2400">
                <a:latin typeface="標楷體"/>
                <a:cs typeface="標楷體"/>
              </a:rPr>
              <a:t>但肺栓塞及子宮癌機會增加</a:t>
            </a:r>
            <a:endParaRPr sz="2400">
              <a:latin typeface="標楷體"/>
              <a:cs typeface="標楷體"/>
            </a:endParaRPr>
          </a:p>
          <a:p>
            <a:pPr marL="355600" indent="-342900">
              <a:lnSpc>
                <a:spcPct val="100000"/>
              </a:lnSpc>
              <a:spcBef>
                <a:spcPts val="330"/>
              </a:spcBef>
              <a:buClr>
                <a:srgbClr val="0099CC"/>
              </a:buClr>
              <a:buSzPct val="69642"/>
              <a:buFont typeface="Wingdings"/>
              <a:buChar char=""/>
              <a:tabLst>
                <a:tab pos="354965" algn="l"/>
                <a:tab pos="355600" algn="l"/>
              </a:tabLst>
            </a:pPr>
            <a:r>
              <a:rPr dirty="0" sz="2800" spc="-5">
                <a:latin typeface="Times New Roman"/>
                <a:cs typeface="Times New Roman"/>
              </a:rPr>
              <a:t>Attom</a:t>
            </a:r>
            <a:r>
              <a:rPr dirty="0" sz="2800" spc="-15">
                <a:latin typeface="Times New Roman"/>
                <a:cs typeface="Times New Roman"/>
              </a:rPr>
              <a:t> </a:t>
            </a:r>
            <a:r>
              <a:rPr dirty="0" sz="2800">
                <a:latin typeface="Times New Roman"/>
                <a:cs typeface="Times New Roman"/>
              </a:rPr>
              <a:t>(2013)</a:t>
            </a:r>
            <a:endParaRPr sz="2800">
              <a:latin typeface="Times New Roman"/>
              <a:cs typeface="Times New Roman"/>
            </a:endParaRPr>
          </a:p>
          <a:p>
            <a:pPr lvl="1" marL="756285" indent="-287655">
              <a:lnSpc>
                <a:spcPct val="100000"/>
              </a:lnSpc>
              <a:spcBef>
                <a:spcPts val="295"/>
              </a:spcBef>
              <a:buChar char="–"/>
              <a:tabLst>
                <a:tab pos="756285" algn="l"/>
                <a:tab pos="756920" algn="l"/>
              </a:tabLst>
            </a:pPr>
            <a:r>
              <a:rPr dirty="0" sz="2400">
                <a:latin typeface="Times New Roman"/>
                <a:cs typeface="Times New Roman"/>
              </a:rPr>
              <a:t>6953</a:t>
            </a:r>
            <a:r>
              <a:rPr dirty="0" sz="2400">
                <a:latin typeface="標楷體"/>
                <a:cs typeface="標楷體"/>
              </a:rPr>
              <a:t>名病人</a:t>
            </a:r>
            <a:r>
              <a:rPr dirty="0" sz="2400">
                <a:latin typeface="Times New Roman"/>
                <a:cs typeface="Times New Roman"/>
              </a:rPr>
              <a:t>:</a:t>
            </a:r>
            <a:r>
              <a:rPr dirty="0" sz="2400" spc="-15">
                <a:latin typeface="Times New Roman"/>
                <a:cs typeface="Times New Roman"/>
              </a:rPr>
              <a:t> </a:t>
            </a:r>
            <a:r>
              <a:rPr dirty="0" sz="2400" spc="-5">
                <a:latin typeface="Times New Roman"/>
                <a:cs typeface="Times New Roman"/>
              </a:rPr>
              <a:t>2-5 </a:t>
            </a:r>
            <a:r>
              <a:rPr dirty="0" sz="2400">
                <a:latin typeface="標楷體"/>
                <a:cs typeface="標楷體"/>
              </a:rPr>
              <a:t>年</a:t>
            </a:r>
            <a:r>
              <a:rPr dirty="0" sz="2400" spc="-600">
                <a:latin typeface="標楷體"/>
                <a:cs typeface="標楷體"/>
              </a:rPr>
              <a:t> </a:t>
            </a:r>
            <a:r>
              <a:rPr dirty="0" sz="2400">
                <a:latin typeface="Times New Roman"/>
                <a:cs typeface="Times New Roman"/>
              </a:rPr>
              <a:t>vs</a:t>
            </a:r>
            <a:r>
              <a:rPr dirty="0" sz="2400" spc="-5">
                <a:latin typeface="Times New Roman"/>
                <a:cs typeface="Times New Roman"/>
              </a:rPr>
              <a:t> </a:t>
            </a:r>
            <a:r>
              <a:rPr dirty="0" sz="2400">
                <a:latin typeface="標楷體"/>
                <a:cs typeface="標楷體"/>
              </a:rPr>
              <a:t>多</a:t>
            </a:r>
            <a:r>
              <a:rPr dirty="0" sz="2400">
                <a:latin typeface="Times New Roman"/>
                <a:cs typeface="Times New Roman"/>
              </a:rPr>
              <a:t>5 </a:t>
            </a:r>
            <a:r>
              <a:rPr dirty="0" sz="2400">
                <a:latin typeface="標楷體"/>
                <a:cs typeface="標楷體"/>
              </a:rPr>
              <a:t>年</a:t>
            </a:r>
            <a:r>
              <a:rPr dirty="0" sz="2400" spc="-605">
                <a:latin typeface="標楷體"/>
                <a:cs typeface="標楷體"/>
              </a:rPr>
              <a:t> </a:t>
            </a:r>
            <a:r>
              <a:rPr dirty="0" sz="2400" spc="-5">
                <a:latin typeface="Times New Roman"/>
                <a:cs typeface="Times New Roman"/>
              </a:rPr>
              <a:t>tamoxifen</a:t>
            </a:r>
            <a:endParaRPr sz="2400">
              <a:latin typeface="Times New Roman"/>
              <a:cs typeface="Times New Roman"/>
            </a:endParaRPr>
          </a:p>
          <a:p>
            <a:pPr lvl="1" marL="756285" indent="-287655">
              <a:lnSpc>
                <a:spcPct val="100000"/>
              </a:lnSpc>
              <a:spcBef>
                <a:spcPts val="285"/>
              </a:spcBef>
              <a:buFont typeface="Times New Roman"/>
              <a:buChar char="–"/>
              <a:tabLst>
                <a:tab pos="756285" algn="l"/>
                <a:tab pos="756920" algn="l"/>
              </a:tabLst>
            </a:pPr>
            <a:r>
              <a:rPr dirty="0" sz="2400">
                <a:latin typeface="標楷體"/>
                <a:cs typeface="標楷體"/>
              </a:rPr>
              <a:t>研究證實可減少尤其在</a:t>
            </a:r>
            <a:r>
              <a:rPr dirty="0" sz="2400">
                <a:latin typeface="Times New Roman"/>
                <a:cs typeface="Times New Roman"/>
              </a:rPr>
              <a:t>7-10</a:t>
            </a:r>
            <a:r>
              <a:rPr dirty="0" sz="2400">
                <a:latin typeface="標楷體"/>
                <a:cs typeface="標楷體"/>
              </a:rPr>
              <a:t>年或以後復發及死亡率</a:t>
            </a:r>
            <a:endParaRPr sz="2400">
              <a:latin typeface="標楷體"/>
              <a:cs typeface="標楷體"/>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5070475" cy="696595"/>
          </a:xfrm>
          <a:prstGeom prst="rect"/>
        </p:spPr>
        <p:txBody>
          <a:bodyPr wrap="square" lIns="0" tIns="13335" rIns="0" bIns="0" rtlCol="0" vert="horz">
            <a:spAutoFit/>
          </a:bodyPr>
          <a:lstStyle/>
          <a:p>
            <a:pPr marL="12700">
              <a:lnSpc>
                <a:spcPct val="100000"/>
              </a:lnSpc>
              <a:spcBef>
                <a:spcPts val="105"/>
              </a:spcBef>
            </a:pPr>
            <a:r>
              <a:rPr dirty="0" spc="5"/>
              <a:t>輔助</a:t>
            </a:r>
            <a:r>
              <a:rPr dirty="0" spc="-5"/>
              <a:t>荷爾</a:t>
            </a:r>
            <a:r>
              <a:rPr dirty="0" spc="-20"/>
              <a:t>蒙</a:t>
            </a:r>
            <a:r>
              <a:rPr dirty="0" spc="-5"/>
              <a:t>治療</a:t>
            </a:r>
            <a:r>
              <a:rPr dirty="0" spc="-1210"/>
              <a:t> </a:t>
            </a:r>
            <a:r>
              <a:rPr dirty="0">
                <a:latin typeface="Times New Roman"/>
                <a:cs typeface="Times New Roman"/>
              </a:rPr>
              <a:t>(AI)</a:t>
            </a:r>
          </a:p>
        </p:txBody>
      </p:sp>
      <p:sp>
        <p:nvSpPr>
          <p:cNvPr id="24" name="object 24"/>
          <p:cNvSpPr txBox="1"/>
          <p:nvPr/>
        </p:nvSpPr>
        <p:spPr>
          <a:xfrm>
            <a:off x="1337627" y="1688901"/>
            <a:ext cx="7275195" cy="3823970"/>
          </a:xfrm>
          <a:prstGeom prst="rect">
            <a:avLst/>
          </a:prstGeom>
        </p:spPr>
        <p:txBody>
          <a:bodyPr wrap="square" lIns="0" tIns="113664" rIns="0" bIns="0" rtlCol="0" vert="horz">
            <a:spAutoFit/>
          </a:bodyPr>
          <a:lstStyle/>
          <a:p>
            <a:pPr marL="355600" indent="-342900">
              <a:lnSpc>
                <a:spcPct val="100000"/>
              </a:lnSpc>
              <a:spcBef>
                <a:spcPts val="894"/>
              </a:spcBef>
              <a:buClr>
                <a:srgbClr val="0099CC"/>
              </a:buClr>
              <a:buSzPct val="70312"/>
              <a:buFont typeface="Wingdings"/>
              <a:buChar char=""/>
              <a:tabLst>
                <a:tab pos="354965" algn="l"/>
                <a:tab pos="355600" algn="l"/>
              </a:tabLst>
            </a:pPr>
            <a:r>
              <a:rPr dirty="0" sz="3200">
                <a:latin typeface="標楷體"/>
                <a:cs typeface="標楷體"/>
              </a:rPr>
              <a:t>芳</a:t>
            </a:r>
            <a:r>
              <a:rPr dirty="0" sz="3200" spc="-775">
                <a:latin typeface="標楷體"/>
                <a:cs typeface="標楷體"/>
              </a:rPr>
              <a:t> </a:t>
            </a:r>
            <a:r>
              <a:rPr dirty="0" sz="3200">
                <a:latin typeface="標楷體"/>
                <a:cs typeface="標楷體"/>
              </a:rPr>
              <a:t>香</a:t>
            </a:r>
            <a:r>
              <a:rPr dirty="0" sz="3200" spc="-765">
                <a:latin typeface="標楷體"/>
                <a:cs typeface="標楷體"/>
              </a:rPr>
              <a:t> </a:t>
            </a:r>
            <a:r>
              <a:rPr dirty="0" sz="3200">
                <a:latin typeface="標楷體"/>
                <a:cs typeface="標楷體"/>
              </a:rPr>
              <a:t>酶</a:t>
            </a:r>
            <a:r>
              <a:rPr dirty="0" sz="3200" spc="-775">
                <a:latin typeface="標楷體"/>
                <a:cs typeface="標楷體"/>
              </a:rPr>
              <a:t> </a:t>
            </a:r>
            <a:r>
              <a:rPr dirty="0" sz="3200">
                <a:latin typeface="標楷體"/>
                <a:cs typeface="標楷體"/>
              </a:rPr>
              <a:t>抑</a:t>
            </a:r>
            <a:r>
              <a:rPr dirty="0" sz="3200" spc="-765">
                <a:latin typeface="標楷體"/>
                <a:cs typeface="標楷體"/>
              </a:rPr>
              <a:t> </a:t>
            </a:r>
            <a:r>
              <a:rPr dirty="0" sz="3200">
                <a:latin typeface="標楷體"/>
                <a:cs typeface="標楷體"/>
              </a:rPr>
              <a:t>制</a:t>
            </a:r>
            <a:r>
              <a:rPr dirty="0" sz="3200" spc="-775">
                <a:latin typeface="標楷體"/>
                <a:cs typeface="標楷體"/>
              </a:rPr>
              <a:t> </a:t>
            </a:r>
            <a:r>
              <a:rPr dirty="0" sz="3200">
                <a:latin typeface="標楷體"/>
                <a:cs typeface="標楷體"/>
              </a:rPr>
              <a:t>劑</a:t>
            </a:r>
            <a:r>
              <a:rPr dirty="0" sz="3200" spc="-765">
                <a:latin typeface="標楷體"/>
                <a:cs typeface="標楷體"/>
              </a:rPr>
              <a:t> </a:t>
            </a:r>
            <a:r>
              <a:rPr dirty="0" sz="3200" spc="-5">
                <a:latin typeface="新細明體"/>
                <a:cs typeface="新細明體"/>
              </a:rPr>
              <a:t>(aromatase</a:t>
            </a:r>
            <a:r>
              <a:rPr dirty="0" sz="3200">
                <a:latin typeface="新細明體"/>
                <a:cs typeface="新細明體"/>
              </a:rPr>
              <a:t> </a:t>
            </a:r>
            <a:r>
              <a:rPr dirty="0" sz="3200" spc="-5">
                <a:latin typeface="新細明體"/>
                <a:cs typeface="新細明體"/>
              </a:rPr>
              <a:t>inhibitor,</a:t>
            </a:r>
            <a:r>
              <a:rPr dirty="0" sz="3200" spc="-30">
                <a:latin typeface="新細明體"/>
                <a:cs typeface="新細明體"/>
              </a:rPr>
              <a:t> </a:t>
            </a:r>
            <a:r>
              <a:rPr dirty="0" sz="3200">
                <a:latin typeface="新細明體"/>
                <a:cs typeface="新細明體"/>
              </a:rPr>
              <a:t>AI)</a:t>
            </a:r>
            <a:endParaRPr sz="3200">
              <a:latin typeface="新細明體"/>
              <a:cs typeface="新細明體"/>
            </a:endParaRPr>
          </a:p>
          <a:p>
            <a:pPr algn="just" lvl="1" marL="558165" indent="-203200">
              <a:lnSpc>
                <a:spcPct val="100000"/>
              </a:lnSpc>
              <a:spcBef>
                <a:spcPts val="690"/>
              </a:spcBef>
              <a:buSzPct val="107692"/>
              <a:buFont typeface=""/>
              <a:buChar char="-"/>
              <a:tabLst>
                <a:tab pos="558800" algn="l"/>
              </a:tabLst>
            </a:pPr>
            <a:r>
              <a:rPr dirty="0" sz="2600">
                <a:latin typeface="標楷體"/>
                <a:cs typeface="標楷體"/>
              </a:rPr>
              <a:t>抑</a:t>
            </a:r>
            <a:r>
              <a:rPr dirty="0" sz="2600" spc="-635">
                <a:latin typeface="標楷體"/>
                <a:cs typeface="標楷體"/>
              </a:rPr>
              <a:t> </a:t>
            </a:r>
            <a:r>
              <a:rPr dirty="0" sz="2600">
                <a:latin typeface="標楷體"/>
                <a:cs typeface="標楷體"/>
              </a:rPr>
              <a:t>制</a:t>
            </a:r>
            <a:r>
              <a:rPr dirty="0" sz="2600" spc="-630">
                <a:latin typeface="標楷體"/>
                <a:cs typeface="標楷體"/>
              </a:rPr>
              <a:t> </a:t>
            </a:r>
            <a:r>
              <a:rPr dirty="0" sz="2600">
                <a:latin typeface="標楷體"/>
                <a:cs typeface="標楷體"/>
              </a:rPr>
              <a:t>女</a:t>
            </a:r>
            <a:r>
              <a:rPr dirty="0" sz="2600" spc="-630">
                <a:latin typeface="標楷體"/>
                <a:cs typeface="標楷體"/>
              </a:rPr>
              <a:t> </a:t>
            </a:r>
            <a:r>
              <a:rPr dirty="0" sz="2600">
                <a:latin typeface="標楷體"/>
                <a:cs typeface="標楷體"/>
              </a:rPr>
              <a:t>性</a:t>
            </a:r>
            <a:r>
              <a:rPr dirty="0" sz="2600" spc="-635">
                <a:latin typeface="標楷體"/>
                <a:cs typeface="標楷體"/>
              </a:rPr>
              <a:t> </a:t>
            </a:r>
            <a:r>
              <a:rPr dirty="0" sz="2600">
                <a:latin typeface="標楷體"/>
                <a:cs typeface="標楷體"/>
              </a:rPr>
              <a:t>雌</a:t>
            </a:r>
            <a:r>
              <a:rPr dirty="0" sz="2600" spc="-630">
                <a:latin typeface="標楷體"/>
                <a:cs typeface="標楷體"/>
              </a:rPr>
              <a:t> </a:t>
            </a:r>
            <a:r>
              <a:rPr dirty="0" sz="2600">
                <a:latin typeface="標楷體"/>
                <a:cs typeface="標楷體"/>
              </a:rPr>
              <a:t>激</a:t>
            </a:r>
            <a:r>
              <a:rPr dirty="0" sz="2600" spc="-630">
                <a:latin typeface="標楷體"/>
                <a:cs typeface="標楷體"/>
              </a:rPr>
              <a:t> </a:t>
            </a:r>
            <a:r>
              <a:rPr dirty="0" sz="2600">
                <a:latin typeface="標楷體"/>
                <a:cs typeface="標楷體"/>
              </a:rPr>
              <a:t>素</a:t>
            </a:r>
            <a:r>
              <a:rPr dirty="0" sz="2600" spc="-635">
                <a:latin typeface="標楷體"/>
                <a:cs typeface="標楷體"/>
              </a:rPr>
              <a:t> </a:t>
            </a:r>
            <a:r>
              <a:rPr dirty="0" sz="2600">
                <a:latin typeface="標楷體"/>
                <a:cs typeface="標楷體"/>
              </a:rPr>
              <a:t>之</a:t>
            </a:r>
            <a:r>
              <a:rPr dirty="0" sz="2600" spc="-630">
                <a:latin typeface="標楷體"/>
                <a:cs typeface="標楷體"/>
              </a:rPr>
              <a:t> </a:t>
            </a:r>
            <a:r>
              <a:rPr dirty="0" sz="2600">
                <a:latin typeface="標楷體"/>
                <a:cs typeface="標楷體"/>
              </a:rPr>
              <a:t>產</a:t>
            </a:r>
            <a:r>
              <a:rPr dirty="0" sz="2600" spc="-630">
                <a:latin typeface="標楷體"/>
                <a:cs typeface="標楷體"/>
              </a:rPr>
              <a:t> </a:t>
            </a:r>
            <a:r>
              <a:rPr dirty="0" sz="2600">
                <a:latin typeface="標楷體"/>
                <a:cs typeface="標楷體"/>
              </a:rPr>
              <a:t>生</a:t>
            </a:r>
            <a:endParaRPr sz="2600">
              <a:latin typeface="標楷體"/>
              <a:cs typeface="標楷體"/>
            </a:endParaRPr>
          </a:p>
          <a:p>
            <a:pPr algn="just" lvl="1" marL="544195" indent="-189865">
              <a:lnSpc>
                <a:spcPct val="100000"/>
              </a:lnSpc>
              <a:spcBef>
                <a:spcPts val="640"/>
              </a:spcBef>
              <a:buFont typeface=""/>
              <a:buChar char="-"/>
              <a:tabLst>
                <a:tab pos="544830" algn="l"/>
              </a:tabLst>
            </a:pPr>
            <a:r>
              <a:rPr dirty="0" sz="2600" spc="10">
                <a:latin typeface="標楷體"/>
                <a:cs typeface="標楷體"/>
              </a:rPr>
              <a:t>例</a:t>
            </a:r>
            <a:r>
              <a:rPr dirty="0" sz="2600">
                <a:latin typeface="標楷體"/>
                <a:cs typeface="標楷體"/>
              </a:rPr>
              <a:t>：</a:t>
            </a:r>
            <a:r>
              <a:rPr dirty="0" sz="2600" b="1">
                <a:latin typeface="Arial"/>
                <a:cs typeface="Arial"/>
              </a:rPr>
              <a:t>Arimidex,</a:t>
            </a:r>
            <a:r>
              <a:rPr dirty="0" sz="2600" spc="-35" b="1">
                <a:latin typeface="Arial"/>
                <a:cs typeface="Arial"/>
              </a:rPr>
              <a:t> </a:t>
            </a:r>
            <a:r>
              <a:rPr dirty="0" sz="2600" b="1">
                <a:latin typeface="Arial"/>
                <a:cs typeface="Arial"/>
              </a:rPr>
              <a:t>Femara,</a:t>
            </a:r>
            <a:r>
              <a:rPr dirty="0" sz="2600" spc="-15" b="1">
                <a:latin typeface="Arial"/>
                <a:cs typeface="Arial"/>
              </a:rPr>
              <a:t> </a:t>
            </a:r>
            <a:r>
              <a:rPr dirty="0" sz="2600" b="1">
                <a:latin typeface="Arial"/>
                <a:cs typeface="Arial"/>
              </a:rPr>
              <a:t>Aromasin</a:t>
            </a:r>
            <a:endParaRPr sz="2600">
              <a:latin typeface="Arial"/>
              <a:cs typeface="Arial"/>
            </a:endParaRPr>
          </a:p>
          <a:p>
            <a:pPr algn="just" lvl="1" marL="544195" indent="-189865">
              <a:lnSpc>
                <a:spcPct val="100000"/>
              </a:lnSpc>
              <a:spcBef>
                <a:spcPts val="615"/>
              </a:spcBef>
              <a:buFont typeface=""/>
              <a:buChar char="-"/>
              <a:tabLst>
                <a:tab pos="544830" algn="l"/>
              </a:tabLst>
            </a:pPr>
            <a:r>
              <a:rPr dirty="0" sz="2600">
                <a:latin typeface="標楷體"/>
                <a:cs typeface="標楷體"/>
              </a:rPr>
              <a:t>只</a:t>
            </a:r>
            <a:r>
              <a:rPr dirty="0" sz="2600" spc="-635">
                <a:latin typeface="標楷體"/>
                <a:cs typeface="標楷體"/>
              </a:rPr>
              <a:t> </a:t>
            </a:r>
            <a:r>
              <a:rPr dirty="0" sz="2600">
                <a:latin typeface="標楷體"/>
                <a:cs typeface="標楷體"/>
              </a:rPr>
              <a:t>適</a:t>
            </a:r>
            <a:r>
              <a:rPr dirty="0" sz="2600" spc="-630">
                <a:latin typeface="標楷體"/>
                <a:cs typeface="標楷體"/>
              </a:rPr>
              <a:t> </a:t>
            </a:r>
            <a:r>
              <a:rPr dirty="0" sz="2600">
                <a:latin typeface="標楷體"/>
                <a:cs typeface="標楷體"/>
              </a:rPr>
              <a:t>用</a:t>
            </a:r>
            <a:r>
              <a:rPr dirty="0" sz="2600" spc="-630">
                <a:latin typeface="標楷體"/>
                <a:cs typeface="標楷體"/>
              </a:rPr>
              <a:t> </a:t>
            </a:r>
            <a:r>
              <a:rPr dirty="0" sz="2600">
                <a:latin typeface="標楷體"/>
                <a:cs typeface="標楷體"/>
              </a:rPr>
              <a:t>於</a:t>
            </a:r>
            <a:r>
              <a:rPr dirty="0" sz="2600" spc="-635">
                <a:solidFill>
                  <a:srgbClr val="FF33CC"/>
                </a:solidFill>
                <a:latin typeface="標楷體"/>
                <a:cs typeface="標楷體"/>
              </a:rPr>
              <a:t> </a:t>
            </a:r>
            <a:r>
              <a:rPr dirty="0" u="heavy" sz="2600" b="1">
                <a:solidFill>
                  <a:srgbClr val="FF33CC"/>
                </a:solidFill>
                <a:uFill>
                  <a:solidFill>
                    <a:srgbClr val="FF33CC"/>
                  </a:solidFill>
                </a:uFill>
                <a:latin typeface="標楷體"/>
                <a:cs typeface="標楷體"/>
              </a:rPr>
              <a:t>已</a:t>
            </a:r>
            <a:r>
              <a:rPr dirty="0" u="heavy" sz="2600" spc="-635" b="1">
                <a:solidFill>
                  <a:srgbClr val="FF33CC"/>
                </a:solidFill>
                <a:uFill>
                  <a:solidFill>
                    <a:srgbClr val="FF33CC"/>
                  </a:solidFill>
                </a:uFill>
                <a:latin typeface="標楷體"/>
                <a:cs typeface="標楷體"/>
              </a:rPr>
              <a:t> </a:t>
            </a:r>
            <a:r>
              <a:rPr dirty="0" u="heavy" sz="2600" b="1">
                <a:solidFill>
                  <a:srgbClr val="FF33CC"/>
                </a:solidFill>
                <a:uFill>
                  <a:solidFill>
                    <a:srgbClr val="FF33CC"/>
                  </a:solidFill>
                </a:uFill>
                <a:latin typeface="標楷體"/>
                <a:cs typeface="標楷體"/>
              </a:rPr>
              <a:t>收</a:t>
            </a:r>
            <a:r>
              <a:rPr dirty="0" u="heavy" sz="2600" spc="-645" b="1">
                <a:solidFill>
                  <a:srgbClr val="FF33CC"/>
                </a:solidFill>
                <a:uFill>
                  <a:solidFill>
                    <a:srgbClr val="FF33CC"/>
                  </a:solidFill>
                </a:uFill>
                <a:latin typeface="標楷體"/>
                <a:cs typeface="標楷體"/>
              </a:rPr>
              <a:t> </a:t>
            </a:r>
            <a:r>
              <a:rPr dirty="0" u="heavy" sz="2600" b="1">
                <a:solidFill>
                  <a:srgbClr val="FF33CC"/>
                </a:solidFill>
                <a:uFill>
                  <a:solidFill>
                    <a:srgbClr val="FF33CC"/>
                  </a:solidFill>
                </a:uFill>
                <a:latin typeface="標楷體"/>
                <a:cs typeface="標楷體"/>
              </a:rPr>
              <a:t>經</a:t>
            </a:r>
            <a:r>
              <a:rPr dirty="0" sz="2600" spc="-640" b="1">
                <a:solidFill>
                  <a:srgbClr val="FF33CC"/>
                </a:solidFill>
                <a:latin typeface="標楷體"/>
                <a:cs typeface="標楷體"/>
              </a:rPr>
              <a:t> </a:t>
            </a:r>
            <a:r>
              <a:rPr dirty="0" sz="2600">
                <a:latin typeface="標楷體"/>
                <a:cs typeface="標楷體"/>
              </a:rPr>
              <a:t>之</a:t>
            </a:r>
            <a:r>
              <a:rPr dirty="0" sz="2600" spc="-630">
                <a:latin typeface="標楷體"/>
                <a:cs typeface="標楷體"/>
              </a:rPr>
              <a:t> </a:t>
            </a:r>
            <a:r>
              <a:rPr dirty="0" sz="2600">
                <a:latin typeface="標楷體"/>
                <a:cs typeface="標楷體"/>
              </a:rPr>
              <a:t>婦</a:t>
            </a:r>
            <a:r>
              <a:rPr dirty="0" sz="2600" spc="-635">
                <a:latin typeface="標楷體"/>
                <a:cs typeface="標楷體"/>
              </a:rPr>
              <a:t> </a:t>
            </a:r>
            <a:r>
              <a:rPr dirty="0" sz="2600">
                <a:latin typeface="標楷體"/>
                <a:cs typeface="標楷體"/>
              </a:rPr>
              <a:t>女</a:t>
            </a:r>
            <a:endParaRPr sz="2600">
              <a:latin typeface="標楷體"/>
              <a:cs typeface="標楷體"/>
            </a:endParaRPr>
          </a:p>
          <a:p>
            <a:pPr algn="just" lvl="1" marL="544195" indent="-189230">
              <a:lnSpc>
                <a:spcPct val="100000"/>
              </a:lnSpc>
              <a:spcBef>
                <a:spcPts val="625"/>
              </a:spcBef>
              <a:buFont typeface=""/>
              <a:buChar char="-"/>
              <a:tabLst>
                <a:tab pos="544830" algn="l"/>
              </a:tabLst>
            </a:pPr>
            <a:r>
              <a:rPr dirty="0" sz="2600">
                <a:latin typeface="標楷體"/>
                <a:cs typeface="標楷體"/>
              </a:rPr>
              <a:t>被</a:t>
            </a:r>
            <a:r>
              <a:rPr dirty="0" sz="2600" spc="-635">
                <a:latin typeface="標楷體"/>
                <a:cs typeface="標楷體"/>
              </a:rPr>
              <a:t> </a:t>
            </a:r>
            <a:r>
              <a:rPr dirty="0" sz="2600" spc="10">
                <a:latin typeface="標楷體"/>
                <a:cs typeface="標楷體"/>
              </a:rPr>
              <a:t>有效</a:t>
            </a:r>
            <a:r>
              <a:rPr dirty="0" sz="2600">
                <a:latin typeface="標楷體"/>
                <a:cs typeface="標楷體"/>
              </a:rPr>
              <a:t>應用</a:t>
            </a:r>
            <a:r>
              <a:rPr dirty="0" sz="2600" spc="-15">
                <a:latin typeface="標楷體"/>
                <a:cs typeface="標楷體"/>
              </a:rPr>
              <a:t>於</a:t>
            </a:r>
            <a:r>
              <a:rPr dirty="0" sz="2600">
                <a:latin typeface="標楷體"/>
                <a:cs typeface="標楷體"/>
              </a:rPr>
              <a:t>轉移</a:t>
            </a:r>
            <a:r>
              <a:rPr dirty="0" sz="2600" spc="-15">
                <a:latin typeface="標楷體"/>
                <a:cs typeface="標楷體"/>
              </a:rPr>
              <a:t>性</a:t>
            </a:r>
            <a:r>
              <a:rPr dirty="0" sz="2600">
                <a:latin typeface="標楷體"/>
                <a:cs typeface="標楷體"/>
              </a:rPr>
              <a:t>乳癌</a:t>
            </a:r>
            <a:endParaRPr sz="2600">
              <a:latin typeface="標楷體"/>
              <a:cs typeface="標楷體"/>
            </a:endParaRPr>
          </a:p>
          <a:p>
            <a:pPr algn="just" lvl="1" marL="544830" marR="740410" indent="-544830">
              <a:lnSpc>
                <a:spcPct val="100000"/>
              </a:lnSpc>
              <a:spcBef>
                <a:spcPts val="620"/>
              </a:spcBef>
              <a:buFont typeface=""/>
              <a:buChar char="-"/>
              <a:tabLst>
                <a:tab pos="544830" algn="l"/>
              </a:tabLst>
            </a:pPr>
            <a:r>
              <a:rPr dirty="0" sz="2600">
                <a:latin typeface="標楷體"/>
                <a:cs typeface="標楷體"/>
              </a:rPr>
              <a:t>於</a:t>
            </a:r>
            <a:r>
              <a:rPr dirty="0" sz="2600" spc="-635">
                <a:latin typeface="標楷體"/>
                <a:cs typeface="標楷體"/>
              </a:rPr>
              <a:t> </a:t>
            </a:r>
            <a:r>
              <a:rPr dirty="0" sz="2600">
                <a:latin typeface="標楷體"/>
                <a:cs typeface="標楷體"/>
              </a:rPr>
              <a:t>輔</a:t>
            </a:r>
            <a:r>
              <a:rPr dirty="0" sz="2600" spc="-635">
                <a:latin typeface="標楷體"/>
                <a:cs typeface="標楷體"/>
              </a:rPr>
              <a:t> </a:t>
            </a:r>
            <a:r>
              <a:rPr dirty="0" sz="2600">
                <a:latin typeface="標楷體"/>
                <a:cs typeface="標楷體"/>
              </a:rPr>
              <a:t>助</a:t>
            </a:r>
            <a:r>
              <a:rPr dirty="0" sz="2600" spc="-630">
                <a:latin typeface="標楷體"/>
                <a:cs typeface="標楷體"/>
              </a:rPr>
              <a:t> </a:t>
            </a:r>
            <a:r>
              <a:rPr dirty="0" sz="2600">
                <a:latin typeface="標楷體"/>
                <a:cs typeface="標楷體"/>
              </a:rPr>
              <a:t>治</a:t>
            </a:r>
            <a:r>
              <a:rPr dirty="0" sz="2600" spc="-635">
                <a:latin typeface="標楷體"/>
                <a:cs typeface="標楷體"/>
              </a:rPr>
              <a:t> </a:t>
            </a:r>
            <a:r>
              <a:rPr dirty="0" sz="2600">
                <a:latin typeface="標楷體"/>
                <a:cs typeface="標楷體"/>
              </a:rPr>
              <a:t>療</a:t>
            </a:r>
            <a:r>
              <a:rPr dirty="0" sz="2600" spc="-635">
                <a:latin typeface="標楷體"/>
                <a:cs typeface="標楷體"/>
              </a:rPr>
              <a:t> </a:t>
            </a:r>
            <a:r>
              <a:rPr dirty="0" sz="2600" spc="10">
                <a:latin typeface="標楷體"/>
                <a:cs typeface="標楷體"/>
              </a:rPr>
              <a:t>中，</a:t>
            </a:r>
            <a:r>
              <a:rPr dirty="0" sz="2600">
                <a:latin typeface="標楷體"/>
                <a:cs typeface="標楷體"/>
              </a:rPr>
              <a:t>早</a:t>
            </a:r>
            <a:r>
              <a:rPr dirty="0" sz="2600" spc="-670">
                <a:latin typeface="標楷體"/>
                <a:cs typeface="標楷體"/>
              </a:rPr>
              <a:t> </a:t>
            </a:r>
            <a:r>
              <a:rPr dirty="0" sz="2600">
                <a:latin typeface="標楷體"/>
                <a:cs typeface="標楷體"/>
              </a:rPr>
              <a:t>期</a:t>
            </a:r>
            <a:r>
              <a:rPr dirty="0" sz="2600" spc="-635">
                <a:latin typeface="標楷體"/>
                <a:cs typeface="標楷體"/>
              </a:rPr>
              <a:t> </a:t>
            </a:r>
            <a:r>
              <a:rPr dirty="0" sz="2600">
                <a:latin typeface="標楷體"/>
                <a:cs typeface="標楷體"/>
              </a:rPr>
              <a:t>用</a:t>
            </a:r>
            <a:r>
              <a:rPr dirty="0" sz="2600" spc="-635">
                <a:latin typeface="標楷體"/>
                <a:cs typeface="標楷體"/>
              </a:rPr>
              <a:t> </a:t>
            </a:r>
            <a:r>
              <a:rPr dirty="0" sz="2600">
                <a:latin typeface="標楷體"/>
                <a:cs typeface="標楷體"/>
              </a:rPr>
              <a:t>於</a:t>
            </a:r>
            <a:r>
              <a:rPr dirty="0" sz="2600" spc="-630">
                <a:latin typeface="標楷體"/>
                <a:cs typeface="標楷體"/>
              </a:rPr>
              <a:t> </a:t>
            </a:r>
            <a:r>
              <a:rPr dirty="0" sz="2600">
                <a:latin typeface="標楷體"/>
                <a:cs typeface="標楷體"/>
              </a:rPr>
              <a:t>不</a:t>
            </a:r>
            <a:r>
              <a:rPr dirty="0" sz="2600" spc="-645">
                <a:latin typeface="標楷體"/>
                <a:cs typeface="標楷體"/>
              </a:rPr>
              <a:t> </a:t>
            </a:r>
            <a:r>
              <a:rPr dirty="0" sz="2600">
                <a:latin typeface="標楷體"/>
                <a:cs typeface="標楷體"/>
              </a:rPr>
              <a:t>能</a:t>
            </a:r>
            <a:r>
              <a:rPr dirty="0" sz="2600" spc="-635">
                <a:latin typeface="標楷體"/>
                <a:cs typeface="標楷體"/>
              </a:rPr>
              <a:t> </a:t>
            </a:r>
            <a:r>
              <a:rPr dirty="0" sz="2600">
                <a:latin typeface="標楷體"/>
                <a:cs typeface="標楷體"/>
              </a:rPr>
              <a:t>接</a:t>
            </a:r>
            <a:r>
              <a:rPr dirty="0" sz="2600" spc="-630">
                <a:latin typeface="標楷體"/>
                <a:cs typeface="標楷體"/>
              </a:rPr>
              <a:t> </a:t>
            </a:r>
            <a:r>
              <a:rPr dirty="0" sz="2600">
                <a:latin typeface="標楷體"/>
                <a:cs typeface="標楷體"/>
              </a:rPr>
              <a:t>受 </a:t>
            </a:r>
            <a:r>
              <a:rPr dirty="0" sz="2600" spc="-5">
                <a:latin typeface="新細明體"/>
                <a:cs typeface="新細明體"/>
              </a:rPr>
              <a:t>Tamoxifen</a:t>
            </a:r>
            <a:r>
              <a:rPr dirty="0" sz="2600" spc="-20">
                <a:latin typeface="新細明體"/>
                <a:cs typeface="新細明體"/>
              </a:rPr>
              <a:t> </a:t>
            </a:r>
            <a:r>
              <a:rPr dirty="0" sz="2600">
                <a:latin typeface="標楷體"/>
                <a:cs typeface="標楷體"/>
              </a:rPr>
              <a:t>之</a:t>
            </a:r>
            <a:r>
              <a:rPr dirty="0" sz="2600" spc="-630">
                <a:latin typeface="標楷體"/>
                <a:cs typeface="標楷體"/>
              </a:rPr>
              <a:t> </a:t>
            </a:r>
            <a:r>
              <a:rPr dirty="0" sz="2600">
                <a:latin typeface="標楷體"/>
                <a:cs typeface="標楷體"/>
              </a:rPr>
              <a:t>病</a:t>
            </a:r>
            <a:r>
              <a:rPr dirty="0" sz="2600" spc="-635">
                <a:latin typeface="標楷體"/>
                <a:cs typeface="標楷體"/>
              </a:rPr>
              <a:t> </a:t>
            </a:r>
            <a:r>
              <a:rPr dirty="0" sz="2600">
                <a:latin typeface="標楷體"/>
                <a:cs typeface="標楷體"/>
              </a:rPr>
              <a:t>人</a:t>
            </a:r>
            <a:r>
              <a:rPr dirty="0" sz="2600" spc="-630">
                <a:latin typeface="標楷體"/>
                <a:cs typeface="標楷體"/>
              </a:rPr>
              <a:t> </a:t>
            </a:r>
            <a:r>
              <a:rPr dirty="0" sz="2600" spc="-5">
                <a:latin typeface="新細明體"/>
                <a:cs typeface="新細明體"/>
              </a:rPr>
              <a:t>(</a:t>
            </a:r>
            <a:r>
              <a:rPr dirty="0" sz="2600">
                <a:latin typeface="標楷體"/>
                <a:cs typeface="標楷體"/>
              </a:rPr>
              <a:t>如</a:t>
            </a:r>
            <a:r>
              <a:rPr dirty="0" sz="2600" spc="-665">
                <a:latin typeface="標楷體"/>
                <a:cs typeface="標楷體"/>
              </a:rPr>
              <a:t> </a:t>
            </a:r>
            <a:r>
              <a:rPr dirty="0" sz="2600">
                <a:latin typeface="標楷體"/>
                <a:cs typeface="標楷體"/>
              </a:rPr>
              <a:t>有</a:t>
            </a:r>
            <a:r>
              <a:rPr dirty="0" sz="2600" spc="-660">
                <a:latin typeface="標楷體"/>
                <a:cs typeface="標楷體"/>
              </a:rPr>
              <a:t> </a:t>
            </a:r>
            <a:r>
              <a:rPr dirty="0" sz="2600">
                <a:latin typeface="標楷體"/>
                <a:cs typeface="標楷體"/>
              </a:rPr>
              <a:t>血</a:t>
            </a:r>
            <a:r>
              <a:rPr dirty="0" sz="2600" spc="-655">
                <a:latin typeface="標楷體"/>
                <a:cs typeface="標楷體"/>
              </a:rPr>
              <a:t> </a:t>
            </a:r>
            <a:r>
              <a:rPr dirty="0" sz="2600">
                <a:latin typeface="標楷體"/>
                <a:cs typeface="標楷體"/>
              </a:rPr>
              <a:t>管</a:t>
            </a:r>
            <a:r>
              <a:rPr dirty="0" sz="2600" spc="-655">
                <a:latin typeface="標楷體"/>
                <a:cs typeface="標楷體"/>
              </a:rPr>
              <a:t> </a:t>
            </a:r>
            <a:r>
              <a:rPr dirty="0" sz="2600">
                <a:latin typeface="標楷體"/>
                <a:cs typeface="標楷體"/>
              </a:rPr>
              <a:t>栓</a:t>
            </a:r>
            <a:r>
              <a:rPr dirty="0" sz="2600" spc="-660">
                <a:latin typeface="標楷體"/>
                <a:cs typeface="標楷體"/>
              </a:rPr>
              <a:t> </a:t>
            </a:r>
            <a:r>
              <a:rPr dirty="0" sz="2600" spc="10">
                <a:latin typeface="標楷體"/>
                <a:cs typeface="標楷體"/>
              </a:rPr>
              <a:t>塞</a:t>
            </a:r>
            <a:r>
              <a:rPr dirty="0" sz="2600">
                <a:latin typeface="標楷體"/>
                <a:cs typeface="標楷體"/>
              </a:rPr>
              <a:t>、 </a:t>
            </a:r>
            <a:r>
              <a:rPr dirty="0" sz="2600" spc="10">
                <a:latin typeface="標楷體"/>
                <a:cs typeface="標楷體"/>
              </a:rPr>
              <a:t>子宮</a:t>
            </a:r>
            <a:r>
              <a:rPr dirty="0" sz="2600">
                <a:latin typeface="標楷體"/>
                <a:cs typeface="標楷體"/>
              </a:rPr>
              <a:t>內</a:t>
            </a:r>
            <a:r>
              <a:rPr dirty="0" sz="2600" spc="-700">
                <a:latin typeface="標楷體"/>
                <a:cs typeface="標楷體"/>
              </a:rPr>
              <a:t> </a:t>
            </a:r>
            <a:r>
              <a:rPr dirty="0" sz="2600">
                <a:latin typeface="標楷體"/>
                <a:cs typeface="標楷體"/>
              </a:rPr>
              <a:t>膜</a:t>
            </a:r>
            <a:r>
              <a:rPr dirty="0" sz="2600" spc="-655">
                <a:latin typeface="標楷體"/>
                <a:cs typeface="標楷體"/>
              </a:rPr>
              <a:t> </a:t>
            </a:r>
            <a:r>
              <a:rPr dirty="0" sz="2600">
                <a:latin typeface="標楷體"/>
                <a:cs typeface="標楷體"/>
              </a:rPr>
              <a:t>增</a:t>
            </a:r>
            <a:r>
              <a:rPr dirty="0" sz="2600" spc="-660">
                <a:latin typeface="標楷體"/>
                <a:cs typeface="標楷體"/>
              </a:rPr>
              <a:t> </a:t>
            </a:r>
            <a:r>
              <a:rPr dirty="0" sz="2600">
                <a:latin typeface="標楷體"/>
                <a:cs typeface="標楷體"/>
              </a:rPr>
              <a:t>生</a:t>
            </a:r>
            <a:r>
              <a:rPr dirty="0" sz="2600" spc="-655">
                <a:latin typeface="標楷體"/>
                <a:cs typeface="標楷體"/>
              </a:rPr>
              <a:t> </a:t>
            </a:r>
            <a:r>
              <a:rPr dirty="0" sz="2600">
                <a:latin typeface="標楷體"/>
                <a:cs typeface="標楷體"/>
              </a:rPr>
              <a:t>病</a:t>
            </a:r>
            <a:r>
              <a:rPr dirty="0" sz="2600" spc="-660">
                <a:latin typeface="標楷體"/>
                <a:cs typeface="標楷體"/>
              </a:rPr>
              <a:t> </a:t>
            </a:r>
            <a:r>
              <a:rPr dirty="0" sz="2600">
                <a:latin typeface="標楷體"/>
                <a:cs typeface="標楷體"/>
              </a:rPr>
              <a:t>變</a:t>
            </a:r>
            <a:r>
              <a:rPr dirty="0" sz="2600" spc="-665">
                <a:latin typeface="標楷體"/>
                <a:cs typeface="標楷體"/>
              </a:rPr>
              <a:t> </a:t>
            </a:r>
            <a:r>
              <a:rPr dirty="0" sz="2600">
                <a:latin typeface="標楷體"/>
                <a:cs typeface="標楷體"/>
              </a:rPr>
              <a:t>等</a:t>
            </a:r>
            <a:r>
              <a:rPr dirty="0" sz="2600" spc="-660">
                <a:latin typeface="標楷體"/>
                <a:cs typeface="標楷體"/>
              </a:rPr>
              <a:t> </a:t>
            </a:r>
            <a:r>
              <a:rPr dirty="0" sz="2600">
                <a:latin typeface="標楷體"/>
                <a:cs typeface="標楷體"/>
              </a:rPr>
              <a:t>病</a:t>
            </a:r>
            <a:r>
              <a:rPr dirty="0" sz="2600" spc="-655">
                <a:latin typeface="標楷體"/>
                <a:cs typeface="標楷體"/>
              </a:rPr>
              <a:t> </a:t>
            </a:r>
            <a:r>
              <a:rPr dirty="0" sz="2600" spc="10">
                <a:latin typeface="標楷體"/>
                <a:cs typeface="標楷體"/>
              </a:rPr>
              <a:t>歷</a:t>
            </a:r>
            <a:r>
              <a:rPr dirty="0" sz="2600">
                <a:latin typeface="新細明體"/>
                <a:cs typeface="新細明體"/>
              </a:rPr>
              <a:t>)</a:t>
            </a:r>
            <a:endParaRPr sz="2600">
              <a:latin typeface="新細明體"/>
              <a:cs typeface="新細明體"/>
            </a:endParaRPr>
          </a:p>
        </p:txBody>
      </p:sp>
      <p:sp>
        <p:nvSpPr>
          <p:cNvPr id="25" name="object 25"/>
          <p:cNvSpPr/>
          <p:nvPr/>
        </p:nvSpPr>
        <p:spPr>
          <a:xfrm>
            <a:off x="4356100" y="5561012"/>
            <a:ext cx="1791928" cy="1246186"/>
          </a:xfrm>
          <a:prstGeom prst="rect">
            <a:avLst/>
          </a:prstGeom>
          <a:blipFill>
            <a:blip r:embed="rId4" cstate="print"/>
            <a:stretch>
              <a:fillRect/>
            </a:stretch>
          </a:blipFill>
        </p:spPr>
        <p:txBody>
          <a:bodyPr wrap="square" lIns="0" tIns="0" rIns="0" bIns="0" rtlCol="0"/>
          <a:lstStyle/>
          <a:p/>
        </p:txBody>
      </p:sp>
      <p:sp>
        <p:nvSpPr>
          <p:cNvPr id="26" name="object 26"/>
          <p:cNvSpPr/>
          <p:nvPr/>
        </p:nvSpPr>
        <p:spPr>
          <a:xfrm>
            <a:off x="1476375" y="5621337"/>
            <a:ext cx="2370137" cy="1125536"/>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6804025" y="5446509"/>
            <a:ext cx="1928065" cy="1300364"/>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92911"/>
            <a:ext cx="7138034" cy="635000"/>
          </a:xfrm>
          <a:prstGeom prst="rect"/>
        </p:spPr>
        <p:txBody>
          <a:bodyPr wrap="square" lIns="0" tIns="12065" rIns="0" bIns="0" rtlCol="0" vert="horz">
            <a:spAutoFit/>
          </a:bodyPr>
          <a:lstStyle/>
          <a:p>
            <a:pPr marL="12700">
              <a:lnSpc>
                <a:spcPct val="100000"/>
              </a:lnSpc>
              <a:spcBef>
                <a:spcPts val="95"/>
              </a:spcBef>
            </a:pPr>
            <a:r>
              <a:rPr dirty="0" sz="4000"/>
              <a:t>芳</a:t>
            </a:r>
            <a:r>
              <a:rPr dirty="0" sz="4000" spc="-10"/>
              <a:t>香酶</a:t>
            </a:r>
            <a:r>
              <a:rPr dirty="0" sz="4000"/>
              <a:t>抑</a:t>
            </a:r>
            <a:r>
              <a:rPr dirty="0" sz="4000" spc="-10"/>
              <a:t>制劑</a:t>
            </a:r>
            <a:r>
              <a:rPr dirty="0" sz="4000"/>
              <a:t>在</a:t>
            </a:r>
            <a:r>
              <a:rPr dirty="0" sz="4000" spc="-10"/>
              <a:t>輔助</a:t>
            </a:r>
            <a:r>
              <a:rPr dirty="0" sz="4000"/>
              <a:t>治</a:t>
            </a:r>
            <a:r>
              <a:rPr dirty="0" sz="4000" spc="-10"/>
              <a:t>療的</a:t>
            </a:r>
            <a:r>
              <a:rPr dirty="0" sz="4000"/>
              <a:t>方</a:t>
            </a:r>
            <a:r>
              <a:rPr dirty="0" sz="4000" spc="-10"/>
              <a:t>向</a:t>
            </a:r>
            <a:endParaRPr sz="4000"/>
          </a:p>
        </p:txBody>
      </p:sp>
      <p:sp>
        <p:nvSpPr>
          <p:cNvPr id="24" name="object 24"/>
          <p:cNvSpPr txBox="1"/>
          <p:nvPr/>
        </p:nvSpPr>
        <p:spPr>
          <a:xfrm>
            <a:off x="1251902" y="1902053"/>
            <a:ext cx="7428865" cy="3342004"/>
          </a:xfrm>
          <a:prstGeom prst="rect">
            <a:avLst/>
          </a:prstGeom>
        </p:spPr>
        <p:txBody>
          <a:bodyPr wrap="square" lIns="0" tIns="109855" rIns="0" bIns="0" rtlCol="0" vert="horz">
            <a:spAutoFit/>
          </a:bodyPr>
          <a:lstStyle/>
          <a:p>
            <a:pPr marL="355600" indent="-342900">
              <a:lnSpc>
                <a:spcPct val="100000"/>
              </a:lnSpc>
              <a:spcBef>
                <a:spcPts val="865"/>
              </a:spcBef>
              <a:buClr>
                <a:srgbClr val="0099CC"/>
              </a:buClr>
              <a:buSzPct val="70312"/>
              <a:buFont typeface="Wingdings"/>
              <a:buChar char=""/>
              <a:tabLst>
                <a:tab pos="354965" algn="l"/>
                <a:tab pos="355600" algn="l"/>
              </a:tabLst>
            </a:pPr>
            <a:r>
              <a:rPr dirty="0" sz="3200">
                <a:latin typeface="標楷體"/>
                <a:cs typeface="標楷體"/>
              </a:rPr>
              <a:t>已收</a:t>
            </a:r>
            <a:r>
              <a:rPr dirty="0" sz="3200" spc="-15">
                <a:latin typeface="標楷體"/>
                <a:cs typeface="標楷體"/>
              </a:rPr>
              <a:t>經</a:t>
            </a:r>
            <a:r>
              <a:rPr dirty="0" sz="3200">
                <a:latin typeface="標楷體"/>
                <a:cs typeface="標楷體"/>
              </a:rPr>
              <a:t>的婦女</a:t>
            </a:r>
            <a:endParaRPr sz="3200">
              <a:latin typeface="標楷體"/>
              <a:cs typeface="標楷體"/>
            </a:endParaRPr>
          </a:p>
          <a:p>
            <a:pPr marL="354965" marR="342900" indent="-342900">
              <a:lnSpc>
                <a:spcPct val="100000"/>
              </a:lnSpc>
              <a:spcBef>
                <a:spcPts val="770"/>
              </a:spcBef>
              <a:buClr>
                <a:srgbClr val="0099CC"/>
              </a:buClr>
              <a:buSzPct val="70312"/>
              <a:buFont typeface="Wingdings"/>
              <a:buChar char=""/>
              <a:tabLst>
                <a:tab pos="354965" algn="l"/>
                <a:tab pos="355600" algn="l"/>
              </a:tabLst>
            </a:pPr>
            <a:r>
              <a:rPr dirty="0" sz="3200" spc="10">
                <a:latin typeface="標楷體"/>
                <a:cs typeface="標楷體"/>
              </a:rPr>
              <a:t>用</a:t>
            </a:r>
            <a:r>
              <a:rPr dirty="0" sz="3200">
                <a:latin typeface="Times New Roman"/>
                <a:cs typeface="Times New Roman"/>
              </a:rPr>
              <a:t>AI</a:t>
            </a:r>
            <a:r>
              <a:rPr dirty="0" sz="3200" spc="-35">
                <a:latin typeface="Times New Roman"/>
                <a:cs typeface="Times New Roman"/>
              </a:rPr>
              <a:t> </a:t>
            </a:r>
            <a:r>
              <a:rPr dirty="0" sz="3200">
                <a:latin typeface="Times New Roman"/>
                <a:cs typeface="Times New Roman"/>
              </a:rPr>
              <a:t>(anastrozole</a:t>
            </a:r>
            <a:r>
              <a:rPr dirty="0" sz="3200" spc="-55">
                <a:latin typeface="Times New Roman"/>
                <a:cs typeface="Times New Roman"/>
              </a:rPr>
              <a:t> </a:t>
            </a:r>
            <a:r>
              <a:rPr dirty="0" sz="3200">
                <a:latin typeface="標楷體"/>
                <a:cs typeface="標楷體"/>
              </a:rPr>
              <a:t>或</a:t>
            </a:r>
            <a:r>
              <a:rPr dirty="0" sz="3200" spc="-815">
                <a:latin typeface="標楷體"/>
                <a:cs typeface="標楷體"/>
              </a:rPr>
              <a:t> </a:t>
            </a:r>
            <a:r>
              <a:rPr dirty="0" sz="3200">
                <a:latin typeface="Times New Roman"/>
                <a:cs typeface="Times New Roman"/>
              </a:rPr>
              <a:t>letrozole)</a:t>
            </a:r>
            <a:r>
              <a:rPr dirty="0" sz="3200">
                <a:latin typeface="標楷體"/>
                <a:cs typeface="標楷體"/>
              </a:rPr>
              <a:t>完全代替 </a:t>
            </a:r>
            <a:r>
              <a:rPr dirty="0" sz="3200">
                <a:latin typeface="Times New Roman"/>
                <a:cs typeface="Times New Roman"/>
              </a:rPr>
              <a:t>tamoxifen,</a:t>
            </a:r>
            <a:r>
              <a:rPr dirty="0" sz="3200" spc="-35">
                <a:latin typeface="Times New Roman"/>
                <a:cs typeface="Times New Roman"/>
              </a:rPr>
              <a:t> </a:t>
            </a:r>
            <a:r>
              <a:rPr dirty="0" sz="3200" spc="10">
                <a:latin typeface="標楷體"/>
                <a:cs typeface="標楷體"/>
              </a:rPr>
              <a:t>服用</a:t>
            </a:r>
            <a:r>
              <a:rPr dirty="0" sz="3200" spc="-10">
                <a:latin typeface="Times New Roman"/>
                <a:cs typeface="Times New Roman"/>
              </a:rPr>
              <a:t>5</a:t>
            </a:r>
            <a:r>
              <a:rPr dirty="0" sz="3200">
                <a:latin typeface="標楷體"/>
                <a:cs typeface="標楷體"/>
              </a:rPr>
              <a:t>年</a:t>
            </a:r>
            <a:endParaRPr sz="3200">
              <a:latin typeface="標楷體"/>
              <a:cs typeface="標楷體"/>
            </a:endParaRPr>
          </a:p>
          <a:p>
            <a:pPr marL="354965" marR="446405" indent="-342900">
              <a:lnSpc>
                <a:spcPct val="100000"/>
              </a:lnSpc>
              <a:spcBef>
                <a:spcPts val="765"/>
              </a:spcBef>
              <a:buClr>
                <a:srgbClr val="0099CC"/>
              </a:buClr>
              <a:buSzPct val="70312"/>
              <a:buFont typeface="Wingdings"/>
              <a:buChar char=""/>
              <a:tabLst>
                <a:tab pos="354965" algn="l"/>
                <a:tab pos="355600" algn="l"/>
              </a:tabLst>
            </a:pPr>
            <a:r>
              <a:rPr dirty="0" sz="3200" spc="10">
                <a:latin typeface="標楷體"/>
                <a:cs typeface="標楷體"/>
              </a:rPr>
              <a:t>先用</a:t>
            </a:r>
            <a:r>
              <a:rPr dirty="0" sz="3200" spc="-5">
                <a:latin typeface="Times New Roman"/>
                <a:cs typeface="Times New Roman"/>
              </a:rPr>
              <a:t>2-3</a:t>
            </a:r>
            <a:r>
              <a:rPr dirty="0" sz="3200">
                <a:latin typeface="標楷體"/>
                <a:cs typeface="標楷體"/>
              </a:rPr>
              <a:t>年</a:t>
            </a:r>
            <a:r>
              <a:rPr dirty="0" sz="3200" spc="-5">
                <a:latin typeface="Times New Roman"/>
                <a:cs typeface="Times New Roman"/>
              </a:rPr>
              <a:t>tamoxifen,</a:t>
            </a:r>
            <a:r>
              <a:rPr dirty="0" sz="3200" spc="-65">
                <a:latin typeface="Times New Roman"/>
                <a:cs typeface="Times New Roman"/>
              </a:rPr>
              <a:t> </a:t>
            </a:r>
            <a:r>
              <a:rPr dirty="0" sz="3200" spc="10">
                <a:latin typeface="標楷體"/>
                <a:cs typeface="標楷體"/>
              </a:rPr>
              <a:t>然後</a:t>
            </a:r>
            <a:r>
              <a:rPr dirty="0" sz="3200">
                <a:latin typeface="標楷體"/>
                <a:cs typeface="標楷體"/>
              </a:rPr>
              <a:t>轉</a:t>
            </a:r>
            <a:r>
              <a:rPr dirty="0" sz="3200" spc="-15">
                <a:latin typeface="標楷體"/>
                <a:cs typeface="標楷體"/>
              </a:rPr>
              <a:t>用</a:t>
            </a:r>
            <a:r>
              <a:rPr dirty="0" sz="3200" spc="-5">
                <a:latin typeface="Times New Roman"/>
                <a:cs typeface="Times New Roman"/>
              </a:rPr>
              <a:t>2-3</a:t>
            </a:r>
            <a:r>
              <a:rPr dirty="0" sz="3200">
                <a:latin typeface="標楷體"/>
                <a:cs typeface="標楷體"/>
              </a:rPr>
              <a:t>年</a:t>
            </a:r>
            <a:r>
              <a:rPr dirty="0" sz="3200">
                <a:latin typeface="Times New Roman"/>
                <a:cs typeface="Times New Roman"/>
              </a:rPr>
              <a:t>AI  (exemestane </a:t>
            </a:r>
            <a:r>
              <a:rPr dirty="0" sz="3200">
                <a:latin typeface="標楷體"/>
                <a:cs typeface="標楷體"/>
              </a:rPr>
              <a:t>或</a:t>
            </a:r>
            <a:r>
              <a:rPr dirty="0" sz="3200" spc="-865">
                <a:latin typeface="標楷體"/>
                <a:cs typeface="標楷體"/>
              </a:rPr>
              <a:t> </a:t>
            </a:r>
            <a:r>
              <a:rPr dirty="0" sz="3200">
                <a:latin typeface="Times New Roman"/>
                <a:cs typeface="Times New Roman"/>
              </a:rPr>
              <a:t>anastrozole)</a:t>
            </a:r>
            <a:endParaRPr sz="3200">
              <a:latin typeface="Times New Roman"/>
              <a:cs typeface="Times New Roman"/>
            </a:endParaRPr>
          </a:p>
          <a:p>
            <a:pPr marL="355600" indent="-342900">
              <a:lnSpc>
                <a:spcPct val="100000"/>
              </a:lnSpc>
              <a:spcBef>
                <a:spcPts val="770"/>
              </a:spcBef>
              <a:buClr>
                <a:srgbClr val="0099CC"/>
              </a:buClr>
              <a:buSzPct val="70312"/>
              <a:buFont typeface="Wingdings"/>
              <a:buChar char=""/>
              <a:tabLst>
                <a:tab pos="354965" algn="l"/>
                <a:tab pos="355600" algn="l"/>
              </a:tabLst>
            </a:pPr>
            <a:r>
              <a:rPr dirty="0" sz="3200" spc="10">
                <a:latin typeface="標楷體"/>
                <a:cs typeface="標楷體"/>
              </a:rPr>
              <a:t>完成</a:t>
            </a:r>
            <a:r>
              <a:rPr dirty="0" sz="3200" spc="-10">
                <a:latin typeface="Times New Roman"/>
                <a:cs typeface="Times New Roman"/>
              </a:rPr>
              <a:t>5</a:t>
            </a:r>
            <a:r>
              <a:rPr dirty="0" sz="3200">
                <a:latin typeface="標楷體"/>
                <a:cs typeface="標楷體"/>
              </a:rPr>
              <a:t>年</a:t>
            </a:r>
            <a:r>
              <a:rPr dirty="0" sz="3200" spc="-5">
                <a:latin typeface="Times New Roman"/>
                <a:cs typeface="Times New Roman"/>
              </a:rPr>
              <a:t>Tamoxifen,</a:t>
            </a:r>
            <a:r>
              <a:rPr dirty="0" sz="3200" spc="-50">
                <a:latin typeface="Times New Roman"/>
                <a:cs typeface="Times New Roman"/>
              </a:rPr>
              <a:t> </a:t>
            </a:r>
            <a:r>
              <a:rPr dirty="0" sz="3200" spc="10">
                <a:latin typeface="標楷體"/>
                <a:cs typeface="標楷體"/>
              </a:rPr>
              <a:t>再用</a:t>
            </a:r>
            <a:r>
              <a:rPr dirty="0" sz="3200">
                <a:latin typeface="Times New Roman"/>
                <a:cs typeface="Times New Roman"/>
              </a:rPr>
              <a:t>5</a:t>
            </a:r>
            <a:r>
              <a:rPr dirty="0" sz="3200">
                <a:latin typeface="標楷體"/>
                <a:cs typeface="標楷體"/>
              </a:rPr>
              <a:t>年</a:t>
            </a:r>
            <a:r>
              <a:rPr dirty="0" sz="3200">
                <a:latin typeface="Times New Roman"/>
                <a:cs typeface="Times New Roman"/>
              </a:rPr>
              <a:t>AI</a:t>
            </a:r>
            <a:r>
              <a:rPr dirty="0" sz="3200" spc="-50">
                <a:latin typeface="Times New Roman"/>
                <a:cs typeface="Times New Roman"/>
              </a:rPr>
              <a:t> </a:t>
            </a:r>
            <a:r>
              <a:rPr dirty="0" sz="3200">
                <a:latin typeface="Times New Roman"/>
                <a:cs typeface="Times New Roman"/>
              </a:rPr>
              <a:t>(letrozole)</a:t>
            </a:r>
            <a:endParaRPr sz="32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6729095" cy="696595"/>
          </a:xfrm>
          <a:prstGeom prst="rect"/>
        </p:spPr>
        <p:txBody>
          <a:bodyPr wrap="square" lIns="0" tIns="13335" rIns="0" bIns="0" rtlCol="0" vert="horz">
            <a:spAutoFit/>
          </a:bodyPr>
          <a:lstStyle/>
          <a:p>
            <a:pPr marL="12700">
              <a:lnSpc>
                <a:spcPct val="100000"/>
              </a:lnSpc>
              <a:spcBef>
                <a:spcPts val="105"/>
              </a:spcBef>
            </a:pPr>
            <a:r>
              <a:rPr dirty="0" spc="-5"/>
              <a:t>芳</a:t>
            </a:r>
            <a:r>
              <a:rPr dirty="0" spc="-20"/>
              <a:t>香</a:t>
            </a:r>
            <a:r>
              <a:rPr dirty="0" spc="-5"/>
              <a:t>酶</a:t>
            </a:r>
            <a:r>
              <a:rPr dirty="0" spc="-20"/>
              <a:t>抑</a:t>
            </a:r>
            <a:r>
              <a:rPr dirty="0" spc="-5"/>
              <a:t>制</a:t>
            </a:r>
            <a:r>
              <a:rPr dirty="0" spc="-20"/>
              <a:t>劑</a:t>
            </a:r>
            <a:r>
              <a:rPr dirty="0" spc="-5"/>
              <a:t>作</a:t>
            </a:r>
            <a:r>
              <a:rPr dirty="0" spc="-20"/>
              <a:t>為</a:t>
            </a:r>
            <a:r>
              <a:rPr dirty="0" spc="-5"/>
              <a:t>輔</a:t>
            </a:r>
            <a:r>
              <a:rPr dirty="0" spc="-20"/>
              <a:t>助</a:t>
            </a:r>
            <a:r>
              <a:rPr dirty="0" spc="-5"/>
              <a:t>治療</a:t>
            </a:r>
          </a:p>
        </p:txBody>
      </p:sp>
      <p:sp>
        <p:nvSpPr>
          <p:cNvPr id="24" name="object 24"/>
          <p:cNvSpPr txBox="1"/>
          <p:nvPr/>
        </p:nvSpPr>
        <p:spPr>
          <a:xfrm>
            <a:off x="1251902" y="1912734"/>
            <a:ext cx="7581900" cy="3927475"/>
          </a:xfrm>
          <a:prstGeom prst="rect">
            <a:avLst/>
          </a:prstGeom>
        </p:spPr>
        <p:txBody>
          <a:bodyPr wrap="square" lIns="0" tIns="57150" rIns="0" bIns="0" rtlCol="0" vert="horz">
            <a:spAutoFit/>
          </a:bodyPr>
          <a:lstStyle/>
          <a:p>
            <a:pPr marL="355600" indent="-342900">
              <a:lnSpc>
                <a:spcPct val="100000"/>
              </a:lnSpc>
              <a:spcBef>
                <a:spcPts val="450"/>
              </a:spcBef>
              <a:buClr>
                <a:srgbClr val="0099CC"/>
              </a:buClr>
              <a:buSzPct val="69642"/>
              <a:buFont typeface="Wingdings"/>
              <a:buChar char=""/>
              <a:tabLst>
                <a:tab pos="354965" algn="l"/>
                <a:tab pos="355600" algn="l"/>
              </a:tabLst>
            </a:pPr>
            <a:r>
              <a:rPr dirty="0" sz="2800" b="1">
                <a:solidFill>
                  <a:srgbClr val="FF33CC"/>
                </a:solidFill>
                <a:latin typeface="標楷體"/>
                <a:cs typeface="標楷體"/>
              </a:rPr>
              <a:t>療效</a:t>
            </a:r>
            <a:endParaRPr sz="2800">
              <a:latin typeface="標楷體"/>
              <a:cs typeface="標楷體"/>
            </a:endParaRPr>
          </a:p>
          <a:p>
            <a:pPr lvl="1" marL="756285" indent="-287655">
              <a:lnSpc>
                <a:spcPct val="100000"/>
              </a:lnSpc>
              <a:spcBef>
                <a:spcPts val="305"/>
              </a:spcBef>
              <a:buChar char="–"/>
              <a:tabLst>
                <a:tab pos="756285" algn="l"/>
                <a:tab pos="756920" algn="l"/>
              </a:tabLst>
            </a:pPr>
            <a:r>
              <a:rPr dirty="0" sz="2400">
                <a:latin typeface="Times New Roman"/>
                <a:cs typeface="Times New Roman"/>
              </a:rPr>
              <a:t>3</a:t>
            </a:r>
            <a:r>
              <a:rPr dirty="0" sz="2400">
                <a:latin typeface="標楷體"/>
                <a:cs typeface="標楷體"/>
              </a:rPr>
              <a:t>－</a:t>
            </a:r>
            <a:r>
              <a:rPr dirty="0" sz="2400">
                <a:latin typeface="Times New Roman"/>
                <a:cs typeface="Times New Roman"/>
              </a:rPr>
              <a:t>5</a:t>
            </a:r>
            <a:r>
              <a:rPr dirty="0" sz="2400">
                <a:latin typeface="標楷體"/>
                <a:cs typeface="標楷體"/>
              </a:rPr>
              <a:t>年病控存活率多</a:t>
            </a:r>
            <a:r>
              <a:rPr dirty="0" sz="2400">
                <a:latin typeface="Times New Roman"/>
                <a:cs typeface="Times New Roman"/>
              </a:rPr>
              <a:t>2</a:t>
            </a:r>
            <a:r>
              <a:rPr dirty="0" sz="2400">
                <a:latin typeface="標楷體"/>
                <a:cs typeface="標楷體"/>
              </a:rPr>
              <a:t>－</a:t>
            </a:r>
            <a:r>
              <a:rPr dirty="0" sz="2400">
                <a:latin typeface="Times New Roman"/>
                <a:cs typeface="Times New Roman"/>
              </a:rPr>
              <a:t>5</a:t>
            </a:r>
            <a:r>
              <a:rPr dirty="0" sz="2400">
                <a:latin typeface="標楷體"/>
                <a:cs typeface="標楷體"/>
              </a:rPr>
              <a:t>％</a:t>
            </a:r>
            <a:endParaRPr sz="2400">
              <a:latin typeface="標楷體"/>
              <a:cs typeface="標楷體"/>
            </a:endParaRPr>
          </a:p>
          <a:p>
            <a:pPr marL="355600" indent="-342900">
              <a:lnSpc>
                <a:spcPct val="100000"/>
              </a:lnSpc>
              <a:spcBef>
                <a:spcPts val="320"/>
              </a:spcBef>
              <a:buClr>
                <a:srgbClr val="0099CC"/>
              </a:buClr>
              <a:buSzPct val="69642"/>
              <a:buFont typeface="Wingdings"/>
              <a:buChar char=""/>
              <a:tabLst>
                <a:tab pos="354965" algn="l"/>
                <a:tab pos="355600" algn="l"/>
              </a:tabLst>
            </a:pPr>
            <a:r>
              <a:rPr dirty="0" sz="2800" b="1">
                <a:solidFill>
                  <a:srgbClr val="FF33CC"/>
                </a:solidFill>
                <a:latin typeface="標楷體"/>
                <a:cs typeface="標楷體"/>
              </a:rPr>
              <a:t>副</a:t>
            </a:r>
            <a:r>
              <a:rPr dirty="0" sz="2800" spc="-10" b="1">
                <a:solidFill>
                  <a:srgbClr val="FF33CC"/>
                </a:solidFill>
                <a:latin typeface="標楷體"/>
                <a:cs typeface="標楷體"/>
              </a:rPr>
              <a:t>作用</a:t>
            </a:r>
            <a:endParaRPr sz="2800">
              <a:latin typeface="標楷體"/>
              <a:cs typeface="標楷體"/>
            </a:endParaRPr>
          </a:p>
          <a:p>
            <a:pPr lvl="1" marL="756285" indent="-287655">
              <a:lnSpc>
                <a:spcPct val="100000"/>
              </a:lnSpc>
              <a:spcBef>
                <a:spcPts val="305"/>
              </a:spcBef>
              <a:buFont typeface="Times New Roman"/>
              <a:buChar char="–"/>
              <a:tabLst>
                <a:tab pos="756285" algn="l"/>
                <a:tab pos="756920" algn="l"/>
              </a:tabLst>
            </a:pPr>
            <a:r>
              <a:rPr dirty="0" sz="2400">
                <a:latin typeface="標楷體"/>
                <a:cs typeface="標楷體"/>
              </a:rPr>
              <a:t>較</a:t>
            </a:r>
            <a:r>
              <a:rPr dirty="0" sz="2400" spc="-5">
                <a:latin typeface="Times New Roman"/>
                <a:cs typeface="Times New Roman"/>
              </a:rPr>
              <a:t>tamoxifen</a:t>
            </a:r>
            <a:r>
              <a:rPr dirty="0" sz="2400">
                <a:latin typeface="標楷體"/>
                <a:cs typeface="標楷體"/>
              </a:rPr>
              <a:t>減少子宮癌及血管栓塞</a:t>
            </a:r>
            <a:endParaRPr sz="2400">
              <a:latin typeface="標楷體"/>
              <a:cs typeface="標楷體"/>
            </a:endParaRPr>
          </a:p>
          <a:p>
            <a:pPr lvl="1" marL="756285" indent="-287655">
              <a:lnSpc>
                <a:spcPct val="100000"/>
              </a:lnSpc>
              <a:spcBef>
                <a:spcPts val="285"/>
              </a:spcBef>
              <a:buFont typeface="Times New Roman"/>
              <a:buChar char="–"/>
              <a:tabLst>
                <a:tab pos="756285" algn="l"/>
                <a:tab pos="756920" algn="l"/>
              </a:tabLst>
            </a:pPr>
            <a:r>
              <a:rPr dirty="0" sz="2400">
                <a:latin typeface="標楷體"/>
                <a:cs typeface="標楷體"/>
              </a:rPr>
              <a:t>關節發炎或腫痛較多</a:t>
            </a:r>
            <a:endParaRPr sz="2400">
              <a:latin typeface="標楷體"/>
              <a:cs typeface="標楷體"/>
            </a:endParaRPr>
          </a:p>
          <a:p>
            <a:pPr lvl="1" marL="756285" indent="-287655">
              <a:lnSpc>
                <a:spcPct val="100000"/>
              </a:lnSpc>
              <a:spcBef>
                <a:spcPts val="290"/>
              </a:spcBef>
              <a:buFont typeface="Times New Roman"/>
              <a:buChar char="–"/>
              <a:tabLst>
                <a:tab pos="756285" algn="l"/>
                <a:tab pos="756920" algn="l"/>
              </a:tabLst>
            </a:pPr>
            <a:r>
              <a:rPr dirty="0" sz="2400">
                <a:latin typeface="標楷體"/>
                <a:cs typeface="標楷體"/>
              </a:rPr>
              <a:t>心臟及腦血管病</a:t>
            </a:r>
            <a:r>
              <a:rPr dirty="0" sz="2400">
                <a:latin typeface="Times New Roman"/>
                <a:cs typeface="Times New Roman"/>
              </a:rPr>
              <a:t>?</a:t>
            </a:r>
            <a:endParaRPr sz="2400">
              <a:latin typeface="Times New Roman"/>
              <a:cs typeface="Times New Roman"/>
            </a:endParaRPr>
          </a:p>
          <a:p>
            <a:pPr lvl="1" marL="756285" indent="-287655">
              <a:lnSpc>
                <a:spcPct val="100000"/>
              </a:lnSpc>
              <a:spcBef>
                <a:spcPts val="285"/>
              </a:spcBef>
              <a:buFont typeface="Times New Roman"/>
              <a:buChar char="–"/>
              <a:tabLst>
                <a:tab pos="756285" algn="l"/>
                <a:tab pos="756920" algn="l"/>
              </a:tabLst>
            </a:pPr>
            <a:r>
              <a:rPr dirty="0" sz="2400">
                <a:latin typeface="標楷體"/>
                <a:cs typeface="標楷體"/>
              </a:rPr>
              <a:t>骨質梳鬆與骨折</a:t>
            </a:r>
            <a:endParaRPr sz="2400">
              <a:latin typeface="標楷體"/>
              <a:cs typeface="標楷體"/>
            </a:endParaRPr>
          </a:p>
          <a:p>
            <a:pPr lvl="2" marL="1155700" indent="-229235">
              <a:lnSpc>
                <a:spcPct val="100000"/>
              </a:lnSpc>
              <a:spcBef>
                <a:spcPts val="259"/>
              </a:spcBef>
              <a:buFont typeface="Times New Roman"/>
              <a:buChar char="•"/>
              <a:tabLst>
                <a:tab pos="1155065" algn="l"/>
                <a:tab pos="1155700" algn="l"/>
              </a:tabLst>
            </a:pPr>
            <a:r>
              <a:rPr dirty="0" sz="2000" spc="10">
                <a:latin typeface="標楷體"/>
                <a:cs typeface="標楷體"/>
              </a:rPr>
              <a:t>增加</a:t>
            </a:r>
            <a:r>
              <a:rPr dirty="0" sz="2000">
                <a:latin typeface="標楷體"/>
                <a:cs typeface="標楷體"/>
              </a:rPr>
              <a:t>骨折</a:t>
            </a:r>
            <a:r>
              <a:rPr dirty="0" sz="2000" spc="-15">
                <a:latin typeface="標楷體"/>
                <a:cs typeface="標楷體"/>
              </a:rPr>
              <a:t>率</a:t>
            </a:r>
            <a:r>
              <a:rPr dirty="0" sz="2000" spc="-5">
                <a:latin typeface="Times New Roman"/>
                <a:cs typeface="Times New Roman"/>
              </a:rPr>
              <a:t>40</a:t>
            </a:r>
            <a:r>
              <a:rPr dirty="0" sz="2000" spc="-5">
                <a:latin typeface="標楷體"/>
                <a:cs typeface="標楷體"/>
              </a:rPr>
              <a:t>－</a:t>
            </a:r>
            <a:r>
              <a:rPr dirty="0" sz="2000" spc="-5">
                <a:latin typeface="Times New Roman"/>
                <a:cs typeface="Times New Roman"/>
              </a:rPr>
              <a:t>60</a:t>
            </a:r>
            <a:r>
              <a:rPr dirty="0" sz="2000" spc="-5">
                <a:latin typeface="標楷體"/>
                <a:cs typeface="標楷體"/>
              </a:rPr>
              <a:t>％</a:t>
            </a:r>
            <a:endParaRPr sz="2000">
              <a:latin typeface="標楷體"/>
              <a:cs typeface="標楷體"/>
            </a:endParaRPr>
          </a:p>
          <a:p>
            <a:pPr lvl="2" marL="1155065" marR="5080" indent="-228600">
              <a:lnSpc>
                <a:spcPts val="2160"/>
              </a:lnSpc>
              <a:spcBef>
                <a:spcPts val="509"/>
              </a:spcBef>
              <a:buFont typeface="Times New Roman"/>
              <a:buChar char="•"/>
              <a:tabLst>
                <a:tab pos="1155065" algn="l"/>
                <a:tab pos="1155700" algn="l"/>
              </a:tabLst>
            </a:pPr>
            <a:r>
              <a:rPr dirty="0" sz="2000" spc="10">
                <a:latin typeface="標楷體"/>
                <a:cs typeface="標楷體"/>
              </a:rPr>
              <a:t>應每</a:t>
            </a:r>
            <a:r>
              <a:rPr dirty="0" sz="2000">
                <a:latin typeface="標楷體"/>
                <a:cs typeface="標楷體"/>
              </a:rPr>
              <a:t>年做</a:t>
            </a:r>
            <a:r>
              <a:rPr dirty="0" sz="2000" spc="-15">
                <a:latin typeface="標楷體"/>
                <a:cs typeface="標楷體"/>
              </a:rPr>
              <a:t>骨</a:t>
            </a:r>
            <a:r>
              <a:rPr dirty="0" sz="2000">
                <a:latin typeface="標楷體"/>
                <a:cs typeface="標楷體"/>
              </a:rPr>
              <a:t>質</a:t>
            </a:r>
            <a:r>
              <a:rPr dirty="0" sz="2000" spc="5">
                <a:latin typeface="Times New Roman"/>
                <a:cs typeface="Times New Roman"/>
              </a:rPr>
              <a:t>X</a:t>
            </a:r>
            <a:r>
              <a:rPr dirty="0" sz="2000">
                <a:latin typeface="標楷體"/>
                <a:cs typeface="標楷體"/>
              </a:rPr>
              <a:t>光</a:t>
            </a:r>
            <a:r>
              <a:rPr dirty="0" sz="2000" spc="-15">
                <a:latin typeface="標楷體"/>
                <a:cs typeface="標楷體"/>
              </a:rPr>
              <a:t>檢</a:t>
            </a:r>
            <a:r>
              <a:rPr dirty="0" sz="2000">
                <a:latin typeface="標楷體"/>
                <a:cs typeface="標楷體"/>
              </a:rPr>
              <a:t>查</a:t>
            </a:r>
            <a:r>
              <a:rPr dirty="0" sz="2000">
                <a:latin typeface="Times New Roman"/>
                <a:cs typeface="Times New Roman"/>
              </a:rPr>
              <a:t>,</a:t>
            </a:r>
            <a:r>
              <a:rPr dirty="0" sz="2000" spc="-50">
                <a:latin typeface="Times New Roman"/>
                <a:cs typeface="Times New Roman"/>
              </a:rPr>
              <a:t> </a:t>
            </a:r>
            <a:r>
              <a:rPr dirty="0" sz="2000" spc="10">
                <a:latin typeface="標楷體"/>
                <a:cs typeface="標楷體"/>
              </a:rPr>
              <a:t>多做</a:t>
            </a:r>
            <a:r>
              <a:rPr dirty="0" sz="2000">
                <a:latin typeface="標楷體"/>
                <a:cs typeface="標楷體"/>
              </a:rPr>
              <a:t>運動</a:t>
            </a:r>
            <a:r>
              <a:rPr dirty="0" sz="2000">
                <a:latin typeface="Times New Roman"/>
                <a:cs typeface="Times New Roman"/>
              </a:rPr>
              <a:t>,</a:t>
            </a:r>
            <a:r>
              <a:rPr dirty="0" sz="2000" spc="-45">
                <a:latin typeface="Times New Roman"/>
                <a:cs typeface="Times New Roman"/>
              </a:rPr>
              <a:t> </a:t>
            </a:r>
            <a:r>
              <a:rPr dirty="0" sz="2000" spc="10">
                <a:latin typeface="標楷體"/>
                <a:cs typeface="標楷體"/>
              </a:rPr>
              <a:t>服用</a:t>
            </a:r>
            <a:r>
              <a:rPr dirty="0" sz="2000">
                <a:latin typeface="標楷體"/>
                <a:cs typeface="標楷體"/>
              </a:rPr>
              <a:t>鈣片</a:t>
            </a:r>
            <a:r>
              <a:rPr dirty="0" sz="2000">
                <a:latin typeface="Times New Roman"/>
                <a:cs typeface="Times New Roman"/>
              </a:rPr>
              <a:t>,</a:t>
            </a:r>
            <a:r>
              <a:rPr dirty="0" sz="2000" spc="-45">
                <a:latin typeface="Times New Roman"/>
                <a:cs typeface="Times New Roman"/>
              </a:rPr>
              <a:t> </a:t>
            </a:r>
            <a:r>
              <a:rPr dirty="0" sz="2000" spc="10">
                <a:latin typeface="標楷體"/>
                <a:cs typeface="標楷體"/>
              </a:rPr>
              <a:t>或用</a:t>
            </a:r>
            <a:r>
              <a:rPr dirty="0" sz="2000">
                <a:latin typeface="標楷體"/>
                <a:cs typeface="標楷體"/>
              </a:rPr>
              <a:t>雙磷酸鹽 </a:t>
            </a:r>
            <a:r>
              <a:rPr dirty="0" sz="2000" spc="10">
                <a:latin typeface="標楷體"/>
                <a:cs typeface="標楷體"/>
              </a:rPr>
              <a:t>類藥</a:t>
            </a:r>
            <a:r>
              <a:rPr dirty="0" sz="2000">
                <a:latin typeface="標楷體"/>
                <a:cs typeface="標楷體"/>
              </a:rPr>
              <a:t>物</a:t>
            </a:r>
            <a:r>
              <a:rPr dirty="0" sz="2000" spc="-5">
                <a:latin typeface="標楷體"/>
                <a:cs typeface="標楷體"/>
              </a:rPr>
              <a:t>（</a:t>
            </a:r>
            <a:r>
              <a:rPr dirty="0" sz="2000" spc="-5">
                <a:latin typeface="Times New Roman"/>
                <a:cs typeface="Times New Roman"/>
              </a:rPr>
              <a:t>bisphosphonates</a:t>
            </a:r>
            <a:r>
              <a:rPr dirty="0" sz="2000" spc="-5">
                <a:latin typeface="標楷體"/>
                <a:cs typeface="標楷體"/>
              </a:rPr>
              <a:t>）</a:t>
            </a:r>
            <a:endParaRPr sz="2000">
              <a:latin typeface="標楷體"/>
              <a:cs typeface="標楷體"/>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1617852" y="279241"/>
            <a:ext cx="5050790" cy="696595"/>
          </a:xfrm>
          <a:prstGeom prst="rect"/>
        </p:spPr>
        <p:txBody>
          <a:bodyPr wrap="square" lIns="0" tIns="12700" rIns="0" bIns="0" rtlCol="0" vert="horz">
            <a:spAutoFit/>
          </a:bodyPr>
          <a:lstStyle/>
          <a:p>
            <a:pPr marL="12700">
              <a:lnSpc>
                <a:spcPct val="100000"/>
              </a:lnSpc>
              <a:spcBef>
                <a:spcPts val="100"/>
              </a:spcBef>
            </a:pPr>
            <a:r>
              <a:rPr dirty="0" spc="-5">
                <a:solidFill>
                  <a:srgbClr val="FFFFFF"/>
                </a:solidFill>
              </a:rPr>
              <a:t>人</a:t>
            </a:r>
            <a:r>
              <a:rPr dirty="0" spc="-20">
                <a:solidFill>
                  <a:srgbClr val="FFFFFF"/>
                </a:solidFill>
              </a:rPr>
              <a:t>工</a:t>
            </a:r>
            <a:r>
              <a:rPr dirty="0" spc="-5">
                <a:solidFill>
                  <a:srgbClr val="FFFFFF"/>
                </a:solidFill>
              </a:rPr>
              <a:t>收</a:t>
            </a:r>
            <a:r>
              <a:rPr dirty="0" spc="-20">
                <a:solidFill>
                  <a:srgbClr val="FFFFFF"/>
                </a:solidFill>
              </a:rPr>
              <a:t>經</a:t>
            </a:r>
            <a:r>
              <a:rPr dirty="0" spc="-5">
                <a:solidFill>
                  <a:srgbClr val="FFFFFF"/>
                </a:solidFill>
              </a:rPr>
              <a:t>荷</a:t>
            </a:r>
            <a:r>
              <a:rPr dirty="0" spc="-20">
                <a:solidFill>
                  <a:srgbClr val="FFFFFF"/>
                </a:solidFill>
              </a:rPr>
              <a:t>爾</a:t>
            </a:r>
            <a:r>
              <a:rPr dirty="0" spc="-5">
                <a:solidFill>
                  <a:srgbClr val="FFFFFF"/>
                </a:solidFill>
              </a:rPr>
              <a:t>蒙</a:t>
            </a:r>
            <a:r>
              <a:rPr dirty="0" spc="-20">
                <a:solidFill>
                  <a:srgbClr val="FFFFFF"/>
                </a:solidFill>
              </a:rPr>
              <a:t>治療</a:t>
            </a: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625029"/>
            <a:ext cx="254507" cy="25603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72489" y="2265109"/>
            <a:ext cx="216408" cy="22402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872489" y="2777172"/>
            <a:ext cx="216408" cy="224027"/>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872489" y="4142676"/>
            <a:ext cx="216408" cy="224027"/>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872489" y="4654741"/>
            <a:ext cx="216408" cy="224027"/>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1329689" y="5134800"/>
            <a:ext cx="190500" cy="192023"/>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1329689" y="5573712"/>
            <a:ext cx="190500" cy="192023"/>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745490" y="1244774"/>
            <a:ext cx="8248015" cy="4581525"/>
          </a:xfrm>
          <a:prstGeom prst="rect">
            <a:avLst/>
          </a:prstGeom>
        </p:spPr>
        <p:txBody>
          <a:bodyPr wrap="square" lIns="0" tIns="211454" rIns="0" bIns="0" rtlCol="0" vert="horz">
            <a:spAutoFit/>
          </a:bodyPr>
          <a:lstStyle/>
          <a:p>
            <a:pPr marL="12700">
              <a:lnSpc>
                <a:spcPct val="100000"/>
              </a:lnSpc>
              <a:spcBef>
                <a:spcPts val="1664"/>
              </a:spcBef>
            </a:pPr>
            <a:r>
              <a:rPr dirty="0" sz="3200" b="1">
                <a:latin typeface="標楷體"/>
                <a:cs typeface="標楷體"/>
              </a:rPr>
              <a:t>針對</a:t>
            </a:r>
            <a:r>
              <a:rPr dirty="0" sz="3200" spc="-15" b="1">
                <a:latin typeface="標楷體"/>
                <a:cs typeface="標楷體"/>
              </a:rPr>
              <a:t>卵</a:t>
            </a:r>
            <a:r>
              <a:rPr dirty="0" sz="3200" b="1">
                <a:latin typeface="標楷體"/>
                <a:cs typeface="標楷體"/>
              </a:rPr>
              <a:t>巢的</a:t>
            </a:r>
            <a:r>
              <a:rPr dirty="0" sz="3200" spc="-15" b="1">
                <a:latin typeface="標楷體"/>
                <a:cs typeface="標楷體"/>
              </a:rPr>
              <a:t>療</a:t>
            </a:r>
            <a:r>
              <a:rPr dirty="0" sz="3200" b="1">
                <a:latin typeface="標楷體"/>
                <a:cs typeface="標楷體"/>
              </a:rPr>
              <a:t>法</a:t>
            </a:r>
            <a:endParaRPr sz="3200">
              <a:latin typeface="標楷體"/>
              <a:cs typeface="標楷體"/>
            </a:endParaRPr>
          </a:p>
          <a:p>
            <a:pPr marL="413384">
              <a:lnSpc>
                <a:spcPct val="100000"/>
              </a:lnSpc>
              <a:spcBef>
                <a:spcPts val="1360"/>
              </a:spcBef>
            </a:pPr>
            <a:r>
              <a:rPr dirty="0" sz="2800" b="1">
                <a:solidFill>
                  <a:srgbClr val="8E6385"/>
                </a:solidFill>
                <a:latin typeface="標楷體"/>
                <a:cs typeface="標楷體"/>
              </a:rPr>
              <a:t>適</a:t>
            </a:r>
            <a:r>
              <a:rPr dirty="0" sz="2800" spc="-10" b="1">
                <a:solidFill>
                  <a:srgbClr val="8E6385"/>
                </a:solidFill>
                <a:latin typeface="標楷體"/>
                <a:cs typeface="標楷體"/>
              </a:rPr>
              <a:t>用於收</a:t>
            </a:r>
            <a:r>
              <a:rPr dirty="0" sz="2800" b="1">
                <a:solidFill>
                  <a:srgbClr val="8E6385"/>
                </a:solidFill>
                <a:latin typeface="標楷體"/>
                <a:cs typeface="標楷體"/>
              </a:rPr>
              <a:t>經</a:t>
            </a:r>
            <a:r>
              <a:rPr dirty="0" sz="2800" spc="-10" b="1">
                <a:solidFill>
                  <a:srgbClr val="8E6385"/>
                </a:solidFill>
                <a:latin typeface="標楷體"/>
                <a:cs typeface="標楷體"/>
              </a:rPr>
              <a:t>前的女性</a:t>
            </a:r>
            <a:endParaRPr sz="2800">
              <a:latin typeface="標楷體"/>
              <a:cs typeface="標楷體"/>
            </a:endParaRPr>
          </a:p>
          <a:p>
            <a:pPr algn="just" marL="413384" marR="5080">
              <a:lnSpc>
                <a:spcPct val="100000"/>
              </a:lnSpc>
              <a:spcBef>
                <a:spcPts val="670"/>
              </a:spcBef>
            </a:pPr>
            <a:r>
              <a:rPr dirty="0" sz="2800" b="1">
                <a:solidFill>
                  <a:srgbClr val="8E6385"/>
                </a:solidFill>
                <a:latin typeface="標楷體"/>
                <a:cs typeface="標楷體"/>
              </a:rPr>
              <a:t>針</a:t>
            </a:r>
            <a:r>
              <a:rPr dirty="0" sz="2800" spc="-10" b="1">
                <a:solidFill>
                  <a:srgbClr val="8E6385"/>
                </a:solidFill>
                <a:latin typeface="標楷體"/>
                <a:cs typeface="標楷體"/>
              </a:rPr>
              <a:t>藥注射</a:t>
            </a:r>
            <a:r>
              <a:rPr dirty="0" sz="2800" spc="-5" b="1">
                <a:solidFill>
                  <a:srgbClr val="8E6385"/>
                </a:solidFill>
                <a:latin typeface="標楷體"/>
                <a:cs typeface="標楷體"/>
              </a:rPr>
              <a:t>Zoladex(goserelin):</a:t>
            </a:r>
            <a:r>
              <a:rPr dirty="0" sz="2800" spc="-55" b="1">
                <a:solidFill>
                  <a:srgbClr val="8E6385"/>
                </a:solidFill>
                <a:latin typeface="標楷體"/>
                <a:cs typeface="標楷體"/>
              </a:rPr>
              <a:t> </a:t>
            </a:r>
            <a:r>
              <a:rPr dirty="0" sz="2800" spc="-10" b="1">
                <a:solidFill>
                  <a:srgbClr val="8E6385"/>
                </a:solidFill>
                <a:latin typeface="標楷體"/>
                <a:cs typeface="標楷體"/>
              </a:rPr>
              <a:t>一種</a:t>
            </a:r>
            <a:r>
              <a:rPr dirty="0" sz="2800" b="1">
                <a:solidFill>
                  <a:srgbClr val="8E6385"/>
                </a:solidFill>
                <a:latin typeface="標楷體"/>
                <a:cs typeface="標楷體"/>
              </a:rPr>
              <a:t>人</a:t>
            </a:r>
            <a:r>
              <a:rPr dirty="0" sz="2800" spc="-10" b="1">
                <a:solidFill>
                  <a:srgbClr val="8E6385"/>
                </a:solidFill>
                <a:latin typeface="標楷體"/>
                <a:cs typeface="標楷體"/>
              </a:rPr>
              <a:t>工合成</a:t>
            </a:r>
            <a:r>
              <a:rPr dirty="0" sz="2800" b="1">
                <a:solidFill>
                  <a:srgbClr val="8E6385"/>
                </a:solidFill>
                <a:latin typeface="標楷體"/>
                <a:cs typeface="標楷體"/>
              </a:rPr>
              <a:t>之</a:t>
            </a:r>
            <a:r>
              <a:rPr dirty="0" sz="2800" spc="-10" b="1">
                <a:solidFill>
                  <a:srgbClr val="8E6385"/>
                </a:solidFill>
                <a:latin typeface="標楷體"/>
                <a:cs typeface="標楷體"/>
              </a:rPr>
              <a:t>黃 </a:t>
            </a:r>
            <a:r>
              <a:rPr dirty="0" sz="2800" b="1">
                <a:solidFill>
                  <a:srgbClr val="8E6385"/>
                </a:solidFill>
                <a:latin typeface="標楷體"/>
                <a:cs typeface="標楷體"/>
              </a:rPr>
              <a:t>體</a:t>
            </a:r>
            <a:r>
              <a:rPr dirty="0" sz="2800" spc="-10" b="1">
                <a:solidFill>
                  <a:srgbClr val="8E6385"/>
                </a:solidFill>
                <a:latin typeface="標楷體"/>
                <a:cs typeface="標楷體"/>
              </a:rPr>
              <a:t>荷爾蒙</a:t>
            </a:r>
            <a:r>
              <a:rPr dirty="0" sz="2800" b="1">
                <a:solidFill>
                  <a:srgbClr val="8E6385"/>
                </a:solidFill>
                <a:latin typeface="標楷體"/>
                <a:cs typeface="標楷體"/>
              </a:rPr>
              <a:t>刺</a:t>
            </a:r>
            <a:r>
              <a:rPr dirty="0" sz="2800" spc="-10" b="1">
                <a:solidFill>
                  <a:srgbClr val="8E6385"/>
                </a:solidFill>
                <a:latin typeface="標楷體"/>
                <a:cs typeface="標楷體"/>
              </a:rPr>
              <a:t>激</a:t>
            </a:r>
            <a:r>
              <a:rPr dirty="0" sz="2800" b="1">
                <a:solidFill>
                  <a:srgbClr val="8E6385"/>
                </a:solidFill>
                <a:latin typeface="標楷體"/>
                <a:cs typeface="標楷體"/>
              </a:rPr>
              <a:t>素</a:t>
            </a:r>
            <a:r>
              <a:rPr dirty="0" sz="2800" spc="-10" b="1">
                <a:solidFill>
                  <a:srgbClr val="8E6385"/>
                </a:solidFill>
                <a:latin typeface="標楷體"/>
                <a:cs typeface="標楷體"/>
              </a:rPr>
              <a:t>(luteinising</a:t>
            </a:r>
            <a:r>
              <a:rPr dirty="0" sz="2800" b="1">
                <a:solidFill>
                  <a:srgbClr val="8E6385"/>
                </a:solidFill>
                <a:latin typeface="標楷體"/>
                <a:cs typeface="標楷體"/>
              </a:rPr>
              <a:t> </a:t>
            </a:r>
            <a:r>
              <a:rPr dirty="0" sz="2800" spc="-10" b="1">
                <a:solidFill>
                  <a:srgbClr val="8E6385"/>
                </a:solidFill>
                <a:latin typeface="標楷體"/>
                <a:cs typeface="標楷體"/>
              </a:rPr>
              <a:t>hormone</a:t>
            </a:r>
            <a:r>
              <a:rPr dirty="0" sz="2800" b="1">
                <a:solidFill>
                  <a:srgbClr val="8E6385"/>
                </a:solidFill>
                <a:latin typeface="標楷體"/>
                <a:cs typeface="標楷體"/>
              </a:rPr>
              <a:t> </a:t>
            </a:r>
            <a:r>
              <a:rPr dirty="0" sz="2800" spc="-5" b="1">
                <a:solidFill>
                  <a:srgbClr val="8E6385"/>
                </a:solidFill>
                <a:latin typeface="標楷體"/>
                <a:cs typeface="標楷體"/>
              </a:rPr>
              <a:t>releasing  hormone)</a:t>
            </a:r>
            <a:r>
              <a:rPr dirty="0" sz="2800" spc="-10" b="1">
                <a:solidFill>
                  <a:srgbClr val="8E6385"/>
                </a:solidFill>
                <a:latin typeface="標楷體"/>
                <a:cs typeface="標楷體"/>
              </a:rPr>
              <a:t>。</a:t>
            </a:r>
            <a:endParaRPr sz="2800">
              <a:latin typeface="標楷體"/>
              <a:cs typeface="標楷體"/>
            </a:endParaRPr>
          </a:p>
          <a:p>
            <a:pPr marL="413384" marR="5515610">
              <a:lnSpc>
                <a:spcPct val="120000"/>
              </a:lnSpc>
            </a:pPr>
            <a:r>
              <a:rPr dirty="0" sz="2800" b="1">
                <a:solidFill>
                  <a:srgbClr val="8E6385"/>
                </a:solidFill>
                <a:latin typeface="標楷體"/>
                <a:cs typeface="標楷體"/>
              </a:rPr>
              <a:t>手</a:t>
            </a:r>
            <a:r>
              <a:rPr dirty="0" sz="2800" spc="-10" b="1">
                <a:solidFill>
                  <a:srgbClr val="8E6385"/>
                </a:solidFill>
                <a:latin typeface="標楷體"/>
                <a:cs typeface="標楷體"/>
              </a:rPr>
              <a:t>術</a:t>
            </a:r>
            <a:r>
              <a:rPr dirty="0" sz="2800" b="1">
                <a:solidFill>
                  <a:srgbClr val="8E6385"/>
                </a:solidFill>
                <a:latin typeface="標楷體"/>
                <a:cs typeface="標楷體"/>
              </a:rPr>
              <a:t>/</a:t>
            </a:r>
            <a:r>
              <a:rPr dirty="0" sz="2800" spc="-10" b="1">
                <a:solidFill>
                  <a:srgbClr val="8E6385"/>
                </a:solidFill>
                <a:latin typeface="標楷體"/>
                <a:cs typeface="標楷體"/>
              </a:rPr>
              <a:t>放</a:t>
            </a:r>
            <a:r>
              <a:rPr dirty="0" sz="2800" b="1">
                <a:solidFill>
                  <a:srgbClr val="8E6385"/>
                </a:solidFill>
                <a:latin typeface="標楷體"/>
                <a:cs typeface="標楷體"/>
              </a:rPr>
              <a:t>射</a:t>
            </a:r>
            <a:r>
              <a:rPr dirty="0" sz="2800" spc="-10" b="1">
                <a:solidFill>
                  <a:srgbClr val="8E6385"/>
                </a:solidFill>
                <a:latin typeface="標楷體"/>
                <a:cs typeface="標楷體"/>
              </a:rPr>
              <a:t>治療 </a:t>
            </a:r>
            <a:r>
              <a:rPr dirty="0" sz="2800" b="1">
                <a:solidFill>
                  <a:srgbClr val="8E6385"/>
                </a:solidFill>
                <a:latin typeface="標楷體"/>
                <a:cs typeface="標楷體"/>
              </a:rPr>
              <a:t>應用</a:t>
            </a:r>
            <a:endParaRPr sz="2800">
              <a:latin typeface="標楷體"/>
              <a:cs typeface="標楷體"/>
            </a:endParaRPr>
          </a:p>
          <a:p>
            <a:pPr marL="812800" marR="4989830">
              <a:lnSpc>
                <a:spcPct val="120000"/>
              </a:lnSpc>
              <a:spcBef>
                <a:spcPts val="20"/>
              </a:spcBef>
            </a:pPr>
            <a:r>
              <a:rPr dirty="0" sz="2400" spc="-5" b="1">
                <a:solidFill>
                  <a:srgbClr val="5B484E"/>
                </a:solidFill>
                <a:latin typeface="標楷體"/>
                <a:cs typeface="標楷體"/>
              </a:rPr>
              <a:t>手術後的輔助治療 </a:t>
            </a:r>
            <a:r>
              <a:rPr dirty="0" sz="2400" spc="-5" b="1">
                <a:solidFill>
                  <a:srgbClr val="5B484E"/>
                </a:solidFill>
                <a:latin typeface="標楷體"/>
                <a:cs typeface="標楷體"/>
              </a:rPr>
              <a:t>腫瘤復發或轉移</a:t>
            </a:r>
            <a:endParaRPr sz="2400">
              <a:latin typeface="標楷體"/>
              <a:cs typeface="標楷體"/>
            </a:endParaRPr>
          </a:p>
        </p:txBody>
      </p:sp>
      <p:sp>
        <p:nvSpPr>
          <p:cNvPr id="13" name="object 13"/>
          <p:cNvSpPr/>
          <p:nvPr/>
        </p:nvSpPr>
        <p:spPr>
          <a:xfrm>
            <a:off x="4356100" y="3500437"/>
            <a:ext cx="4691062" cy="3051174"/>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6412"/>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145915" y="473202"/>
            <a:ext cx="2463800" cy="391160"/>
          </a:xfrm>
          <a:prstGeom prst="rect"/>
        </p:spPr>
        <p:txBody>
          <a:bodyPr wrap="square" lIns="0" tIns="12700" rIns="0" bIns="0" rtlCol="0" vert="horz">
            <a:spAutoFit/>
          </a:bodyPr>
          <a:lstStyle/>
          <a:p>
            <a:pPr marL="12700">
              <a:lnSpc>
                <a:spcPct val="100000"/>
              </a:lnSpc>
              <a:spcBef>
                <a:spcPts val="100"/>
              </a:spcBef>
            </a:pPr>
            <a:r>
              <a:rPr dirty="0" sz="2400" spc="-5">
                <a:solidFill>
                  <a:srgbClr val="FFFFFF"/>
                </a:solidFill>
              </a:rPr>
              <a:t>卵巢功能抑制研究</a:t>
            </a:r>
            <a:endParaRPr sz="2400"/>
          </a:p>
        </p:txBody>
      </p:sp>
      <p:sp>
        <p:nvSpPr>
          <p:cNvPr id="4" name="object 4"/>
          <p:cNvSpPr txBox="1"/>
          <p:nvPr/>
        </p:nvSpPr>
        <p:spPr>
          <a:xfrm>
            <a:off x="1194752" y="2446337"/>
            <a:ext cx="184531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標楷體"/>
                <a:cs typeface="標楷體"/>
              </a:rPr>
              <a:t>兩組別</a:t>
            </a:r>
            <a:r>
              <a:rPr dirty="0" sz="1800" spc="-5" b="1">
                <a:latin typeface="標楷體"/>
                <a:cs typeface="標楷體"/>
              </a:rPr>
              <a:t>病人</a:t>
            </a:r>
            <a:r>
              <a:rPr dirty="0" sz="1800" spc="-505" b="1">
                <a:latin typeface="標楷體"/>
                <a:cs typeface="標楷體"/>
              </a:rPr>
              <a:t> </a:t>
            </a:r>
            <a:r>
              <a:rPr dirty="0" sz="1800" b="1">
                <a:latin typeface="Arial"/>
                <a:cs typeface="Arial"/>
              </a:rPr>
              <a:t>(</a:t>
            </a:r>
            <a:r>
              <a:rPr dirty="0" sz="1800" spc="5" b="1">
                <a:latin typeface="標楷體"/>
                <a:cs typeface="標楷體"/>
              </a:rPr>
              <a:t>分層</a:t>
            </a:r>
            <a:r>
              <a:rPr dirty="0" sz="1800" b="1">
                <a:latin typeface="Arial"/>
                <a:cs typeface="Arial"/>
              </a:rPr>
              <a:t>)</a:t>
            </a:r>
            <a:endParaRPr sz="1800">
              <a:latin typeface="Arial"/>
              <a:cs typeface="Arial"/>
            </a:endParaRPr>
          </a:p>
        </p:txBody>
      </p:sp>
      <p:sp>
        <p:nvSpPr>
          <p:cNvPr id="5" name="object 5"/>
          <p:cNvSpPr txBox="1"/>
          <p:nvPr/>
        </p:nvSpPr>
        <p:spPr>
          <a:xfrm>
            <a:off x="827087" y="3294062"/>
            <a:ext cx="2808605" cy="384175"/>
          </a:xfrm>
          <a:prstGeom prst="rect">
            <a:avLst/>
          </a:prstGeom>
          <a:solidFill>
            <a:srgbClr val="FFFFFF"/>
          </a:solidFill>
        </p:spPr>
        <p:txBody>
          <a:bodyPr wrap="square" lIns="0" tIns="28575" rIns="0" bIns="0" rtlCol="0" vert="horz">
            <a:spAutoFit/>
          </a:bodyPr>
          <a:lstStyle/>
          <a:p>
            <a:pPr marL="394335">
              <a:lnSpc>
                <a:spcPct val="100000"/>
              </a:lnSpc>
              <a:spcBef>
                <a:spcPts val="225"/>
              </a:spcBef>
            </a:pPr>
            <a:r>
              <a:rPr dirty="0" sz="1800" spc="-5" b="1">
                <a:latin typeface="標楷體"/>
                <a:cs typeface="標楷體"/>
              </a:rPr>
              <a:t>沒有化療</a:t>
            </a:r>
            <a:endParaRPr sz="1800">
              <a:latin typeface="標楷體"/>
              <a:cs typeface="標楷體"/>
            </a:endParaRPr>
          </a:p>
        </p:txBody>
      </p:sp>
      <p:sp>
        <p:nvSpPr>
          <p:cNvPr id="6" name="object 6"/>
          <p:cNvSpPr txBox="1"/>
          <p:nvPr/>
        </p:nvSpPr>
        <p:spPr>
          <a:xfrm>
            <a:off x="746125" y="4097337"/>
            <a:ext cx="3205480" cy="513080"/>
          </a:xfrm>
          <a:prstGeom prst="rect">
            <a:avLst/>
          </a:prstGeom>
          <a:solidFill>
            <a:srgbClr val="FFFFFF"/>
          </a:solidFill>
        </p:spPr>
        <p:txBody>
          <a:bodyPr wrap="square" lIns="0" tIns="67945" rIns="0" bIns="0" rtlCol="0" vert="horz">
            <a:spAutoFit/>
          </a:bodyPr>
          <a:lstStyle/>
          <a:p>
            <a:pPr marL="410209">
              <a:lnSpc>
                <a:spcPct val="100000"/>
              </a:lnSpc>
              <a:spcBef>
                <a:spcPts val="535"/>
              </a:spcBef>
            </a:pPr>
            <a:r>
              <a:rPr dirty="0" sz="1800" spc="5" b="1">
                <a:latin typeface="標楷體"/>
                <a:cs typeface="標楷體"/>
              </a:rPr>
              <a:t>曾接受</a:t>
            </a:r>
            <a:r>
              <a:rPr dirty="0" sz="1800" spc="-5" b="1">
                <a:latin typeface="標楷體"/>
                <a:cs typeface="標楷體"/>
              </a:rPr>
              <a:t>化療</a:t>
            </a:r>
            <a:endParaRPr sz="1800">
              <a:latin typeface="標楷體"/>
              <a:cs typeface="標楷體"/>
            </a:endParaRPr>
          </a:p>
        </p:txBody>
      </p:sp>
      <p:sp>
        <p:nvSpPr>
          <p:cNvPr id="7" name="object 7"/>
          <p:cNvSpPr/>
          <p:nvPr/>
        </p:nvSpPr>
        <p:spPr>
          <a:xfrm>
            <a:off x="720725" y="2763837"/>
            <a:ext cx="2808605" cy="260350"/>
          </a:xfrm>
          <a:custGeom>
            <a:avLst/>
            <a:gdLst/>
            <a:ahLst/>
            <a:cxnLst/>
            <a:rect l="l" t="t" r="r" b="b"/>
            <a:pathLst>
              <a:path w="2808604" h="260350">
                <a:moveTo>
                  <a:pt x="0" y="0"/>
                </a:moveTo>
                <a:lnTo>
                  <a:pt x="2808287" y="0"/>
                </a:lnTo>
                <a:lnTo>
                  <a:pt x="2808287" y="260350"/>
                </a:lnTo>
                <a:lnTo>
                  <a:pt x="0" y="260350"/>
                </a:lnTo>
                <a:lnTo>
                  <a:pt x="0" y="0"/>
                </a:lnTo>
                <a:close/>
              </a:path>
            </a:pathLst>
          </a:custGeom>
          <a:solidFill>
            <a:srgbClr val="FFFFFF"/>
          </a:solidFill>
        </p:spPr>
        <p:txBody>
          <a:bodyPr wrap="square" lIns="0" tIns="0" rIns="0" bIns="0" rtlCol="0"/>
          <a:lstStyle/>
          <a:p/>
        </p:txBody>
      </p:sp>
      <p:sp>
        <p:nvSpPr>
          <p:cNvPr id="8" name="object 8"/>
          <p:cNvSpPr/>
          <p:nvPr/>
        </p:nvSpPr>
        <p:spPr>
          <a:xfrm>
            <a:off x="4702175" y="4868862"/>
            <a:ext cx="3470275" cy="431800"/>
          </a:xfrm>
          <a:custGeom>
            <a:avLst/>
            <a:gdLst/>
            <a:ahLst/>
            <a:cxnLst/>
            <a:rect l="l" t="t" r="r" b="b"/>
            <a:pathLst>
              <a:path w="3470275" h="431800">
                <a:moveTo>
                  <a:pt x="0" y="0"/>
                </a:moveTo>
                <a:lnTo>
                  <a:pt x="3470275" y="0"/>
                </a:lnTo>
                <a:lnTo>
                  <a:pt x="3470275" y="431800"/>
                </a:lnTo>
                <a:lnTo>
                  <a:pt x="0" y="431800"/>
                </a:lnTo>
                <a:lnTo>
                  <a:pt x="0" y="0"/>
                </a:lnTo>
                <a:close/>
              </a:path>
            </a:pathLst>
          </a:custGeom>
          <a:solidFill>
            <a:srgbClr val="FFFFFF"/>
          </a:solidFill>
        </p:spPr>
        <p:txBody>
          <a:bodyPr wrap="square" lIns="0" tIns="0" rIns="0" bIns="0" rtlCol="0"/>
          <a:lstStyle/>
          <a:p/>
        </p:txBody>
      </p:sp>
      <p:sp>
        <p:nvSpPr>
          <p:cNvPr id="9" name="object 9"/>
          <p:cNvSpPr/>
          <p:nvPr/>
        </p:nvSpPr>
        <p:spPr>
          <a:xfrm>
            <a:off x="746125" y="1373187"/>
            <a:ext cx="7498080" cy="395605"/>
          </a:xfrm>
          <a:custGeom>
            <a:avLst/>
            <a:gdLst/>
            <a:ahLst/>
            <a:cxnLst/>
            <a:rect l="l" t="t" r="r" b="b"/>
            <a:pathLst>
              <a:path w="7498080" h="395605">
                <a:moveTo>
                  <a:pt x="0" y="0"/>
                </a:moveTo>
                <a:lnTo>
                  <a:pt x="7497762" y="0"/>
                </a:lnTo>
                <a:lnTo>
                  <a:pt x="7497762" y="395287"/>
                </a:lnTo>
                <a:lnTo>
                  <a:pt x="0" y="395287"/>
                </a:lnTo>
                <a:lnTo>
                  <a:pt x="0" y="0"/>
                </a:lnTo>
                <a:close/>
              </a:path>
            </a:pathLst>
          </a:custGeom>
          <a:solidFill>
            <a:srgbClr val="FFFFFF"/>
          </a:solidFill>
        </p:spPr>
        <p:txBody>
          <a:bodyPr wrap="square" lIns="0" tIns="0" rIns="0" bIns="0" rtlCol="0"/>
          <a:lstStyle/>
          <a:p/>
        </p:txBody>
      </p:sp>
      <p:sp>
        <p:nvSpPr>
          <p:cNvPr id="10" name="object 10"/>
          <p:cNvSpPr txBox="1"/>
          <p:nvPr/>
        </p:nvSpPr>
        <p:spPr>
          <a:xfrm>
            <a:off x="2237739" y="1386332"/>
            <a:ext cx="5345430" cy="382270"/>
          </a:xfrm>
          <a:prstGeom prst="rect">
            <a:avLst/>
          </a:prstGeom>
          <a:solidFill>
            <a:srgbClr val="FFFF00"/>
          </a:solidFill>
        </p:spPr>
        <p:txBody>
          <a:bodyPr wrap="square" lIns="0" tIns="0" rIns="0" bIns="0" rtlCol="0" vert="horz">
            <a:spAutoFit/>
          </a:bodyPr>
          <a:lstStyle/>
          <a:p>
            <a:pPr>
              <a:lnSpc>
                <a:spcPts val="2805"/>
              </a:lnSpc>
            </a:pPr>
            <a:r>
              <a:rPr dirty="0" sz="2800" b="1">
                <a:solidFill>
                  <a:srgbClr val="FF0000"/>
                </a:solidFill>
                <a:latin typeface="標楷體"/>
                <a:cs typeface="標楷體"/>
              </a:rPr>
              <a:t>賀</a:t>
            </a:r>
            <a:r>
              <a:rPr dirty="0" sz="2800" spc="-10" b="1">
                <a:solidFill>
                  <a:srgbClr val="FF0000"/>
                </a:solidFill>
                <a:latin typeface="標楷體"/>
                <a:cs typeface="標楷體"/>
              </a:rPr>
              <a:t>爾蒙受</a:t>
            </a:r>
            <a:r>
              <a:rPr dirty="0" sz="2800" b="1">
                <a:solidFill>
                  <a:srgbClr val="FF0000"/>
                </a:solidFill>
                <a:latin typeface="標楷體"/>
                <a:cs typeface="標楷體"/>
              </a:rPr>
              <a:t>體</a:t>
            </a:r>
            <a:r>
              <a:rPr dirty="0" sz="2800" spc="-10" b="1">
                <a:solidFill>
                  <a:srgbClr val="FF0000"/>
                </a:solidFill>
                <a:latin typeface="標楷體"/>
                <a:cs typeface="標楷體"/>
              </a:rPr>
              <a:t>陽性未</a:t>
            </a:r>
            <a:r>
              <a:rPr dirty="0" sz="2800" b="1">
                <a:solidFill>
                  <a:srgbClr val="FF0000"/>
                </a:solidFill>
                <a:latin typeface="標楷體"/>
                <a:cs typeface="標楷體"/>
              </a:rPr>
              <a:t>收</a:t>
            </a:r>
            <a:r>
              <a:rPr dirty="0" sz="2800" spc="-10" b="1">
                <a:solidFill>
                  <a:srgbClr val="FF0000"/>
                </a:solidFill>
                <a:latin typeface="標楷體"/>
                <a:cs typeface="標楷體"/>
              </a:rPr>
              <a:t>經的乳</a:t>
            </a:r>
            <a:r>
              <a:rPr dirty="0" sz="2800" b="1">
                <a:solidFill>
                  <a:srgbClr val="FF0000"/>
                </a:solidFill>
                <a:latin typeface="標楷體"/>
                <a:cs typeface="標楷體"/>
              </a:rPr>
              <a:t>癌</a:t>
            </a:r>
            <a:r>
              <a:rPr dirty="0" sz="2800" spc="-10" b="1">
                <a:solidFill>
                  <a:srgbClr val="FF0000"/>
                </a:solidFill>
                <a:latin typeface="標楷體"/>
                <a:cs typeface="標楷體"/>
              </a:rPr>
              <a:t>病人</a:t>
            </a:r>
            <a:endParaRPr sz="2800">
              <a:latin typeface="標楷體"/>
              <a:cs typeface="標楷體"/>
            </a:endParaRPr>
          </a:p>
        </p:txBody>
      </p:sp>
      <p:sp>
        <p:nvSpPr>
          <p:cNvPr id="11" name="object 11"/>
          <p:cNvSpPr/>
          <p:nvPr/>
        </p:nvSpPr>
        <p:spPr>
          <a:xfrm>
            <a:off x="7570216" y="1349755"/>
            <a:ext cx="99060" cy="396240"/>
          </a:xfrm>
          <a:custGeom>
            <a:avLst/>
            <a:gdLst/>
            <a:ahLst/>
            <a:cxnLst/>
            <a:rect l="l" t="t" r="r" b="b"/>
            <a:pathLst>
              <a:path w="99059" h="396239">
                <a:moveTo>
                  <a:pt x="0" y="0"/>
                </a:moveTo>
                <a:lnTo>
                  <a:pt x="99059" y="0"/>
                </a:lnTo>
                <a:lnTo>
                  <a:pt x="99059" y="396239"/>
                </a:lnTo>
                <a:lnTo>
                  <a:pt x="0" y="396239"/>
                </a:lnTo>
                <a:lnTo>
                  <a:pt x="0" y="0"/>
                </a:lnTo>
                <a:close/>
              </a:path>
            </a:pathLst>
          </a:custGeom>
          <a:solidFill>
            <a:srgbClr val="FFFF00"/>
          </a:solidFill>
        </p:spPr>
        <p:txBody>
          <a:bodyPr wrap="square" lIns="0" tIns="0" rIns="0" bIns="0" rtlCol="0"/>
          <a:lstStyle/>
          <a:p/>
        </p:txBody>
      </p:sp>
      <p:sp>
        <p:nvSpPr>
          <p:cNvPr id="12" name="object 12"/>
          <p:cNvSpPr txBox="1"/>
          <p:nvPr/>
        </p:nvSpPr>
        <p:spPr>
          <a:xfrm>
            <a:off x="4999990" y="4710112"/>
            <a:ext cx="3378200" cy="574040"/>
          </a:xfrm>
          <a:prstGeom prst="rect">
            <a:avLst/>
          </a:prstGeom>
        </p:spPr>
        <p:txBody>
          <a:bodyPr wrap="square" lIns="0" tIns="12700" rIns="0" bIns="0" rtlCol="0" vert="horz">
            <a:spAutoFit/>
          </a:bodyPr>
          <a:lstStyle/>
          <a:p>
            <a:pPr marL="12700">
              <a:lnSpc>
                <a:spcPct val="100000"/>
              </a:lnSpc>
              <a:spcBef>
                <a:spcPts val="100"/>
              </a:spcBef>
            </a:pPr>
            <a:r>
              <a:rPr dirty="0" sz="1800" b="1">
                <a:latin typeface="Arial"/>
                <a:cs typeface="Arial"/>
              </a:rPr>
              <a:t>OFS</a:t>
            </a:r>
            <a:r>
              <a:rPr dirty="0" sz="1800" spc="-20" b="1">
                <a:latin typeface="Arial"/>
                <a:cs typeface="Arial"/>
              </a:rPr>
              <a:t> </a:t>
            </a:r>
            <a:r>
              <a:rPr dirty="0" sz="1800" spc="5">
                <a:latin typeface="Arial"/>
                <a:cs typeface="Arial"/>
              </a:rPr>
              <a:t>=</a:t>
            </a:r>
            <a:r>
              <a:rPr dirty="0" sz="1800">
                <a:latin typeface="標楷體"/>
                <a:cs typeface="標楷體"/>
              </a:rPr>
              <a:t>卵巢功能抑制治療</a:t>
            </a:r>
            <a:endParaRPr sz="1800">
              <a:latin typeface="標楷體"/>
              <a:cs typeface="標楷體"/>
            </a:endParaRPr>
          </a:p>
          <a:p>
            <a:pPr marL="12700">
              <a:lnSpc>
                <a:spcPct val="100000"/>
              </a:lnSpc>
            </a:pPr>
            <a:r>
              <a:rPr dirty="0" sz="1800">
                <a:latin typeface="Arial"/>
                <a:cs typeface="Arial"/>
              </a:rPr>
              <a:t>(</a:t>
            </a:r>
            <a:r>
              <a:rPr dirty="0" sz="1800">
                <a:latin typeface="標楷體"/>
                <a:cs typeface="標楷體"/>
              </a:rPr>
              <a:t>打針，卵巢切除，卵巢放射治療</a:t>
            </a:r>
            <a:r>
              <a:rPr dirty="0" sz="1800">
                <a:latin typeface="Arial"/>
                <a:cs typeface="Arial"/>
              </a:rPr>
              <a:t>)</a:t>
            </a:r>
            <a:endParaRPr sz="1800">
              <a:latin typeface="Arial"/>
              <a:cs typeface="Arial"/>
            </a:endParaRPr>
          </a:p>
        </p:txBody>
      </p:sp>
      <p:sp>
        <p:nvSpPr>
          <p:cNvPr id="13" name="object 13"/>
          <p:cNvSpPr txBox="1"/>
          <p:nvPr/>
        </p:nvSpPr>
        <p:spPr>
          <a:xfrm>
            <a:off x="4987188" y="3259188"/>
            <a:ext cx="93980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標楷體"/>
                <a:cs typeface="標楷體"/>
              </a:rPr>
              <a:t>三笨氧胺</a:t>
            </a:r>
            <a:endParaRPr sz="1800">
              <a:latin typeface="標楷體"/>
              <a:cs typeface="標楷體"/>
            </a:endParaRPr>
          </a:p>
        </p:txBody>
      </p:sp>
      <p:sp>
        <p:nvSpPr>
          <p:cNvPr id="14" name="object 14"/>
          <p:cNvSpPr txBox="1"/>
          <p:nvPr/>
        </p:nvSpPr>
        <p:spPr>
          <a:xfrm>
            <a:off x="4828540" y="4010139"/>
            <a:ext cx="139700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標楷體"/>
                <a:cs typeface="標楷體"/>
              </a:rPr>
              <a:t>芳香酶抑制劑</a:t>
            </a:r>
            <a:endParaRPr sz="1800">
              <a:latin typeface="標楷體"/>
              <a:cs typeface="標楷體"/>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450965" y="1725612"/>
            <a:ext cx="116840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標楷體"/>
                <a:cs typeface="標楷體"/>
              </a:rPr>
              <a:t>乳癌受控率</a:t>
            </a:r>
            <a:endParaRPr sz="1800">
              <a:latin typeface="標楷體"/>
              <a:cs typeface="標楷體"/>
            </a:endParaRPr>
          </a:p>
        </p:txBody>
      </p:sp>
      <p:sp>
        <p:nvSpPr>
          <p:cNvPr id="4" name="object 4"/>
          <p:cNvSpPr txBox="1"/>
          <p:nvPr/>
        </p:nvSpPr>
        <p:spPr>
          <a:xfrm>
            <a:off x="2274214" y="1725612"/>
            <a:ext cx="116840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標楷體"/>
                <a:cs typeface="標楷體"/>
              </a:rPr>
              <a:t>無病存活率</a:t>
            </a:r>
            <a:endParaRPr sz="1800">
              <a:latin typeface="標楷體"/>
              <a:cs typeface="標楷體"/>
            </a:endParaRPr>
          </a:p>
        </p:txBody>
      </p:sp>
      <p:sp>
        <p:nvSpPr>
          <p:cNvPr id="5" name="object 5"/>
          <p:cNvSpPr txBox="1"/>
          <p:nvPr/>
        </p:nvSpPr>
        <p:spPr>
          <a:xfrm>
            <a:off x="1979612" y="5083175"/>
            <a:ext cx="6445250" cy="863600"/>
          </a:xfrm>
          <a:prstGeom prst="rect">
            <a:avLst/>
          </a:prstGeom>
          <a:solidFill>
            <a:srgbClr val="FFFFFF"/>
          </a:solidFill>
        </p:spPr>
        <p:txBody>
          <a:bodyPr wrap="square" lIns="0" tIns="98425" rIns="0" bIns="0" rtlCol="0" vert="horz">
            <a:spAutoFit/>
          </a:bodyPr>
          <a:lstStyle/>
          <a:p>
            <a:pPr marL="90805">
              <a:lnSpc>
                <a:spcPct val="100000"/>
              </a:lnSpc>
              <a:spcBef>
                <a:spcPts val="775"/>
              </a:spcBef>
            </a:pPr>
            <a:r>
              <a:rPr dirty="0" sz="2400">
                <a:latin typeface="標楷體"/>
                <a:cs typeface="標楷體"/>
              </a:rPr>
              <a:t>乳癌復發相對減少</a:t>
            </a:r>
            <a:r>
              <a:rPr dirty="0" sz="2400" spc="-5">
                <a:latin typeface="Arial"/>
                <a:cs typeface="Arial"/>
              </a:rPr>
              <a:t>19%</a:t>
            </a:r>
            <a:endParaRPr sz="2400">
              <a:latin typeface="Arial"/>
              <a:cs typeface="Arial"/>
            </a:endParaRPr>
          </a:p>
          <a:p>
            <a:pPr marL="90805">
              <a:lnSpc>
                <a:spcPct val="100000"/>
              </a:lnSpc>
            </a:pPr>
            <a:r>
              <a:rPr dirty="0" sz="2400">
                <a:latin typeface="標楷體"/>
                <a:cs typeface="標楷體"/>
              </a:rPr>
              <a:t>乳癌復發相對減少</a:t>
            </a:r>
            <a:r>
              <a:rPr dirty="0" sz="2400" spc="-5">
                <a:latin typeface="Arial"/>
                <a:cs typeface="Arial"/>
              </a:rPr>
              <a:t>36%;</a:t>
            </a:r>
            <a:r>
              <a:rPr dirty="0" sz="2400" spc="-25">
                <a:latin typeface="Arial"/>
                <a:cs typeface="Arial"/>
              </a:rPr>
              <a:t> </a:t>
            </a:r>
            <a:r>
              <a:rPr dirty="0" sz="2400" spc="-5">
                <a:latin typeface="Arial"/>
                <a:cs typeface="Arial"/>
              </a:rPr>
              <a:t>5</a:t>
            </a:r>
            <a:r>
              <a:rPr dirty="0" sz="2400">
                <a:latin typeface="標楷體"/>
                <a:cs typeface="標楷體"/>
              </a:rPr>
              <a:t>年乳癌受控率</a:t>
            </a:r>
            <a:r>
              <a:rPr dirty="0" sz="2400" spc="-545">
                <a:latin typeface="標楷體"/>
                <a:cs typeface="標楷體"/>
              </a:rPr>
              <a:t> </a:t>
            </a:r>
            <a:r>
              <a:rPr dirty="0" sz="2400">
                <a:latin typeface="Arial"/>
                <a:cs typeface="Arial"/>
              </a:rPr>
              <a:t>&gt;</a:t>
            </a:r>
            <a:r>
              <a:rPr dirty="0" sz="2400" spc="-25">
                <a:latin typeface="Arial"/>
                <a:cs typeface="Arial"/>
              </a:rPr>
              <a:t> </a:t>
            </a:r>
            <a:r>
              <a:rPr dirty="0" sz="2400" spc="-5">
                <a:latin typeface="Arial"/>
                <a:cs typeface="Arial"/>
              </a:rPr>
              <a:t>90%</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145539" y="513810"/>
            <a:ext cx="3788410" cy="756920"/>
          </a:xfrm>
          <a:prstGeom prst="rect"/>
        </p:spPr>
        <p:txBody>
          <a:bodyPr wrap="square" lIns="0" tIns="12700" rIns="0" bIns="0" rtlCol="0" vert="horz">
            <a:spAutoFit/>
          </a:bodyPr>
          <a:lstStyle/>
          <a:p>
            <a:pPr marL="12700">
              <a:lnSpc>
                <a:spcPct val="100000"/>
              </a:lnSpc>
              <a:spcBef>
                <a:spcPts val="100"/>
              </a:spcBef>
            </a:pPr>
            <a:r>
              <a:rPr dirty="0" sz="4800" spc="-5">
                <a:solidFill>
                  <a:srgbClr val="FF33CC"/>
                </a:solidFill>
                <a:latin typeface="Times New Roman"/>
                <a:cs typeface="Times New Roman"/>
              </a:rPr>
              <a:t>Her-2/neu</a:t>
            </a:r>
            <a:r>
              <a:rPr dirty="0" spc="20">
                <a:solidFill>
                  <a:srgbClr val="FF33CC"/>
                </a:solidFill>
              </a:rPr>
              <a:t>基</a:t>
            </a:r>
            <a:r>
              <a:rPr dirty="0">
                <a:solidFill>
                  <a:srgbClr val="FF33CC"/>
                </a:solidFill>
              </a:rPr>
              <a:t>因</a:t>
            </a:r>
            <a:endParaRPr sz="4800">
              <a:latin typeface="Times New Roman"/>
              <a:cs typeface="Times New Roman"/>
            </a:endParaRPr>
          </a:p>
        </p:txBody>
      </p:sp>
      <p:sp>
        <p:nvSpPr>
          <p:cNvPr id="24" name="object 24"/>
          <p:cNvSpPr txBox="1"/>
          <p:nvPr/>
        </p:nvSpPr>
        <p:spPr>
          <a:xfrm>
            <a:off x="1069339" y="1536598"/>
            <a:ext cx="7706359" cy="2497455"/>
          </a:xfrm>
          <a:prstGeom prst="rect">
            <a:avLst/>
          </a:prstGeom>
        </p:spPr>
        <p:txBody>
          <a:bodyPr wrap="square" lIns="0" tIns="96520" rIns="0" bIns="0" rtlCol="0" vert="horz">
            <a:spAutoFit/>
          </a:bodyPr>
          <a:lstStyle/>
          <a:p>
            <a:pPr marL="355600" indent="-342900">
              <a:lnSpc>
                <a:spcPct val="100000"/>
              </a:lnSpc>
              <a:spcBef>
                <a:spcPts val="760"/>
              </a:spcBef>
              <a:buClr>
                <a:srgbClr val="0099CC"/>
              </a:buClr>
              <a:buSzPct val="69642"/>
              <a:buFont typeface="Wingdings"/>
              <a:buChar char=""/>
              <a:tabLst>
                <a:tab pos="354965" algn="l"/>
                <a:tab pos="355600" algn="l"/>
              </a:tabLst>
            </a:pPr>
            <a:r>
              <a:rPr dirty="0" sz="2800" spc="-5">
                <a:solidFill>
                  <a:srgbClr val="800080"/>
                </a:solidFill>
                <a:latin typeface="Times New Roman"/>
                <a:cs typeface="Times New Roman"/>
              </a:rPr>
              <a:t>Her-2/neu</a:t>
            </a:r>
            <a:r>
              <a:rPr dirty="0" sz="2800" spc="5">
                <a:solidFill>
                  <a:srgbClr val="800080"/>
                </a:solidFill>
                <a:latin typeface="標楷體"/>
                <a:cs typeface="標楷體"/>
              </a:rPr>
              <a:t>基因</a:t>
            </a:r>
            <a:r>
              <a:rPr dirty="0" sz="2800" spc="-10">
                <a:solidFill>
                  <a:srgbClr val="800080"/>
                </a:solidFill>
                <a:latin typeface="Wingdings"/>
                <a:cs typeface="Wingdings"/>
              </a:rPr>
              <a:t></a:t>
            </a:r>
            <a:r>
              <a:rPr dirty="0" sz="2800" spc="-10">
                <a:solidFill>
                  <a:srgbClr val="800080"/>
                </a:solidFill>
                <a:latin typeface="Times New Roman"/>
                <a:cs typeface="Times New Roman"/>
              </a:rPr>
              <a:t>HER2 </a:t>
            </a:r>
            <a:r>
              <a:rPr dirty="0" sz="2800" spc="5">
                <a:solidFill>
                  <a:srgbClr val="800080"/>
                </a:solidFill>
                <a:latin typeface="標楷體"/>
                <a:cs typeface="標楷體"/>
              </a:rPr>
              <a:t>受體表現</a:t>
            </a:r>
            <a:r>
              <a:rPr dirty="0" u="heavy" sz="2800" spc="-10" b="1">
                <a:solidFill>
                  <a:srgbClr val="FF33CC"/>
                </a:solidFill>
                <a:uFill>
                  <a:solidFill>
                    <a:srgbClr val="FF33CC"/>
                  </a:solidFill>
                </a:uFill>
                <a:latin typeface="標楷體"/>
                <a:cs typeface="標楷體"/>
              </a:rPr>
              <a:t>陽</a:t>
            </a:r>
            <a:r>
              <a:rPr dirty="0" u="heavy" sz="2800" spc="-715" b="1">
                <a:solidFill>
                  <a:srgbClr val="FF33CC"/>
                </a:solidFill>
                <a:uFill>
                  <a:solidFill>
                    <a:srgbClr val="FF33CC"/>
                  </a:solidFill>
                </a:uFill>
                <a:latin typeface="標楷體"/>
                <a:cs typeface="標楷體"/>
              </a:rPr>
              <a:t> </a:t>
            </a:r>
            <a:r>
              <a:rPr dirty="0" u="heavy" sz="2800" spc="10" b="1">
                <a:solidFill>
                  <a:srgbClr val="FF33CC"/>
                </a:solidFill>
                <a:uFill>
                  <a:solidFill>
                    <a:srgbClr val="FF33CC"/>
                  </a:solidFill>
                </a:uFill>
                <a:latin typeface="標楷體"/>
                <a:cs typeface="標楷體"/>
              </a:rPr>
              <a:t>性</a:t>
            </a:r>
            <a:r>
              <a:rPr dirty="0" sz="2800">
                <a:solidFill>
                  <a:srgbClr val="800080"/>
                </a:solidFill>
                <a:latin typeface="Times New Roman"/>
                <a:cs typeface="Times New Roman"/>
              </a:rPr>
              <a:t>(20-30%)</a:t>
            </a:r>
            <a:endParaRPr sz="2800">
              <a:latin typeface="Times New Roman"/>
              <a:cs typeface="Times New Roman"/>
            </a:endParaRPr>
          </a:p>
          <a:p>
            <a:pPr marL="355600" indent="-342900">
              <a:lnSpc>
                <a:spcPct val="100000"/>
              </a:lnSpc>
              <a:spcBef>
                <a:spcPts val="660"/>
              </a:spcBef>
              <a:buClr>
                <a:srgbClr val="0099CC"/>
              </a:buClr>
              <a:buSzPct val="69642"/>
              <a:buFont typeface="Wingdings"/>
              <a:buChar char=""/>
              <a:tabLst>
                <a:tab pos="354965" algn="l"/>
                <a:tab pos="355600" algn="l"/>
              </a:tabLst>
            </a:pPr>
            <a:r>
              <a:rPr dirty="0" sz="2800" spc="5">
                <a:latin typeface="標楷體"/>
                <a:cs typeface="標楷體"/>
              </a:rPr>
              <a:t>乳</a:t>
            </a:r>
            <a:r>
              <a:rPr dirty="0" sz="2800" spc="-5">
                <a:latin typeface="標楷體"/>
                <a:cs typeface="標楷體"/>
              </a:rPr>
              <a:t>癌較具</a:t>
            </a:r>
            <a:r>
              <a:rPr dirty="0" sz="2800" spc="5">
                <a:latin typeface="標楷體"/>
                <a:cs typeface="標楷體"/>
              </a:rPr>
              <a:t>侵</a:t>
            </a:r>
            <a:r>
              <a:rPr dirty="0" sz="2800" spc="-5">
                <a:latin typeface="標楷體"/>
                <a:cs typeface="標楷體"/>
              </a:rPr>
              <a:t>略性</a:t>
            </a:r>
            <a:endParaRPr sz="2800">
              <a:latin typeface="標楷體"/>
              <a:cs typeface="標楷體"/>
            </a:endParaRPr>
          </a:p>
          <a:p>
            <a:pPr marL="355600" indent="-342900">
              <a:lnSpc>
                <a:spcPct val="100000"/>
              </a:lnSpc>
              <a:spcBef>
                <a:spcPts val="670"/>
              </a:spcBef>
              <a:buClr>
                <a:srgbClr val="0099CC"/>
              </a:buClr>
              <a:buSzPct val="69642"/>
              <a:buFont typeface="Wingdings"/>
              <a:buChar char=""/>
              <a:tabLst>
                <a:tab pos="354965" algn="l"/>
                <a:tab pos="355600" algn="l"/>
              </a:tabLst>
            </a:pPr>
            <a:r>
              <a:rPr dirty="0" sz="2800" spc="5">
                <a:latin typeface="標楷體"/>
                <a:cs typeface="標楷體"/>
              </a:rPr>
              <a:t>可用針對</a:t>
            </a:r>
            <a:r>
              <a:rPr dirty="0" sz="2800" spc="-5">
                <a:latin typeface="Times New Roman"/>
                <a:cs typeface="Times New Roman"/>
              </a:rPr>
              <a:t>HER-2</a:t>
            </a:r>
            <a:r>
              <a:rPr dirty="0" sz="2800" spc="-20">
                <a:latin typeface="Times New Roman"/>
                <a:cs typeface="Times New Roman"/>
              </a:rPr>
              <a:t> </a:t>
            </a:r>
            <a:r>
              <a:rPr dirty="0" sz="2800" spc="5">
                <a:latin typeface="標楷體"/>
                <a:cs typeface="標楷體"/>
              </a:rPr>
              <a:t>受體的單克</a:t>
            </a:r>
            <a:r>
              <a:rPr dirty="0" sz="2800" spc="-5">
                <a:latin typeface="標楷體"/>
                <a:cs typeface="標楷體"/>
              </a:rPr>
              <a:t>隆抗</a:t>
            </a:r>
            <a:r>
              <a:rPr dirty="0" sz="2800" spc="5">
                <a:latin typeface="標楷體"/>
                <a:cs typeface="標楷體"/>
              </a:rPr>
              <a:t>體</a:t>
            </a:r>
            <a:r>
              <a:rPr dirty="0" sz="2800" spc="-5">
                <a:solidFill>
                  <a:srgbClr val="FF3300"/>
                </a:solidFill>
                <a:latin typeface="標楷體"/>
                <a:cs typeface="標楷體"/>
              </a:rPr>
              <a:t>赫賽汀</a:t>
            </a:r>
            <a:endParaRPr sz="2800">
              <a:latin typeface="標楷體"/>
              <a:cs typeface="標楷體"/>
            </a:endParaRPr>
          </a:p>
          <a:p>
            <a:pPr marL="354965" marR="5080" indent="-342900">
              <a:lnSpc>
                <a:spcPct val="100000"/>
              </a:lnSpc>
              <a:spcBef>
                <a:spcPts val="675"/>
              </a:spcBef>
              <a:buClr>
                <a:srgbClr val="0099CC"/>
              </a:buClr>
              <a:buSzPct val="69642"/>
              <a:buFont typeface="Wingdings"/>
              <a:buChar char=""/>
              <a:tabLst>
                <a:tab pos="354965" algn="l"/>
                <a:tab pos="355600" algn="l"/>
              </a:tabLst>
            </a:pPr>
            <a:r>
              <a:rPr dirty="0" sz="2800" spc="-5">
                <a:latin typeface="Times New Roman"/>
                <a:cs typeface="Times New Roman"/>
              </a:rPr>
              <a:t>IHC</a:t>
            </a:r>
            <a:r>
              <a:rPr dirty="0" sz="2800" spc="-20">
                <a:latin typeface="Times New Roman"/>
                <a:cs typeface="Times New Roman"/>
              </a:rPr>
              <a:t> </a:t>
            </a:r>
            <a:r>
              <a:rPr dirty="0" sz="2800" spc="-5">
                <a:latin typeface="Times New Roman"/>
                <a:cs typeface="Times New Roman"/>
              </a:rPr>
              <a:t>–</a:t>
            </a:r>
            <a:r>
              <a:rPr dirty="0" sz="2800" spc="-15">
                <a:latin typeface="Times New Roman"/>
                <a:cs typeface="Times New Roman"/>
              </a:rPr>
              <a:t> </a:t>
            </a:r>
            <a:r>
              <a:rPr dirty="0" sz="2800" spc="5">
                <a:latin typeface="標楷體"/>
                <a:cs typeface="標楷體"/>
              </a:rPr>
              <a:t>量度</a:t>
            </a:r>
            <a:r>
              <a:rPr dirty="0" sz="2400" spc="-5">
                <a:latin typeface="Times New Roman"/>
                <a:cs typeface="Times New Roman"/>
              </a:rPr>
              <a:t>HER2</a:t>
            </a:r>
            <a:r>
              <a:rPr dirty="0" sz="2800" spc="5">
                <a:latin typeface="標楷體"/>
                <a:cs typeface="標楷體"/>
              </a:rPr>
              <a:t>受體表現</a:t>
            </a:r>
            <a:r>
              <a:rPr dirty="0" sz="2800" spc="-5">
                <a:latin typeface="Times New Roman"/>
                <a:cs typeface="Times New Roman"/>
              </a:rPr>
              <a:t>;</a:t>
            </a:r>
            <a:r>
              <a:rPr dirty="0" sz="2800" spc="-50">
                <a:latin typeface="Times New Roman"/>
                <a:cs typeface="Times New Roman"/>
              </a:rPr>
              <a:t> </a:t>
            </a:r>
            <a:r>
              <a:rPr dirty="0" sz="2800">
                <a:latin typeface="Times New Roman"/>
                <a:cs typeface="Times New Roman"/>
              </a:rPr>
              <a:t>FISH</a:t>
            </a:r>
            <a:r>
              <a:rPr dirty="0" sz="2800" spc="-5">
                <a:latin typeface="Times New Roman"/>
                <a:cs typeface="Times New Roman"/>
              </a:rPr>
              <a:t> </a:t>
            </a:r>
            <a:r>
              <a:rPr dirty="0" sz="2800">
                <a:latin typeface="Times New Roman"/>
                <a:cs typeface="Times New Roman"/>
              </a:rPr>
              <a:t>--</a:t>
            </a:r>
            <a:r>
              <a:rPr dirty="0" sz="2800" spc="5">
                <a:latin typeface="標楷體"/>
                <a:cs typeface="標楷體"/>
              </a:rPr>
              <a:t>量度</a:t>
            </a:r>
            <a:r>
              <a:rPr dirty="0" sz="2400" spc="-5">
                <a:latin typeface="Times New Roman"/>
                <a:cs typeface="Times New Roman"/>
              </a:rPr>
              <a:t>HER2</a:t>
            </a:r>
            <a:r>
              <a:rPr dirty="0" sz="2800" spc="5">
                <a:latin typeface="標楷體"/>
                <a:cs typeface="標楷體"/>
              </a:rPr>
              <a:t>基因 數</a:t>
            </a:r>
            <a:r>
              <a:rPr dirty="0" sz="2800" spc="-5">
                <a:latin typeface="標楷體"/>
                <a:cs typeface="標楷體"/>
              </a:rPr>
              <a:t>量</a:t>
            </a:r>
            <a:r>
              <a:rPr dirty="0" sz="2800" spc="-710">
                <a:latin typeface="標楷體"/>
                <a:cs typeface="標楷體"/>
              </a:rPr>
              <a:t> </a:t>
            </a:r>
            <a:r>
              <a:rPr dirty="0" sz="2800">
                <a:latin typeface="Times New Roman"/>
                <a:cs typeface="Times New Roman"/>
              </a:rPr>
              <a:t>(</a:t>
            </a:r>
            <a:r>
              <a:rPr dirty="0" sz="2800" spc="5">
                <a:latin typeface="標楷體"/>
                <a:cs typeface="標楷體"/>
              </a:rPr>
              <a:t>較準確</a:t>
            </a:r>
            <a:r>
              <a:rPr dirty="0" sz="2800" spc="-5">
                <a:latin typeface="Times New Roman"/>
                <a:cs typeface="Times New Roman"/>
              </a:rPr>
              <a:t>)</a:t>
            </a:r>
            <a:endParaRPr sz="2800">
              <a:latin typeface="Times New Roman"/>
              <a:cs typeface="Times New Roman"/>
            </a:endParaRPr>
          </a:p>
        </p:txBody>
      </p:sp>
      <p:sp>
        <p:nvSpPr>
          <p:cNvPr id="25" name="object 25"/>
          <p:cNvSpPr/>
          <p:nvPr/>
        </p:nvSpPr>
        <p:spPr>
          <a:xfrm>
            <a:off x="1905000" y="4322762"/>
            <a:ext cx="6629387" cy="2500507"/>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3117469" y="318865"/>
            <a:ext cx="2055495" cy="635000"/>
          </a:xfrm>
          <a:prstGeom prst="rect"/>
        </p:spPr>
        <p:txBody>
          <a:bodyPr wrap="square" lIns="0" tIns="12065" rIns="0" bIns="0" rtlCol="0" vert="horz">
            <a:spAutoFit/>
          </a:bodyPr>
          <a:lstStyle/>
          <a:p>
            <a:pPr marL="12700">
              <a:lnSpc>
                <a:spcPct val="100000"/>
              </a:lnSpc>
              <a:spcBef>
                <a:spcPts val="95"/>
              </a:spcBef>
            </a:pPr>
            <a:r>
              <a:rPr dirty="0" sz="4000" spc="-5">
                <a:solidFill>
                  <a:srgbClr val="FFFFFF"/>
                </a:solidFill>
                <a:latin typeface="微軟正黑體"/>
                <a:cs typeface="微軟正黑體"/>
              </a:rPr>
              <a:t>標靶治療</a:t>
            </a:r>
            <a:endParaRPr sz="4000">
              <a:latin typeface="微軟正黑體"/>
              <a:cs typeface="微軟正黑體"/>
            </a:endParaRPr>
          </a:p>
        </p:txBody>
      </p:sp>
      <p:sp>
        <p:nvSpPr>
          <p:cNvPr id="4" name="object 4"/>
          <p:cNvSpPr/>
          <p:nvPr/>
        </p:nvSpPr>
        <p:spPr>
          <a:xfrm>
            <a:off x="323850" y="1268412"/>
            <a:ext cx="8820150" cy="5589905"/>
          </a:xfrm>
          <a:custGeom>
            <a:avLst/>
            <a:gdLst/>
            <a:ahLst/>
            <a:cxnLst/>
            <a:rect l="l" t="t" r="r" b="b"/>
            <a:pathLst>
              <a:path w="8820150" h="5589905">
                <a:moveTo>
                  <a:pt x="0" y="5589587"/>
                </a:moveTo>
                <a:lnTo>
                  <a:pt x="8820150" y="5589587"/>
                </a:lnTo>
                <a:lnTo>
                  <a:pt x="8820150" y="0"/>
                </a:lnTo>
                <a:lnTo>
                  <a:pt x="0" y="0"/>
                </a:lnTo>
                <a:lnTo>
                  <a:pt x="0" y="5589587"/>
                </a:lnTo>
                <a:close/>
              </a:path>
            </a:pathLst>
          </a:custGeom>
          <a:solidFill>
            <a:srgbClr val="FFFFFF"/>
          </a:solidFill>
        </p:spPr>
        <p:txBody>
          <a:bodyPr wrap="square" lIns="0" tIns="0" rIns="0" bIns="0" rtlCol="0"/>
          <a:lstStyle/>
          <a:p/>
        </p:txBody>
      </p:sp>
      <p:sp>
        <p:nvSpPr>
          <p:cNvPr id="5" name="object 5"/>
          <p:cNvSpPr/>
          <p:nvPr/>
        </p:nvSpPr>
        <p:spPr>
          <a:xfrm>
            <a:off x="415290" y="1585404"/>
            <a:ext cx="254507" cy="25603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72489" y="3098737"/>
            <a:ext cx="216408" cy="22402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872489" y="3824161"/>
            <a:ext cx="216408" cy="224027"/>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872489" y="4549585"/>
            <a:ext cx="216408" cy="224027"/>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329689" y="5207952"/>
            <a:ext cx="164591" cy="176783"/>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329689" y="5777941"/>
            <a:ext cx="164591" cy="176771"/>
          </a:xfrm>
          <a:prstGeom prst="rect">
            <a:avLst/>
          </a:prstGeom>
          <a:blipFill>
            <a:blip r:embed="rId5" cstate="print"/>
            <a:stretch>
              <a:fillRect/>
            </a:stretch>
          </a:blipFill>
        </p:spPr>
        <p:txBody>
          <a:bodyPr wrap="square" lIns="0" tIns="0" rIns="0" bIns="0" rtlCol="0"/>
          <a:lstStyle/>
          <a:p/>
        </p:txBody>
      </p:sp>
      <p:sp>
        <p:nvSpPr>
          <p:cNvPr id="11" name="object 11"/>
          <p:cNvSpPr txBox="1"/>
          <p:nvPr/>
        </p:nvSpPr>
        <p:spPr>
          <a:xfrm>
            <a:off x="745490" y="1199833"/>
            <a:ext cx="4846955" cy="4837430"/>
          </a:xfrm>
          <a:prstGeom prst="rect">
            <a:avLst/>
          </a:prstGeom>
        </p:spPr>
        <p:txBody>
          <a:bodyPr wrap="square" lIns="0" tIns="256540" rIns="0" bIns="0" rtlCol="0" vert="horz">
            <a:spAutoFit/>
          </a:bodyPr>
          <a:lstStyle/>
          <a:p>
            <a:pPr marL="12700">
              <a:lnSpc>
                <a:spcPct val="100000"/>
              </a:lnSpc>
              <a:spcBef>
                <a:spcPts val="2020"/>
              </a:spcBef>
            </a:pPr>
            <a:r>
              <a:rPr dirty="0" sz="3200" b="1">
                <a:latin typeface="微軟正黑體"/>
                <a:cs typeface="微軟正黑體"/>
              </a:rPr>
              <a:t>赫賽汀</a:t>
            </a:r>
            <a:r>
              <a:rPr dirty="0" sz="3200" spc="-15" b="1">
                <a:latin typeface="微軟正黑體"/>
                <a:cs typeface="微軟正黑體"/>
              </a:rPr>
              <a:t> </a:t>
            </a:r>
            <a:r>
              <a:rPr dirty="0" sz="3200" b="1">
                <a:latin typeface="微軟正黑體"/>
                <a:cs typeface="微軟正黑體"/>
              </a:rPr>
              <a:t>/</a:t>
            </a:r>
            <a:r>
              <a:rPr dirty="0" sz="3200" spc="-15" b="1">
                <a:latin typeface="微軟正黑體"/>
                <a:cs typeface="微軟正黑體"/>
              </a:rPr>
              <a:t> </a:t>
            </a:r>
            <a:r>
              <a:rPr dirty="0" sz="3200" b="1">
                <a:latin typeface="微軟正黑體"/>
                <a:cs typeface="微軟正黑體"/>
              </a:rPr>
              <a:t>曲妥珠單抗</a:t>
            </a:r>
            <a:endParaRPr sz="3200">
              <a:latin typeface="微軟正黑體"/>
              <a:cs typeface="微軟正黑體"/>
            </a:endParaRPr>
          </a:p>
          <a:p>
            <a:pPr marL="12700">
              <a:lnSpc>
                <a:spcPct val="100000"/>
              </a:lnSpc>
              <a:spcBef>
                <a:spcPts val="1920"/>
              </a:spcBef>
            </a:pPr>
            <a:r>
              <a:rPr dirty="0" sz="3200" spc="-5" b="1">
                <a:latin typeface="微軟正黑體"/>
                <a:cs typeface="微軟正黑體"/>
              </a:rPr>
              <a:t>(herceptin/trastuzumab)</a:t>
            </a:r>
            <a:endParaRPr sz="3200">
              <a:latin typeface="微軟正黑體"/>
              <a:cs typeface="微軟正黑體"/>
            </a:endParaRPr>
          </a:p>
          <a:p>
            <a:pPr marL="413384">
              <a:lnSpc>
                <a:spcPct val="100000"/>
              </a:lnSpc>
              <a:spcBef>
                <a:spcPts val="2450"/>
              </a:spcBef>
            </a:pPr>
            <a:r>
              <a:rPr dirty="0" sz="2800" spc="-5" b="1">
                <a:solidFill>
                  <a:srgbClr val="8E6385"/>
                </a:solidFill>
                <a:latin typeface="微軟正黑體"/>
                <a:cs typeface="微軟正黑體"/>
              </a:rPr>
              <a:t>靜脈注射</a:t>
            </a:r>
            <a:r>
              <a:rPr dirty="0" sz="2800" spc="10" b="1">
                <a:solidFill>
                  <a:srgbClr val="8E6385"/>
                </a:solidFill>
                <a:latin typeface="微軟正黑體"/>
                <a:cs typeface="微軟正黑體"/>
              </a:rPr>
              <a:t> </a:t>
            </a:r>
            <a:r>
              <a:rPr dirty="0" sz="2800" spc="-5" b="1">
                <a:solidFill>
                  <a:srgbClr val="8E6385"/>
                </a:solidFill>
                <a:latin typeface="微軟正黑體"/>
                <a:cs typeface="微軟正黑體"/>
              </a:rPr>
              <a:t>或</a:t>
            </a:r>
            <a:r>
              <a:rPr dirty="0" sz="2800" spc="-10" b="1">
                <a:solidFill>
                  <a:srgbClr val="8E6385"/>
                </a:solidFill>
                <a:latin typeface="微軟正黑體"/>
                <a:cs typeface="微軟正黑體"/>
              </a:rPr>
              <a:t> </a:t>
            </a:r>
            <a:r>
              <a:rPr dirty="0" sz="2800" spc="-5" b="1">
                <a:solidFill>
                  <a:srgbClr val="8E6385"/>
                </a:solidFill>
                <a:latin typeface="微軟正黑體"/>
                <a:cs typeface="微軟正黑體"/>
              </a:rPr>
              <a:t>皮下注射</a:t>
            </a:r>
            <a:endParaRPr sz="2800">
              <a:latin typeface="微軟正黑體"/>
              <a:cs typeface="微軟正黑體"/>
            </a:endParaRPr>
          </a:p>
          <a:p>
            <a:pPr marL="413384" marR="248285">
              <a:lnSpc>
                <a:spcPct val="170000"/>
              </a:lnSpc>
            </a:pPr>
            <a:r>
              <a:rPr dirty="0" sz="2800" spc="-5" b="1">
                <a:solidFill>
                  <a:srgbClr val="8E6385"/>
                </a:solidFill>
                <a:latin typeface="微軟正黑體"/>
                <a:cs typeface="微軟正黑體"/>
              </a:rPr>
              <a:t>手術後療程</a:t>
            </a:r>
            <a:r>
              <a:rPr dirty="0" sz="2800" spc="-25" b="1">
                <a:solidFill>
                  <a:srgbClr val="8E6385"/>
                </a:solidFill>
                <a:latin typeface="微軟正黑體"/>
                <a:cs typeface="微軟正黑體"/>
              </a:rPr>
              <a:t> </a:t>
            </a:r>
            <a:r>
              <a:rPr dirty="0" sz="2800" spc="-5" b="1">
                <a:solidFill>
                  <a:srgbClr val="8E6385"/>
                </a:solidFill>
                <a:latin typeface="微軟正黑體"/>
                <a:cs typeface="微軟正黑體"/>
              </a:rPr>
              <a:t>:</a:t>
            </a:r>
            <a:r>
              <a:rPr dirty="0" sz="2800" spc="-40" b="1">
                <a:solidFill>
                  <a:srgbClr val="8E6385"/>
                </a:solidFill>
                <a:latin typeface="微軟正黑體"/>
                <a:cs typeface="微軟正黑體"/>
              </a:rPr>
              <a:t> </a:t>
            </a:r>
            <a:r>
              <a:rPr dirty="0" sz="2800" spc="-5" b="1">
                <a:solidFill>
                  <a:srgbClr val="8E6385"/>
                </a:solidFill>
                <a:latin typeface="微軟正黑體"/>
                <a:cs typeface="微軟正黑體"/>
              </a:rPr>
              <a:t>一般為期一年 其他用途</a:t>
            </a:r>
            <a:endParaRPr sz="2800">
              <a:latin typeface="微軟正黑體"/>
              <a:cs typeface="微軟正黑體"/>
            </a:endParaRPr>
          </a:p>
          <a:p>
            <a:pPr marL="812800" marR="1795145">
              <a:lnSpc>
                <a:spcPct val="170000"/>
              </a:lnSpc>
              <a:spcBef>
                <a:spcPts val="155"/>
              </a:spcBef>
            </a:pPr>
            <a:r>
              <a:rPr dirty="0" sz="2200" spc="-5" b="1">
                <a:solidFill>
                  <a:srgbClr val="5B484E"/>
                </a:solidFill>
                <a:latin typeface="微軟正黑體"/>
                <a:cs typeface="微軟正黑體"/>
              </a:rPr>
              <a:t>腫瘤復發或轉移 </a:t>
            </a:r>
            <a:r>
              <a:rPr dirty="0" sz="2200" spc="-5" b="1">
                <a:solidFill>
                  <a:srgbClr val="5B484E"/>
                </a:solidFill>
                <a:latin typeface="微軟正黑體"/>
                <a:cs typeface="微軟正黑體"/>
              </a:rPr>
              <a:t>手術前的輔助治療</a:t>
            </a:r>
            <a:endParaRPr sz="2200">
              <a:latin typeface="微軟正黑體"/>
              <a:cs typeface="微軟正黑體"/>
            </a:endParaRPr>
          </a:p>
        </p:txBody>
      </p:sp>
      <p:sp>
        <p:nvSpPr>
          <p:cNvPr id="12" name="object 12"/>
          <p:cNvSpPr/>
          <p:nvPr/>
        </p:nvSpPr>
        <p:spPr>
          <a:xfrm>
            <a:off x="4859338" y="4260850"/>
            <a:ext cx="3902074" cy="2565399"/>
          </a:xfrm>
          <a:prstGeom prst="rect">
            <a:avLst/>
          </a:prstGeom>
          <a:blipFill>
            <a:blip r:embed="rId6" cstate="print"/>
            <a:stretch>
              <a:fillRect/>
            </a:stretch>
          </a:blipFill>
        </p:spPr>
        <p:txBody>
          <a:bodyPr wrap="square" lIns="0" tIns="0" rIns="0" bIns="0" rtlCol="0"/>
          <a:lstStyle/>
          <a:p/>
        </p:txBody>
      </p:sp>
      <p:sp>
        <p:nvSpPr>
          <p:cNvPr id="13" name="object 13"/>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15:31:24</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a:lnSpc>
                <a:spcPct val="100000"/>
              </a:lnSpc>
            </a:pPr>
            <a:r>
              <a:rPr dirty="0" sz="1000">
                <a:latin typeface="Arial"/>
                <a:cs typeface="Arial"/>
              </a:rPr>
              <a:t> </a:t>
            </a:r>
            <a:endParaRPr sz="1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924416" y="0"/>
            <a:ext cx="7301512" cy="727075"/>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238125"/>
            <a:ext cx="240029" cy="252729"/>
          </a:xfrm>
          <a:custGeom>
            <a:avLst/>
            <a:gdLst/>
            <a:ahLst/>
            <a:cxnLst/>
            <a:rect l="l" t="t" r="r" b="b"/>
            <a:pathLst>
              <a:path w="240029" h="252729">
                <a:moveTo>
                  <a:pt x="0" y="252412"/>
                </a:moveTo>
                <a:lnTo>
                  <a:pt x="239712" y="252412"/>
                </a:lnTo>
                <a:lnTo>
                  <a:pt x="239712" y="0"/>
                </a:lnTo>
                <a:lnTo>
                  <a:pt x="0" y="0"/>
                </a:lnTo>
                <a:lnTo>
                  <a:pt x="0" y="252412"/>
                </a:lnTo>
                <a:close/>
              </a:path>
            </a:pathLst>
          </a:custGeom>
          <a:solidFill>
            <a:srgbClr val="16375E"/>
          </a:solidFill>
        </p:spPr>
        <p:txBody>
          <a:bodyPr wrap="square" lIns="0" tIns="0" rIns="0" bIns="0" rtlCol="0"/>
          <a:lstStyle/>
          <a:p/>
        </p:txBody>
      </p:sp>
      <p:sp>
        <p:nvSpPr>
          <p:cNvPr id="5" name="object 5"/>
          <p:cNvSpPr/>
          <p:nvPr/>
        </p:nvSpPr>
        <p:spPr>
          <a:xfrm>
            <a:off x="0" y="0"/>
            <a:ext cx="240029" cy="238125"/>
          </a:xfrm>
          <a:custGeom>
            <a:avLst/>
            <a:gdLst/>
            <a:ahLst/>
            <a:cxnLst/>
            <a:rect l="l" t="t" r="r" b="b"/>
            <a:pathLst>
              <a:path w="240029" h="238125">
                <a:moveTo>
                  <a:pt x="0" y="238125"/>
                </a:moveTo>
                <a:lnTo>
                  <a:pt x="239712" y="238125"/>
                </a:lnTo>
                <a:lnTo>
                  <a:pt x="239712" y="0"/>
                </a:lnTo>
                <a:lnTo>
                  <a:pt x="0" y="0"/>
                </a:lnTo>
                <a:lnTo>
                  <a:pt x="0" y="238125"/>
                </a:lnTo>
                <a:close/>
              </a:path>
            </a:pathLst>
          </a:custGeom>
          <a:solidFill>
            <a:srgbClr val="16375E"/>
          </a:solidFill>
        </p:spPr>
        <p:txBody>
          <a:bodyPr wrap="square" lIns="0" tIns="0" rIns="0" bIns="0" rtlCol="0"/>
          <a:lstStyle/>
          <a:p/>
        </p:txBody>
      </p:sp>
      <p:sp>
        <p:nvSpPr>
          <p:cNvPr id="6" name="object 6"/>
          <p:cNvSpPr/>
          <p:nvPr/>
        </p:nvSpPr>
        <p:spPr>
          <a:xfrm>
            <a:off x="239712" y="0"/>
            <a:ext cx="252729" cy="234950"/>
          </a:xfrm>
          <a:custGeom>
            <a:avLst/>
            <a:gdLst/>
            <a:ahLst/>
            <a:cxnLst/>
            <a:rect l="l" t="t" r="r" b="b"/>
            <a:pathLst>
              <a:path w="252729" h="234950">
                <a:moveTo>
                  <a:pt x="0" y="234950"/>
                </a:moveTo>
                <a:lnTo>
                  <a:pt x="252425" y="234950"/>
                </a:lnTo>
                <a:lnTo>
                  <a:pt x="252425" y="0"/>
                </a:lnTo>
                <a:lnTo>
                  <a:pt x="0" y="0"/>
                </a:lnTo>
                <a:lnTo>
                  <a:pt x="0" y="234950"/>
                </a:lnTo>
                <a:close/>
              </a:path>
            </a:pathLst>
          </a:custGeom>
          <a:solidFill>
            <a:srgbClr val="1F487C"/>
          </a:solidFill>
        </p:spPr>
        <p:txBody>
          <a:bodyPr wrap="square" lIns="0" tIns="0" rIns="0" bIns="0" rtlCol="0"/>
          <a:lstStyle/>
          <a:p/>
        </p:txBody>
      </p:sp>
      <p:sp>
        <p:nvSpPr>
          <p:cNvPr id="7" name="object 7"/>
          <p:cNvSpPr/>
          <p:nvPr/>
        </p:nvSpPr>
        <p:spPr>
          <a:xfrm>
            <a:off x="239712" y="234950"/>
            <a:ext cx="252729" cy="255904"/>
          </a:xfrm>
          <a:custGeom>
            <a:avLst/>
            <a:gdLst/>
            <a:ahLst/>
            <a:cxnLst/>
            <a:rect l="l" t="t" r="r" b="b"/>
            <a:pathLst>
              <a:path w="252729" h="255904">
                <a:moveTo>
                  <a:pt x="0" y="255587"/>
                </a:moveTo>
                <a:lnTo>
                  <a:pt x="252412" y="255587"/>
                </a:lnTo>
                <a:lnTo>
                  <a:pt x="252412" y="0"/>
                </a:lnTo>
                <a:lnTo>
                  <a:pt x="0" y="0"/>
                </a:lnTo>
                <a:lnTo>
                  <a:pt x="0" y="255587"/>
                </a:lnTo>
                <a:close/>
              </a:path>
            </a:pathLst>
          </a:custGeom>
          <a:solidFill>
            <a:srgbClr val="1F487C"/>
          </a:solidFill>
        </p:spPr>
        <p:txBody>
          <a:bodyPr wrap="square" lIns="0" tIns="0" rIns="0" bIns="0" rtlCol="0"/>
          <a:lstStyle/>
          <a:p/>
        </p:txBody>
      </p:sp>
      <p:sp>
        <p:nvSpPr>
          <p:cNvPr id="8" name="object 8"/>
          <p:cNvSpPr/>
          <p:nvPr/>
        </p:nvSpPr>
        <p:spPr>
          <a:xfrm>
            <a:off x="492125" y="0"/>
            <a:ext cx="431800" cy="228600"/>
          </a:xfrm>
          <a:custGeom>
            <a:avLst/>
            <a:gdLst/>
            <a:ahLst/>
            <a:cxnLst/>
            <a:rect l="l" t="t" r="r" b="b"/>
            <a:pathLst>
              <a:path w="431800" h="228600">
                <a:moveTo>
                  <a:pt x="0" y="228600"/>
                </a:moveTo>
                <a:lnTo>
                  <a:pt x="431787" y="228600"/>
                </a:lnTo>
                <a:lnTo>
                  <a:pt x="431787" y="0"/>
                </a:lnTo>
                <a:lnTo>
                  <a:pt x="0" y="0"/>
                </a:lnTo>
                <a:lnTo>
                  <a:pt x="0" y="228600"/>
                </a:lnTo>
                <a:close/>
              </a:path>
            </a:pathLst>
          </a:custGeom>
          <a:solidFill>
            <a:srgbClr val="8EB4E2"/>
          </a:solidFill>
        </p:spPr>
        <p:txBody>
          <a:bodyPr wrap="square" lIns="0" tIns="0" rIns="0" bIns="0" rtlCol="0"/>
          <a:lstStyle/>
          <a:p/>
        </p:txBody>
      </p:sp>
      <p:sp>
        <p:nvSpPr>
          <p:cNvPr id="9" name="object 9"/>
          <p:cNvSpPr/>
          <p:nvPr/>
        </p:nvSpPr>
        <p:spPr>
          <a:xfrm>
            <a:off x="492125" y="228600"/>
            <a:ext cx="431800" cy="255904"/>
          </a:xfrm>
          <a:custGeom>
            <a:avLst/>
            <a:gdLst/>
            <a:ahLst/>
            <a:cxnLst/>
            <a:rect l="l" t="t" r="r" b="b"/>
            <a:pathLst>
              <a:path w="431800" h="255904">
                <a:moveTo>
                  <a:pt x="0" y="255587"/>
                </a:moveTo>
                <a:lnTo>
                  <a:pt x="431800" y="255587"/>
                </a:lnTo>
                <a:lnTo>
                  <a:pt x="431800" y="0"/>
                </a:lnTo>
                <a:lnTo>
                  <a:pt x="0" y="0"/>
                </a:lnTo>
                <a:lnTo>
                  <a:pt x="0" y="255587"/>
                </a:lnTo>
                <a:close/>
              </a:path>
            </a:pathLst>
          </a:custGeom>
          <a:solidFill>
            <a:srgbClr val="8EB4E2"/>
          </a:solidFill>
        </p:spPr>
        <p:txBody>
          <a:bodyPr wrap="square" lIns="0" tIns="0" rIns="0" bIns="0" rtlCol="0"/>
          <a:lstStyle/>
          <a:p/>
        </p:txBody>
      </p:sp>
      <p:sp>
        <p:nvSpPr>
          <p:cNvPr id="10" name="object 10"/>
          <p:cNvSpPr/>
          <p:nvPr/>
        </p:nvSpPr>
        <p:spPr>
          <a:xfrm>
            <a:off x="0" y="490537"/>
            <a:ext cx="240029" cy="234950"/>
          </a:xfrm>
          <a:custGeom>
            <a:avLst/>
            <a:gdLst/>
            <a:ahLst/>
            <a:cxnLst/>
            <a:rect l="l" t="t" r="r" b="b"/>
            <a:pathLst>
              <a:path w="240029" h="234950">
                <a:moveTo>
                  <a:pt x="0" y="234950"/>
                </a:moveTo>
                <a:lnTo>
                  <a:pt x="239712" y="234950"/>
                </a:lnTo>
                <a:lnTo>
                  <a:pt x="239712" y="0"/>
                </a:lnTo>
                <a:lnTo>
                  <a:pt x="0" y="0"/>
                </a:lnTo>
                <a:lnTo>
                  <a:pt x="0" y="234950"/>
                </a:lnTo>
                <a:close/>
              </a:path>
            </a:pathLst>
          </a:custGeom>
          <a:solidFill>
            <a:srgbClr val="16375E"/>
          </a:solidFill>
        </p:spPr>
        <p:txBody>
          <a:bodyPr wrap="square" lIns="0" tIns="0" rIns="0" bIns="0" rtlCol="0"/>
          <a:lstStyle/>
          <a:p/>
        </p:txBody>
      </p:sp>
      <p:sp>
        <p:nvSpPr>
          <p:cNvPr id="11" name="object 11"/>
          <p:cNvSpPr/>
          <p:nvPr/>
        </p:nvSpPr>
        <p:spPr>
          <a:xfrm>
            <a:off x="239712" y="490537"/>
            <a:ext cx="252729" cy="234950"/>
          </a:xfrm>
          <a:custGeom>
            <a:avLst/>
            <a:gdLst/>
            <a:ahLst/>
            <a:cxnLst/>
            <a:rect l="l" t="t" r="r" b="b"/>
            <a:pathLst>
              <a:path w="252729" h="234950">
                <a:moveTo>
                  <a:pt x="0" y="0"/>
                </a:moveTo>
                <a:lnTo>
                  <a:pt x="252412" y="0"/>
                </a:lnTo>
                <a:lnTo>
                  <a:pt x="252412" y="234950"/>
                </a:lnTo>
                <a:lnTo>
                  <a:pt x="0" y="234950"/>
                </a:lnTo>
                <a:lnTo>
                  <a:pt x="0" y="0"/>
                </a:lnTo>
                <a:close/>
              </a:path>
            </a:pathLst>
          </a:custGeom>
          <a:solidFill>
            <a:srgbClr val="1F487C"/>
          </a:solidFill>
        </p:spPr>
        <p:txBody>
          <a:bodyPr wrap="square" lIns="0" tIns="0" rIns="0" bIns="0" rtlCol="0"/>
          <a:lstStyle/>
          <a:p/>
        </p:txBody>
      </p:sp>
      <p:sp>
        <p:nvSpPr>
          <p:cNvPr id="12" name="object 12"/>
          <p:cNvSpPr/>
          <p:nvPr/>
        </p:nvSpPr>
        <p:spPr>
          <a:xfrm>
            <a:off x="492125" y="484187"/>
            <a:ext cx="431800" cy="241300"/>
          </a:xfrm>
          <a:custGeom>
            <a:avLst/>
            <a:gdLst/>
            <a:ahLst/>
            <a:cxnLst/>
            <a:rect l="l" t="t" r="r" b="b"/>
            <a:pathLst>
              <a:path w="431800" h="241300">
                <a:moveTo>
                  <a:pt x="0" y="0"/>
                </a:moveTo>
                <a:lnTo>
                  <a:pt x="431800" y="0"/>
                </a:lnTo>
                <a:lnTo>
                  <a:pt x="431800" y="241300"/>
                </a:lnTo>
                <a:lnTo>
                  <a:pt x="0" y="241300"/>
                </a:lnTo>
                <a:lnTo>
                  <a:pt x="0" y="0"/>
                </a:lnTo>
                <a:close/>
              </a:path>
            </a:pathLst>
          </a:custGeom>
          <a:solidFill>
            <a:srgbClr val="8EB4E2"/>
          </a:solidFill>
        </p:spPr>
        <p:txBody>
          <a:bodyPr wrap="square" lIns="0" tIns="0" rIns="0" bIns="0" rtlCol="0"/>
          <a:lstStyle/>
          <a:p/>
        </p:txBody>
      </p:sp>
      <p:sp>
        <p:nvSpPr>
          <p:cNvPr id="13" name="object 13"/>
          <p:cNvSpPr/>
          <p:nvPr/>
        </p:nvSpPr>
        <p:spPr>
          <a:xfrm>
            <a:off x="8910637" y="233362"/>
            <a:ext cx="233679" cy="252729"/>
          </a:xfrm>
          <a:custGeom>
            <a:avLst/>
            <a:gdLst/>
            <a:ahLst/>
            <a:cxnLst/>
            <a:rect l="l" t="t" r="r" b="b"/>
            <a:pathLst>
              <a:path w="233679" h="252729">
                <a:moveTo>
                  <a:pt x="0" y="252412"/>
                </a:moveTo>
                <a:lnTo>
                  <a:pt x="233362" y="252412"/>
                </a:lnTo>
                <a:lnTo>
                  <a:pt x="233362" y="0"/>
                </a:lnTo>
                <a:lnTo>
                  <a:pt x="0" y="0"/>
                </a:lnTo>
                <a:lnTo>
                  <a:pt x="0" y="252412"/>
                </a:lnTo>
                <a:close/>
              </a:path>
            </a:pathLst>
          </a:custGeom>
          <a:solidFill>
            <a:srgbClr val="16375E"/>
          </a:solidFill>
        </p:spPr>
        <p:txBody>
          <a:bodyPr wrap="square" lIns="0" tIns="0" rIns="0" bIns="0" rtlCol="0"/>
          <a:lstStyle/>
          <a:p/>
        </p:txBody>
      </p:sp>
      <p:sp>
        <p:nvSpPr>
          <p:cNvPr id="14" name="object 14"/>
          <p:cNvSpPr/>
          <p:nvPr/>
        </p:nvSpPr>
        <p:spPr>
          <a:xfrm>
            <a:off x="8910637" y="0"/>
            <a:ext cx="233679" cy="233679"/>
          </a:xfrm>
          <a:custGeom>
            <a:avLst/>
            <a:gdLst/>
            <a:ahLst/>
            <a:cxnLst/>
            <a:rect l="l" t="t" r="r" b="b"/>
            <a:pathLst>
              <a:path w="233679" h="233679">
                <a:moveTo>
                  <a:pt x="0" y="233362"/>
                </a:moveTo>
                <a:lnTo>
                  <a:pt x="233362" y="233362"/>
                </a:lnTo>
                <a:lnTo>
                  <a:pt x="233362" y="0"/>
                </a:lnTo>
                <a:lnTo>
                  <a:pt x="0" y="0"/>
                </a:lnTo>
                <a:lnTo>
                  <a:pt x="0" y="233362"/>
                </a:lnTo>
                <a:close/>
              </a:path>
            </a:pathLst>
          </a:custGeom>
          <a:solidFill>
            <a:srgbClr val="16375E"/>
          </a:solidFill>
        </p:spPr>
        <p:txBody>
          <a:bodyPr wrap="square" lIns="0" tIns="0" rIns="0" bIns="0" rtlCol="0"/>
          <a:lstStyle/>
          <a:p/>
        </p:txBody>
      </p:sp>
      <p:sp>
        <p:nvSpPr>
          <p:cNvPr id="15" name="object 15"/>
          <p:cNvSpPr/>
          <p:nvPr/>
        </p:nvSpPr>
        <p:spPr>
          <a:xfrm>
            <a:off x="8658225" y="0"/>
            <a:ext cx="252729" cy="230504"/>
          </a:xfrm>
          <a:custGeom>
            <a:avLst/>
            <a:gdLst/>
            <a:ahLst/>
            <a:cxnLst/>
            <a:rect l="l" t="t" r="r" b="b"/>
            <a:pathLst>
              <a:path w="252729" h="230504">
                <a:moveTo>
                  <a:pt x="0" y="230187"/>
                </a:moveTo>
                <a:lnTo>
                  <a:pt x="252412" y="230187"/>
                </a:lnTo>
                <a:lnTo>
                  <a:pt x="252412" y="0"/>
                </a:lnTo>
                <a:lnTo>
                  <a:pt x="0" y="0"/>
                </a:lnTo>
                <a:lnTo>
                  <a:pt x="0" y="230187"/>
                </a:lnTo>
                <a:close/>
              </a:path>
            </a:pathLst>
          </a:custGeom>
          <a:solidFill>
            <a:srgbClr val="1F487C"/>
          </a:solidFill>
        </p:spPr>
        <p:txBody>
          <a:bodyPr wrap="square" lIns="0" tIns="0" rIns="0" bIns="0" rtlCol="0"/>
          <a:lstStyle/>
          <a:p/>
        </p:txBody>
      </p:sp>
      <p:sp>
        <p:nvSpPr>
          <p:cNvPr id="16" name="object 16"/>
          <p:cNvSpPr/>
          <p:nvPr/>
        </p:nvSpPr>
        <p:spPr>
          <a:xfrm>
            <a:off x="8658225" y="230187"/>
            <a:ext cx="252729" cy="255904"/>
          </a:xfrm>
          <a:custGeom>
            <a:avLst/>
            <a:gdLst/>
            <a:ahLst/>
            <a:cxnLst/>
            <a:rect l="l" t="t" r="r" b="b"/>
            <a:pathLst>
              <a:path w="252729" h="255904">
                <a:moveTo>
                  <a:pt x="0" y="255587"/>
                </a:moveTo>
                <a:lnTo>
                  <a:pt x="252412" y="255587"/>
                </a:lnTo>
                <a:lnTo>
                  <a:pt x="252412" y="0"/>
                </a:lnTo>
                <a:lnTo>
                  <a:pt x="0" y="0"/>
                </a:lnTo>
                <a:lnTo>
                  <a:pt x="0" y="255587"/>
                </a:lnTo>
                <a:close/>
              </a:path>
            </a:pathLst>
          </a:custGeom>
          <a:solidFill>
            <a:srgbClr val="1F487C"/>
          </a:solidFill>
        </p:spPr>
        <p:txBody>
          <a:bodyPr wrap="square" lIns="0" tIns="0" rIns="0" bIns="0" rtlCol="0"/>
          <a:lstStyle/>
          <a:p/>
        </p:txBody>
      </p:sp>
      <p:sp>
        <p:nvSpPr>
          <p:cNvPr id="17" name="object 17"/>
          <p:cNvSpPr/>
          <p:nvPr/>
        </p:nvSpPr>
        <p:spPr>
          <a:xfrm>
            <a:off x="8226425" y="0"/>
            <a:ext cx="431800" cy="224154"/>
          </a:xfrm>
          <a:custGeom>
            <a:avLst/>
            <a:gdLst/>
            <a:ahLst/>
            <a:cxnLst/>
            <a:rect l="l" t="t" r="r" b="b"/>
            <a:pathLst>
              <a:path w="431800" h="224154">
                <a:moveTo>
                  <a:pt x="0" y="223837"/>
                </a:moveTo>
                <a:lnTo>
                  <a:pt x="431800" y="223837"/>
                </a:lnTo>
                <a:lnTo>
                  <a:pt x="431800" y="0"/>
                </a:lnTo>
                <a:lnTo>
                  <a:pt x="0" y="0"/>
                </a:lnTo>
                <a:lnTo>
                  <a:pt x="0" y="223837"/>
                </a:lnTo>
                <a:close/>
              </a:path>
            </a:pathLst>
          </a:custGeom>
          <a:solidFill>
            <a:srgbClr val="8EB4E2"/>
          </a:solidFill>
        </p:spPr>
        <p:txBody>
          <a:bodyPr wrap="square" lIns="0" tIns="0" rIns="0" bIns="0" rtlCol="0"/>
          <a:lstStyle/>
          <a:p/>
        </p:txBody>
      </p:sp>
      <p:sp>
        <p:nvSpPr>
          <p:cNvPr id="18" name="object 18"/>
          <p:cNvSpPr/>
          <p:nvPr/>
        </p:nvSpPr>
        <p:spPr>
          <a:xfrm>
            <a:off x="8226425" y="223837"/>
            <a:ext cx="431800" cy="255904"/>
          </a:xfrm>
          <a:custGeom>
            <a:avLst/>
            <a:gdLst/>
            <a:ahLst/>
            <a:cxnLst/>
            <a:rect l="l" t="t" r="r" b="b"/>
            <a:pathLst>
              <a:path w="431800" h="255904">
                <a:moveTo>
                  <a:pt x="0" y="255587"/>
                </a:moveTo>
                <a:lnTo>
                  <a:pt x="431800" y="255587"/>
                </a:lnTo>
                <a:lnTo>
                  <a:pt x="431800" y="0"/>
                </a:lnTo>
                <a:lnTo>
                  <a:pt x="0" y="0"/>
                </a:lnTo>
                <a:lnTo>
                  <a:pt x="0" y="255587"/>
                </a:lnTo>
                <a:close/>
              </a:path>
            </a:pathLst>
          </a:custGeom>
          <a:solidFill>
            <a:srgbClr val="8EB4E2"/>
          </a:solidFill>
        </p:spPr>
        <p:txBody>
          <a:bodyPr wrap="square" lIns="0" tIns="0" rIns="0" bIns="0" rtlCol="0"/>
          <a:lstStyle/>
          <a:p/>
        </p:txBody>
      </p:sp>
      <p:sp>
        <p:nvSpPr>
          <p:cNvPr id="19" name="object 19"/>
          <p:cNvSpPr/>
          <p:nvPr/>
        </p:nvSpPr>
        <p:spPr>
          <a:xfrm>
            <a:off x="8910637" y="485775"/>
            <a:ext cx="233679" cy="234950"/>
          </a:xfrm>
          <a:custGeom>
            <a:avLst/>
            <a:gdLst/>
            <a:ahLst/>
            <a:cxnLst/>
            <a:rect l="l" t="t" r="r" b="b"/>
            <a:pathLst>
              <a:path w="233679" h="234950">
                <a:moveTo>
                  <a:pt x="0" y="234950"/>
                </a:moveTo>
                <a:lnTo>
                  <a:pt x="233362" y="234950"/>
                </a:lnTo>
                <a:lnTo>
                  <a:pt x="233362" y="0"/>
                </a:lnTo>
                <a:lnTo>
                  <a:pt x="0" y="0"/>
                </a:lnTo>
                <a:lnTo>
                  <a:pt x="0" y="234950"/>
                </a:lnTo>
                <a:close/>
              </a:path>
            </a:pathLst>
          </a:custGeom>
          <a:solidFill>
            <a:srgbClr val="16375E"/>
          </a:solidFill>
        </p:spPr>
        <p:txBody>
          <a:bodyPr wrap="square" lIns="0" tIns="0" rIns="0" bIns="0" rtlCol="0"/>
          <a:lstStyle/>
          <a:p/>
        </p:txBody>
      </p:sp>
      <p:sp>
        <p:nvSpPr>
          <p:cNvPr id="20" name="object 20"/>
          <p:cNvSpPr/>
          <p:nvPr/>
        </p:nvSpPr>
        <p:spPr>
          <a:xfrm>
            <a:off x="8658225" y="485775"/>
            <a:ext cx="252729" cy="234950"/>
          </a:xfrm>
          <a:custGeom>
            <a:avLst/>
            <a:gdLst/>
            <a:ahLst/>
            <a:cxnLst/>
            <a:rect l="l" t="t" r="r" b="b"/>
            <a:pathLst>
              <a:path w="252729" h="234950">
                <a:moveTo>
                  <a:pt x="252412" y="0"/>
                </a:moveTo>
                <a:lnTo>
                  <a:pt x="0" y="0"/>
                </a:lnTo>
                <a:lnTo>
                  <a:pt x="0" y="234950"/>
                </a:lnTo>
                <a:lnTo>
                  <a:pt x="252412" y="234950"/>
                </a:lnTo>
                <a:lnTo>
                  <a:pt x="252412" y="0"/>
                </a:lnTo>
                <a:close/>
              </a:path>
            </a:pathLst>
          </a:custGeom>
          <a:solidFill>
            <a:srgbClr val="1F487C"/>
          </a:solidFill>
        </p:spPr>
        <p:txBody>
          <a:bodyPr wrap="square" lIns="0" tIns="0" rIns="0" bIns="0" rtlCol="0"/>
          <a:lstStyle/>
          <a:p/>
        </p:txBody>
      </p:sp>
      <p:sp>
        <p:nvSpPr>
          <p:cNvPr id="21" name="object 21"/>
          <p:cNvSpPr/>
          <p:nvPr/>
        </p:nvSpPr>
        <p:spPr>
          <a:xfrm>
            <a:off x="8226425" y="479425"/>
            <a:ext cx="431800" cy="241300"/>
          </a:xfrm>
          <a:custGeom>
            <a:avLst/>
            <a:gdLst/>
            <a:ahLst/>
            <a:cxnLst/>
            <a:rect l="l" t="t" r="r" b="b"/>
            <a:pathLst>
              <a:path w="431800" h="241300">
                <a:moveTo>
                  <a:pt x="431800" y="0"/>
                </a:moveTo>
                <a:lnTo>
                  <a:pt x="0" y="0"/>
                </a:lnTo>
                <a:lnTo>
                  <a:pt x="0" y="241300"/>
                </a:lnTo>
                <a:lnTo>
                  <a:pt x="431800" y="241300"/>
                </a:lnTo>
                <a:lnTo>
                  <a:pt x="431800" y="0"/>
                </a:lnTo>
                <a:close/>
              </a:path>
            </a:pathLst>
          </a:custGeom>
          <a:solidFill>
            <a:srgbClr val="8EB4E2"/>
          </a:solidFill>
        </p:spPr>
        <p:txBody>
          <a:bodyPr wrap="square" lIns="0" tIns="0" rIns="0" bIns="0" rtlCol="0"/>
          <a:lstStyle/>
          <a:p/>
        </p:txBody>
      </p:sp>
      <p:sp>
        <p:nvSpPr>
          <p:cNvPr id="22" name="object 22"/>
          <p:cNvSpPr txBox="1"/>
          <p:nvPr/>
        </p:nvSpPr>
        <p:spPr>
          <a:xfrm>
            <a:off x="8495792" y="6430200"/>
            <a:ext cx="110489"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A6A6A6"/>
                </a:solidFill>
                <a:latin typeface="Arial"/>
                <a:cs typeface="Arial"/>
              </a:rPr>
              <a:t>4</a:t>
            </a:r>
            <a:endParaRPr sz="1200">
              <a:latin typeface="Arial"/>
              <a:cs typeface="Arial"/>
            </a:endParaRPr>
          </a:p>
        </p:txBody>
      </p:sp>
      <p:sp>
        <p:nvSpPr>
          <p:cNvPr id="23" name="object 23"/>
          <p:cNvSpPr/>
          <p:nvPr/>
        </p:nvSpPr>
        <p:spPr>
          <a:xfrm>
            <a:off x="179387" y="1125537"/>
            <a:ext cx="8842155" cy="676254"/>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63500" y="2565400"/>
            <a:ext cx="9001683" cy="2346220"/>
          </a:xfrm>
          <a:prstGeom prst="rect">
            <a:avLst/>
          </a:prstGeom>
          <a:blipFill>
            <a:blip r:embed="rId5" cstate="print"/>
            <a:stretch>
              <a:fillRect/>
            </a:stretch>
          </a:blipFill>
        </p:spPr>
        <p:txBody>
          <a:bodyPr wrap="square" lIns="0" tIns="0" rIns="0" bIns="0" rtlCol="0"/>
          <a:lstStyle/>
          <a:p/>
        </p:txBody>
      </p:sp>
      <p:sp>
        <p:nvSpPr>
          <p:cNvPr id="25" name="object 25"/>
          <p:cNvSpPr/>
          <p:nvPr/>
        </p:nvSpPr>
        <p:spPr>
          <a:xfrm>
            <a:off x="179388" y="5922962"/>
            <a:ext cx="8114041" cy="779297"/>
          </a:xfrm>
          <a:prstGeom prst="rect">
            <a:avLst/>
          </a:prstGeom>
          <a:blipFill>
            <a:blip r:embed="rId6" cstate="print"/>
            <a:stretch>
              <a:fillRect/>
            </a:stretch>
          </a:blipFill>
        </p:spPr>
        <p:txBody>
          <a:bodyPr wrap="square" lIns="0" tIns="0" rIns="0" bIns="0" rtlCol="0"/>
          <a:lstStyle/>
          <a:p/>
        </p:txBody>
      </p:sp>
      <p:sp>
        <p:nvSpPr>
          <p:cNvPr id="26" name="object 26"/>
          <p:cNvSpPr/>
          <p:nvPr/>
        </p:nvSpPr>
        <p:spPr>
          <a:xfrm>
            <a:off x="2700337" y="4552950"/>
            <a:ext cx="6336030" cy="316230"/>
          </a:xfrm>
          <a:custGeom>
            <a:avLst/>
            <a:gdLst/>
            <a:ahLst/>
            <a:cxnLst/>
            <a:rect l="l" t="t" r="r" b="b"/>
            <a:pathLst>
              <a:path w="6336030" h="316229">
                <a:moveTo>
                  <a:pt x="0" y="0"/>
                </a:moveTo>
                <a:lnTo>
                  <a:pt x="6335712" y="0"/>
                </a:lnTo>
                <a:lnTo>
                  <a:pt x="6335712" y="315912"/>
                </a:lnTo>
                <a:lnTo>
                  <a:pt x="0" y="315912"/>
                </a:lnTo>
                <a:lnTo>
                  <a:pt x="0" y="0"/>
                </a:lnTo>
                <a:close/>
              </a:path>
            </a:pathLst>
          </a:custGeom>
          <a:ln w="57150">
            <a:solidFill>
              <a:srgbClr val="FF3300"/>
            </a:solidFill>
          </a:ln>
        </p:spPr>
        <p:txBody>
          <a:bodyPr wrap="square" lIns="0" tIns="0" rIns="0" bIns="0" rtlCol="0"/>
          <a:lstStyl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5353685" cy="696595"/>
          </a:xfrm>
          <a:prstGeom prst="rect"/>
        </p:spPr>
        <p:txBody>
          <a:bodyPr wrap="square" lIns="0" tIns="13335" rIns="0" bIns="0" rtlCol="0" vert="horz">
            <a:spAutoFit/>
          </a:bodyPr>
          <a:lstStyle/>
          <a:p>
            <a:pPr marL="12700">
              <a:lnSpc>
                <a:spcPct val="100000"/>
              </a:lnSpc>
              <a:spcBef>
                <a:spcPts val="105"/>
              </a:spcBef>
            </a:pPr>
            <a:r>
              <a:rPr dirty="0">
                <a:latin typeface="Times New Roman"/>
                <a:cs typeface="Times New Roman"/>
              </a:rPr>
              <a:t>Herceptin</a:t>
            </a:r>
            <a:r>
              <a:rPr dirty="0" spc="-114">
                <a:latin typeface="Times New Roman"/>
                <a:cs typeface="Times New Roman"/>
              </a:rPr>
              <a:t> </a:t>
            </a:r>
            <a:r>
              <a:rPr dirty="0" spc="20"/>
              <a:t>的</a:t>
            </a:r>
            <a:r>
              <a:rPr dirty="0"/>
              <a:t>輔助治療</a:t>
            </a:r>
          </a:p>
        </p:txBody>
      </p:sp>
      <p:sp>
        <p:nvSpPr>
          <p:cNvPr id="24" name="object 24"/>
          <p:cNvSpPr txBox="1"/>
          <p:nvPr/>
        </p:nvSpPr>
        <p:spPr>
          <a:xfrm>
            <a:off x="1251902" y="1914550"/>
            <a:ext cx="7485380" cy="3390900"/>
          </a:xfrm>
          <a:prstGeom prst="rect">
            <a:avLst/>
          </a:prstGeom>
        </p:spPr>
        <p:txBody>
          <a:bodyPr wrap="square" lIns="0" tIns="97790" rIns="0" bIns="0" rtlCol="0" vert="horz">
            <a:spAutoFit/>
          </a:bodyPr>
          <a:lstStyle/>
          <a:p>
            <a:pPr marL="355600" indent="-342900">
              <a:lnSpc>
                <a:spcPct val="100000"/>
              </a:lnSpc>
              <a:spcBef>
                <a:spcPts val="770"/>
              </a:spcBef>
              <a:buClr>
                <a:srgbClr val="0099CC"/>
              </a:buClr>
              <a:buSzPct val="69642"/>
              <a:buFont typeface="Wingdings"/>
              <a:buChar char=""/>
              <a:tabLst>
                <a:tab pos="354965" algn="l"/>
                <a:tab pos="355600" algn="l"/>
              </a:tabLst>
            </a:pPr>
            <a:r>
              <a:rPr dirty="0" sz="2800" spc="5">
                <a:latin typeface="標楷體"/>
                <a:cs typeface="標楷體"/>
              </a:rPr>
              <a:t>只</a:t>
            </a:r>
            <a:r>
              <a:rPr dirty="0" sz="2800" spc="-5">
                <a:latin typeface="標楷體"/>
                <a:cs typeface="標楷體"/>
              </a:rPr>
              <a:t>對</a:t>
            </a:r>
            <a:r>
              <a:rPr dirty="0" sz="2800" spc="-715">
                <a:latin typeface="標楷體"/>
                <a:cs typeface="標楷體"/>
              </a:rPr>
              <a:t> </a:t>
            </a:r>
            <a:r>
              <a:rPr dirty="0" sz="2800" spc="-5">
                <a:latin typeface="Times New Roman"/>
                <a:cs typeface="Times New Roman"/>
              </a:rPr>
              <a:t>Her-2</a:t>
            </a:r>
            <a:r>
              <a:rPr dirty="0" sz="2800" spc="5">
                <a:latin typeface="Times New Roman"/>
                <a:cs typeface="Times New Roman"/>
              </a:rPr>
              <a:t> </a:t>
            </a:r>
            <a:r>
              <a:rPr dirty="0" sz="2800" spc="5">
                <a:latin typeface="標楷體"/>
                <a:cs typeface="標楷體"/>
              </a:rPr>
              <a:t>受體呈陽性</a:t>
            </a:r>
            <a:r>
              <a:rPr dirty="0" sz="2800" spc="-5">
                <a:latin typeface="標楷體"/>
                <a:cs typeface="標楷體"/>
              </a:rPr>
              <a:t>的乳</a:t>
            </a:r>
            <a:r>
              <a:rPr dirty="0" sz="2800" spc="5">
                <a:latin typeface="標楷體"/>
                <a:cs typeface="標楷體"/>
              </a:rPr>
              <a:t>癌</a:t>
            </a:r>
            <a:r>
              <a:rPr dirty="0" sz="2800" spc="-5">
                <a:latin typeface="標楷體"/>
                <a:cs typeface="標楷體"/>
              </a:rPr>
              <a:t>有</a:t>
            </a:r>
            <a:r>
              <a:rPr dirty="0" sz="2800">
                <a:latin typeface="標楷體"/>
                <a:cs typeface="標楷體"/>
              </a:rPr>
              <a:t>效</a:t>
            </a:r>
            <a:r>
              <a:rPr dirty="0" sz="2800" spc="-5">
                <a:latin typeface="Times New Roman"/>
                <a:cs typeface="Times New Roman"/>
              </a:rPr>
              <a:t>(20-25%)</a:t>
            </a:r>
            <a:endParaRPr sz="2800">
              <a:latin typeface="Times New Roman"/>
              <a:cs typeface="Times New Roman"/>
            </a:endParaRPr>
          </a:p>
          <a:p>
            <a:pPr marL="355600" indent="-342900">
              <a:lnSpc>
                <a:spcPct val="100000"/>
              </a:lnSpc>
              <a:spcBef>
                <a:spcPts val="675"/>
              </a:spcBef>
              <a:buClr>
                <a:srgbClr val="0099CC"/>
              </a:buClr>
              <a:buSzPct val="69642"/>
              <a:buFont typeface="Wingdings"/>
              <a:buChar char=""/>
              <a:tabLst>
                <a:tab pos="354965" algn="l"/>
                <a:tab pos="355600" algn="l"/>
              </a:tabLst>
            </a:pPr>
            <a:r>
              <a:rPr dirty="0" sz="2800" spc="5">
                <a:latin typeface="標楷體"/>
                <a:cs typeface="標楷體"/>
              </a:rPr>
              <a:t>有</a:t>
            </a:r>
            <a:r>
              <a:rPr dirty="0" sz="2800">
                <a:latin typeface="Times New Roman"/>
                <a:cs typeface="Times New Roman"/>
              </a:rPr>
              <a:t>5</a:t>
            </a:r>
            <a:r>
              <a:rPr dirty="0" sz="2800" spc="5">
                <a:latin typeface="標楷體"/>
                <a:cs typeface="標楷體"/>
              </a:rPr>
              <a:t>個第三</a:t>
            </a:r>
            <a:r>
              <a:rPr dirty="0" sz="2800" spc="-5">
                <a:latin typeface="標楷體"/>
                <a:cs typeface="標楷體"/>
              </a:rPr>
              <a:t>期</a:t>
            </a:r>
            <a:r>
              <a:rPr dirty="0" sz="2800" spc="5">
                <a:latin typeface="標楷體"/>
                <a:cs typeface="標楷體"/>
              </a:rPr>
              <a:t>的</a:t>
            </a:r>
            <a:r>
              <a:rPr dirty="0" sz="2800" spc="-5">
                <a:latin typeface="標楷體"/>
                <a:cs typeface="標楷體"/>
              </a:rPr>
              <a:t>研究</a:t>
            </a:r>
            <a:r>
              <a:rPr dirty="0" sz="2800" spc="5">
                <a:latin typeface="標楷體"/>
                <a:cs typeface="標楷體"/>
              </a:rPr>
              <a:t>結</a:t>
            </a:r>
            <a:r>
              <a:rPr dirty="0" sz="2800" spc="-5">
                <a:latin typeface="標楷體"/>
                <a:cs typeface="標楷體"/>
              </a:rPr>
              <a:t>果發表</a:t>
            </a:r>
            <a:endParaRPr sz="2800">
              <a:latin typeface="標楷體"/>
              <a:cs typeface="標楷體"/>
            </a:endParaRPr>
          </a:p>
          <a:p>
            <a:pPr lvl="1" marL="756285" indent="-287655">
              <a:lnSpc>
                <a:spcPct val="100000"/>
              </a:lnSpc>
              <a:spcBef>
                <a:spcPts val="590"/>
              </a:spcBef>
              <a:buFont typeface="Times New Roman"/>
              <a:buChar char="–"/>
              <a:tabLst>
                <a:tab pos="756285" algn="l"/>
                <a:tab pos="756920" algn="l"/>
              </a:tabLst>
            </a:pPr>
            <a:r>
              <a:rPr dirty="0" sz="2400">
                <a:latin typeface="標楷體"/>
                <a:cs typeface="標楷體"/>
              </a:rPr>
              <a:t>一年的治療</a:t>
            </a:r>
            <a:r>
              <a:rPr dirty="0" sz="2400">
                <a:latin typeface="Times New Roman"/>
                <a:cs typeface="Times New Roman"/>
              </a:rPr>
              <a:t>(</a:t>
            </a:r>
            <a:r>
              <a:rPr dirty="0" sz="2400">
                <a:latin typeface="標楷體"/>
                <a:cs typeface="標楷體"/>
              </a:rPr>
              <a:t>每星期一次或每三星期一次點滴注射</a:t>
            </a:r>
            <a:r>
              <a:rPr dirty="0" sz="2400">
                <a:latin typeface="Times New Roman"/>
                <a:cs typeface="Times New Roman"/>
              </a:rPr>
              <a:t>)</a:t>
            </a:r>
            <a:endParaRPr sz="2400">
              <a:latin typeface="Times New Roman"/>
              <a:cs typeface="Times New Roman"/>
            </a:endParaRPr>
          </a:p>
          <a:p>
            <a:pPr marL="469265">
              <a:lnSpc>
                <a:spcPct val="100000"/>
              </a:lnSpc>
              <a:spcBef>
                <a:spcPts val="575"/>
              </a:spcBef>
              <a:tabLst>
                <a:tab pos="756285" algn="l"/>
              </a:tabLst>
            </a:pPr>
            <a:r>
              <a:rPr dirty="0" sz="2400">
                <a:latin typeface="Times New Roman"/>
                <a:cs typeface="Times New Roman"/>
              </a:rPr>
              <a:t>–	</a:t>
            </a:r>
            <a:r>
              <a:rPr dirty="0" sz="2400">
                <a:latin typeface="標楷體"/>
                <a:cs typeface="標楷體"/>
              </a:rPr>
              <a:t>證實病控存活率可增加</a:t>
            </a:r>
            <a:r>
              <a:rPr dirty="0" sz="2400" spc="-610">
                <a:latin typeface="標楷體"/>
                <a:cs typeface="標楷體"/>
              </a:rPr>
              <a:t> </a:t>
            </a:r>
            <a:r>
              <a:rPr dirty="0" sz="2400">
                <a:latin typeface="Times New Roman"/>
                <a:cs typeface="Times New Roman"/>
              </a:rPr>
              <a:t>4</a:t>
            </a:r>
            <a:r>
              <a:rPr dirty="0" sz="2400" spc="-5">
                <a:latin typeface="Times New Roman"/>
                <a:cs typeface="Times New Roman"/>
              </a:rPr>
              <a:t> </a:t>
            </a:r>
            <a:r>
              <a:rPr dirty="0" sz="2400">
                <a:latin typeface="Times New Roman"/>
                <a:cs typeface="Times New Roman"/>
              </a:rPr>
              <a:t>-</a:t>
            </a:r>
            <a:r>
              <a:rPr dirty="0" sz="2400" spc="-10">
                <a:latin typeface="Times New Roman"/>
                <a:cs typeface="Times New Roman"/>
              </a:rPr>
              <a:t> </a:t>
            </a:r>
            <a:r>
              <a:rPr dirty="0" sz="2400">
                <a:latin typeface="Times New Roman"/>
                <a:cs typeface="Times New Roman"/>
              </a:rPr>
              <a:t>5</a:t>
            </a:r>
            <a:r>
              <a:rPr dirty="0" sz="2400">
                <a:latin typeface="標楷體"/>
                <a:cs typeface="標楷體"/>
              </a:rPr>
              <a:t>成</a:t>
            </a:r>
            <a:r>
              <a:rPr dirty="0" sz="2400" spc="-605">
                <a:latin typeface="標楷體"/>
                <a:cs typeface="標楷體"/>
              </a:rPr>
              <a:t> </a:t>
            </a:r>
            <a:r>
              <a:rPr dirty="0" sz="2400">
                <a:latin typeface="Times New Roman"/>
                <a:cs typeface="Times New Roman"/>
              </a:rPr>
              <a:t>–</a:t>
            </a:r>
            <a:r>
              <a:rPr dirty="0" sz="2400" spc="-5">
                <a:latin typeface="Times New Roman"/>
                <a:cs typeface="Times New Roman"/>
              </a:rPr>
              <a:t> </a:t>
            </a:r>
            <a:r>
              <a:rPr dirty="0" sz="2400">
                <a:latin typeface="Times New Roman"/>
                <a:cs typeface="Times New Roman"/>
              </a:rPr>
              <a:t>2</a:t>
            </a:r>
            <a:r>
              <a:rPr dirty="0" sz="2400" spc="-10">
                <a:latin typeface="Times New Roman"/>
                <a:cs typeface="Times New Roman"/>
              </a:rPr>
              <a:t> </a:t>
            </a:r>
            <a:r>
              <a:rPr dirty="0" sz="2400">
                <a:latin typeface="Times New Roman"/>
                <a:cs typeface="Times New Roman"/>
              </a:rPr>
              <a:t>–</a:t>
            </a:r>
            <a:r>
              <a:rPr dirty="0" sz="2400" spc="-5">
                <a:latin typeface="Times New Roman"/>
                <a:cs typeface="Times New Roman"/>
              </a:rPr>
              <a:t> </a:t>
            </a:r>
            <a:r>
              <a:rPr dirty="0" sz="2400">
                <a:latin typeface="Times New Roman"/>
                <a:cs typeface="Times New Roman"/>
              </a:rPr>
              <a:t>4</a:t>
            </a:r>
            <a:r>
              <a:rPr dirty="0" sz="2400" spc="-10">
                <a:latin typeface="Times New Roman"/>
                <a:cs typeface="Times New Roman"/>
              </a:rPr>
              <a:t> </a:t>
            </a:r>
            <a:r>
              <a:rPr dirty="0" sz="2400">
                <a:latin typeface="標楷體"/>
                <a:cs typeface="標楷體"/>
              </a:rPr>
              <a:t>年</a:t>
            </a:r>
            <a:r>
              <a:rPr dirty="0" sz="2400" spc="-605">
                <a:latin typeface="標楷體"/>
                <a:cs typeface="標楷體"/>
              </a:rPr>
              <a:t> </a:t>
            </a:r>
            <a:r>
              <a:rPr dirty="0" sz="2400">
                <a:latin typeface="Times New Roman"/>
                <a:cs typeface="Times New Roman"/>
              </a:rPr>
              <a:t>10</a:t>
            </a:r>
            <a:r>
              <a:rPr dirty="0" sz="2400" spc="-5">
                <a:latin typeface="Times New Roman"/>
                <a:cs typeface="Times New Roman"/>
              </a:rPr>
              <a:t> </a:t>
            </a:r>
            <a:r>
              <a:rPr dirty="0" sz="2400">
                <a:latin typeface="Times New Roman"/>
                <a:cs typeface="Times New Roman"/>
              </a:rPr>
              <a:t>-</a:t>
            </a:r>
            <a:r>
              <a:rPr dirty="0" sz="2400" spc="-20">
                <a:latin typeface="Times New Roman"/>
                <a:cs typeface="Times New Roman"/>
              </a:rPr>
              <a:t> </a:t>
            </a:r>
            <a:r>
              <a:rPr dirty="0" sz="2400">
                <a:latin typeface="Times New Roman"/>
                <a:cs typeface="Times New Roman"/>
              </a:rPr>
              <a:t>15%</a:t>
            </a:r>
            <a:endParaRPr sz="2400">
              <a:latin typeface="Times New Roman"/>
              <a:cs typeface="Times New Roman"/>
            </a:endParaRPr>
          </a:p>
          <a:p>
            <a:pPr lvl="1" marL="756285" indent="-287655">
              <a:lnSpc>
                <a:spcPct val="100000"/>
              </a:lnSpc>
              <a:spcBef>
                <a:spcPts val="575"/>
              </a:spcBef>
              <a:buFont typeface="Times New Roman"/>
              <a:buChar char="–"/>
              <a:tabLst>
                <a:tab pos="756285" algn="l"/>
                <a:tab pos="756920" algn="l"/>
              </a:tabLst>
            </a:pPr>
            <a:r>
              <a:rPr dirty="0" sz="2400">
                <a:latin typeface="標楷體"/>
                <a:cs typeface="標楷體"/>
              </a:rPr>
              <a:t>整體存活率亦可增加</a:t>
            </a:r>
            <a:r>
              <a:rPr dirty="0" sz="2400" spc="-605">
                <a:latin typeface="標楷體"/>
                <a:cs typeface="標楷體"/>
              </a:rPr>
              <a:t> </a:t>
            </a:r>
            <a:r>
              <a:rPr dirty="0" sz="2400">
                <a:latin typeface="Times New Roman"/>
                <a:cs typeface="Times New Roman"/>
              </a:rPr>
              <a:t>–</a:t>
            </a:r>
            <a:r>
              <a:rPr dirty="0" sz="2400" spc="-5">
                <a:latin typeface="Times New Roman"/>
                <a:cs typeface="Times New Roman"/>
              </a:rPr>
              <a:t> </a:t>
            </a:r>
            <a:r>
              <a:rPr dirty="0" sz="2400">
                <a:latin typeface="Times New Roman"/>
                <a:cs typeface="Times New Roman"/>
              </a:rPr>
              <a:t>2 -</a:t>
            </a:r>
            <a:r>
              <a:rPr dirty="0" sz="2400" spc="-5">
                <a:latin typeface="Times New Roman"/>
                <a:cs typeface="Times New Roman"/>
              </a:rPr>
              <a:t> </a:t>
            </a:r>
            <a:r>
              <a:rPr dirty="0" sz="2400">
                <a:latin typeface="Times New Roman"/>
                <a:cs typeface="Times New Roman"/>
              </a:rPr>
              <a:t>4</a:t>
            </a:r>
            <a:r>
              <a:rPr dirty="0" sz="2400" spc="-5">
                <a:latin typeface="Times New Roman"/>
                <a:cs typeface="Times New Roman"/>
              </a:rPr>
              <a:t> </a:t>
            </a:r>
            <a:r>
              <a:rPr dirty="0" sz="2400">
                <a:latin typeface="標楷體"/>
                <a:cs typeface="標楷體"/>
              </a:rPr>
              <a:t>年</a:t>
            </a:r>
            <a:r>
              <a:rPr dirty="0" sz="2400" spc="-600">
                <a:latin typeface="標楷體"/>
                <a:cs typeface="標楷體"/>
              </a:rPr>
              <a:t> </a:t>
            </a:r>
            <a:r>
              <a:rPr dirty="0" sz="2400">
                <a:latin typeface="Times New Roman"/>
                <a:cs typeface="Times New Roman"/>
              </a:rPr>
              <a:t>2</a:t>
            </a:r>
            <a:r>
              <a:rPr dirty="0" sz="2400" spc="-5">
                <a:latin typeface="Times New Roman"/>
                <a:cs typeface="Times New Roman"/>
              </a:rPr>
              <a:t> </a:t>
            </a:r>
            <a:r>
              <a:rPr dirty="0" sz="2400">
                <a:latin typeface="Times New Roman"/>
                <a:cs typeface="Times New Roman"/>
              </a:rPr>
              <a:t>-</a:t>
            </a:r>
            <a:r>
              <a:rPr dirty="0" sz="2400" spc="-10">
                <a:latin typeface="Times New Roman"/>
                <a:cs typeface="Times New Roman"/>
              </a:rPr>
              <a:t> </a:t>
            </a:r>
            <a:r>
              <a:rPr dirty="0" sz="2400">
                <a:latin typeface="Times New Roman"/>
                <a:cs typeface="Times New Roman"/>
              </a:rPr>
              <a:t>4%</a:t>
            </a:r>
            <a:endParaRPr sz="2400">
              <a:latin typeface="Times New Roman"/>
              <a:cs typeface="Times New Roman"/>
            </a:endParaRPr>
          </a:p>
          <a:p>
            <a:pPr marL="355600" indent="-342900">
              <a:lnSpc>
                <a:spcPct val="100000"/>
              </a:lnSpc>
              <a:spcBef>
                <a:spcPts val="660"/>
              </a:spcBef>
              <a:buClr>
                <a:srgbClr val="0099CC"/>
              </a:buClr>
              <a:buSzPct val="69642"/>
              <a:buFont typeface="Wingdings"/>
              <a:buChar char=""/>
              <a:tabLst>
                <a:tab pos="354965" algn="l"/>
                <a:tab pos="355600" algn="l"/>
              </a:tabLst>
            </a:pPr>
            <a:r>
              <a:rPr dirty="0" sz="2800" spc="5">
                <a:latin typeface="標楷體"/>
                <a:cs typeface="標楷體"/>
              </a:rPr>
              <a:t>有輕微過敏</a:t>
            </a:r>
            <a:r>
              <a:rPr dirty="0" sz="2800" spc="-5">
                <a:latin typeface="標楷體"/>
                <a:cs typeface="標楷體"/>
              </a:rPr>
              <a:t>反應</a:t>
            </a:r>
            <a:r>
              <a:rPr dirty="0" sz="2800">
                <a:latin typeface="Times New Roman"/>
                <a:cs typeface="Times New Roman"/>
              </a:rPr>
              <a:t>(5%)</a:t>
            </a:r>
            <a:r>
              <a:rPr dirty="0" sz="2800" spc="5">
                <a:latin typeface="標楷體"/>
                <a:cs typeface="標楷體"/>
              </a:rPr>
              <a:t>及可</a:t>
            </a:r>
            <a:r>
              <a:rPr dirty="0" sz="2800" spc="-5">
                <a:latin typeface="標楷體"/>
                <a:cs typeface="標楷體"/>
              </a:rPr>
              <a:t>恢復</a:t>
            </a:r>
            <a:r>
              <a:rPr dirty="0" sz="2800" spc="5">
                <a:latin typeface="標楷體"/>
                <a:cs typeface="標楷體"/>
              </a:rPr>
              <a:t>的</a:t>
            </a:r>
            <a:r>
              <a:rPr dirty="0" sz="2800" spc="-5">
                <a:latin typeface="標楷體"/>
                <a:cs typeface="標楷體"/>
              </a:rPr>
              <a:t>心臟</a:t>
            </a:r>
            <a:r>
              <a:rPr dirty="0" sz="2800" spc="5">
                <a:latin typeface="標楷體"/>
                <a:cs typeface="標楷體"/>
              </a:rPr>
              <a:t>功</a:t>
            </a:r>
            <a:r>
              <a:rPr dirty="0" sz="2800" spc="-5">
                <a:latin typeface="標楷體"/>
                <a:cs typeface="標楷體"/>
              </a:rPr>
              <a:t>能減退</a:t>
            </a:r>
            <a:endParaRPr sz="2800">
              <a:latin typeface="標楷體"/>
              <a:cs typeface="標楷體"/>
            </a:endParaRPr>
          </a:p>
          <a:p>
            <a:pPr marL="355600" indent="-342900">
              <a:lnSpc>
                <a:spcPct val="100000"/>
              </a:lnSpc>
              <a:spcBef>
                <a:spcPts val="670"/>
              </a:spcBef>
              <a:buClr>
                <a:srgbClr val="0099CC"/>
              </a:buClr>
              <a:buSzPct val="69642"/>
              <a:buFont typeface="Wingdings"/>
              <a:buChar char=""/>
              <a:tabLst>
                <a:tab pos="354965" algn="l"/>
                <a:tab pos="355600" algn="l"/>
              </a:tabLst>
            </a:pPr>
            <a:r>
              <a:rPr dirty="0" sz="2800" b="1">
                <a:solidFill>
                  <a:srgbClr val="FF33CC"/>
                </a:solidFill>
                <a:latin typeface="標楷體"/>
                <a:cs typeface="標楷體"/>
              </a:rPr>
              <a:t>有</a:t>
            </a:r>
            <a:r>
              <a:rPr dirty="0" sz="2800" spc="-10" b="1">
                <a:solidFill>
                  <a:srgbClr val="FF33CC"/>
                </a:solidFill>
                <a:latin typeface="標楷體"/>
                <a:cs typeface="標楷體"/>
              </a:rPr>
              <a:t>安全網</a:t>
            </a:r>
            <a:r>
              <a:rPr dirty="0" sz="2800" b="1">
                <a:solidFill>
                  <a:srgbClr val="FF33CC"/>
                </a:solidFill>
                <a:latin typeface="標楷體"/>
                <a:cs typeface="標楷體"/>
              </a:rPr>
              <a:t>的</a:t>
            </a:r>
            <a:r>
              <a:rPr dirty="0" sz="2800" spc="-10" b="1">
                <a:solidFill>
                  <a:srgbClr val="FF33CC"/>
                </a:solidFill>
                <a:latin typeface="標楷體"/>
                <a:cs typeface="標楷體"/>
              </a:rPr>
              <a:t>自資葯物</a:t>
            </a:r>
            <a:endParaRPr sz="2800">
              <a:latin typeface="標楷體"/>
              <a:cs typeface="標楷體"/>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6768465" y="267017"/>
            <a:ext cx="2058670" cy="513715"/>
          </a:xfrm>
          <a:prstGeom prst="rect"/>
        </p:spPr>
        <p:txBody>
          <a:bodyPr wrap="square" lIns="0" tIns="12700" rIns="0" bIns="0" rtlCol="0" vert="horz">
            <a:spAutoFit/>
          </a:bodyPr>
          <a:lstStyle/>
          <a:p>
            <a:pPr marL="12700">
              <a:lnSpc>
                <a:spcPct val="100000"/>
              </a:lnSpc>
              <a:spcBef>
                <a:spcPts val="100"/>
              </a:spcBef>
            </a:pPr>
            <a:r>
              <a:rPr dirty="0" sz="3200" b="0">
                <a:solidFill>
                  <a:srgbClr val="FFFFFF"/>
                </a:solidFill>
                <a:latin typeface="標楷體"/>
                <a:cs typeface="標楷體"/>
              </a:rPr>
              <a:t>無病</a:t>
            </a:r>
            <a:r>
              <a:rPr dirty="0" sz="3200" spc="-15" b="0">
                <a:solidFill>
                  <a:srgbClr val="FFFFFF"/>
                </a:solidFill>
                <a:latin typeface="標楷體"/>
                <a:cs typeface="標楷體"/>
              </a:rPr>
              <a:t>存</a:t>
            </a:r>
            <a:r>
              <a:rPr dirty="0" sz="3200" b="0">
                <a:solidFill>
                  <a:srgbClr val="FFFFFF"/>
                </a:solidFill>
                <a:latin typeface="標楷體"/>
                <a:cs typeface="標楷體"/>
              </a:rPr>
              <a:t>活率</a:t>
            </a:r>
            <a:endParaRPr sz="3200">
              <a:latin typeface="標楷體"/>
              <a:cs typeface="標楷體"/>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6784340" y="297243"/>
            <a:ext cx="2311400" cy="574040"/>
          </a:xfrm>
          <a:prstGeom prst="rect"/>
        </p:spPr>
        <p:txBody>
          <a:bodyPr wrap="square" lIns="0" tIns="12700" rIns="0" bIns="0" rtlCol="0" vert="horz">
            <a:spAutoFit/>
          </a:bodyPr>
          <a:lstStyle/>
          <a:p>
            <a:pPr marL="12700">
              <a:lnSpc>
                <a:spcPct val="100000"/>
              </a:lnSpc>
              <a:spcBef>
                <a:spcPts val="100"/>
              </a:spcBef>
            </a:pPr>
            <a:r>
              <a:rPr dirty="0" sz="3600" b="0">
                <a:solidFill>
                  <a:srgbClr val="FFFFFF"/>
                </a:solidFill>
                <a:latin typeface="標楷體"/>
                <a:cs typeface="標楷體"/>
              </a:rPr>
              <a:t>整體存活率</a:t>
            </a:r>
            <a:endParaRPr sz="3600">
              <a:latin typeface="標楷體"/>
              <a:cs typeface="標楷體"/>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4389" y="659383"/>
            <a:ext cx="7807325" cy="696595"/>
          </a:xfrm>
          <a:prstGeom prst="rect"/>
        </p:spPr>
        <p:txBody>
          <a:bodyPr wrap="square" lIns="0" tIns="13335" rIns="0" bIns="0" rtlCol="0" vert="horz">
            <a:spAutoFit/>
          </a:bodyPr>
          <a:lstStyle/>
          <a:p>
            <a:pPr marL="12700">
              <a:lnSpc>
                <a:spcPct val="100000"/>
              </a:lnSpc>
              <a:spcBef>
                <a:spcPts val="105"/>
              </a:spcBef>
            </a:pPr>
            <a:r>
              <a:rPr dirty="0" spc="-5">
                <a:latin typeface="Times New Roman"/>
                <a:cs typeface="Times New Roman"/>
              </a:rPr>
              <a:t>HER2</a:t>
            </a:r>
            <a:r>
              <a:rPr dirty="0" spc="-85">
                <a:latin typeface="Times New Roman"/>
                <a:cs typeface="Times New Roman"/>
              </a:rPr>
              <a:t> </a:t>
            </a:r>
            <a:r>
              <a:rPr dirty="0" spc="10"/>
              <a:t>型乳</a:t>
            </a:r>
            <a:r>
              <a:rPr dirty="0"/>
              <a:t>癌</a:t>
            </a:r>
            <a:r>
              <a:rPr dirty="0" spc="-15"/>
              <a:t>輔</a:t>
            </a:r>
            <a:r>
              <a:rPr dirty="0"/>
              <a:t>助治</a:t>
            </a:r>
            <a:r>
              <a:rPr dirty="0" spc="-15"/>
              <a:t>療</a:t>
            </a:r>
            <a:r>
              <a:rPr dirty="0"/>
              <a:t>最新</a:t>
            </a:r>
            <a:r>
              <a:rPr dirty="0" spc="-15"/>
              <a:t>發</a:t>
            </a:r>
            <a:r>
              <a:rPr dirty="0"/>
              <a:t>展</a:t>
            </a:r>
          </a:p>
        </p:txBody>
      </p:sp>
      <p:sp>
        <p:nvSpPr>
          <p:cNvPr id="3" name="object 3"/>
          <p:cNvSpPr txBox="1"/>
          <p:nvPr/>
        </p:nvSpPr>
        <p:spPr>
          <a:xfrm>
            <a:off x="762952" y="1792541"/>
            <a:ext cx="7841615" cy="4548505"/>
          </a:xfrm>
          <a:prstGeom prst="rect">
            <a:avLst/>
          </a:prstGeom>
        </p:spPr>
        <p:txBody>
          <a:bodyPr wrap="square" lIns="0" tIns="12065" rIns="0" bIns="0" rtlCol="0" vert="horz">
            <a:spAutoFit/>
          </a:bodyPr>
          <a:lstStyle/>
          <a:p>
            <a:pPr marL="354965" marR="107314" indent="-342900">
              <a:lnSpc>
                <a:spcPct val="100000"/>
              </a:lnSpc>
              <a:spcBef>
                <a:spcPts val="95"/>
              </a:spcBef>
              <a:buClr>
                <a:srgbClr val="0099CC"/>
              </a:buClr>
              <a:buSzPct val="69642"/>
              <a:buFont typeface="Wingdings"/>
              <a:buChar char=""/>
              <a:tabLst>
                <a:tab pos="354965" algn="l"/>
                <a:tab pos="355600" algn="l"/>
              </a:tabLst>
            </a:pPr>
            <a:r>
              <a:rPr dirty="0" sz="2800" spc="-5">
                <a:latin typeface="Times New Roman"/>
                <a:cs typeface="Times New Roman"/>
              </a:rPr>
              <a:t>Pertuzumab</a:t>
            </a:r>
            <a:r>
              <a:rPr dirty="0" sz="2800">
                <a:latin typeface="Times New Roman"/>
                <a:cs typeface="Times New Roman"/>
              </a:rPr>
              <a:t> </a:t>
            </a:r>
            <a:r>
              <a:rPr dirty="0" sz="2800" spc="-5">
                <a:latin typeface="Times New Roman"/>
                <a:cs typeface="Times New Roman"/>
              </a:rPr>
              <a:t>(Perjeta)</a:t>
            </a:r>
            <a:r>
              <a:rPr dirty="0" sz="2800" spc="-10">
                <a:latin typeface="Times New Roman"/>
                <a:cs typeface="Times New Roman"/>
              </a:rPr>
              <a:t> </a:t>
            </a:r>
            <a:r>
              <a:rPr dirty="0" sz="2800" spc="-5">
                <a:latin typeface="Times New Roman"/>
                <a:cs typeface="Times New Roman"/>
              </a:rPr>
              <a:t>+</a:t>
            </a:r>
            <a:r>
              <a:rPr dirty="0" sz="2800" spc="-10">
                <a:latin typeface="Times New Roman"/>
                <a:cs typeface="Times New Roman"/>
              </a:rPr>
              <a:t> </a:t>
            </a:r>
            <a:r>
              <a:rPr dirty="0" sz="2800" spc="-5">
                <a:latin typeface="Times New Roman"/>
                <a:cs typeface="Times New Roman"/>
              </a:rPr>
              <a:t>Herceptin </a:t>
            </a:r>
            <a:r>
              <a:rPr dirty="0" sz="2800" spc="5">
                <a:latin typeface="標楷體"/>
                <a:cs typeface="標楷體"/>
              </a:rPr>
              <a:t>的</a:t>
            </a:r>
            <a:r>
              <a:rPr dirty="0" sz="2800" spc="10" b="1">
                <a:solidFill>
                  <a:srgbClr val="FF0000"/>
                </a:solidFill>
                <a:latin typeface="標楷體"/>
                <a:cs typeface="標楷體"/>
              </a:rPr>
              <a:t>雙</a:t>
            </a:r>
            <a:r>
              <a:rPr dirty="0" sz="2800" b="1">
                <a:solidFill>
                  <a:srgbClr val="FF0000"/>
                </a:solidFill>
                <a:latin typeface="標楷體"/>
                <a:cs typeface="標楷體"/>
              </a:rPr>
              <a:t>標</a:t>
            </a:r>
            <a:r>
              <a:rPr dirty="0" sz="2800" spc="-10" b="1">
                <a:solidFill>
                  <a:srgbClr val="FF0000"/>
                </a:solidFill>
                <a:latin typeface="標楷體"/>
                <a:cs typeface="標楷體"/>
              </a:rPr>
              <a:t>靶</a:t>
            </a:r>
            <a:r>
              <a:rPr dirty="0" sz="2800" b="1">
                <a:solidFill>
                  <a:srgbClr val="FF0000"/>
                </a:solidFill>
                <a:latin typeface="標楷體"/>
                <a:cs typeface="標楷體"/>
              </a:rPr>
              <a:t>治</a:t>
            </a:r>
            <a:r>
              <a:rPr dirty="0" sz="2800" spc="-10" b="1">
                <a:solidFill>
                  <a:srgbClr val="FF0000"/>
                </a:solidFill>
                <a:latin typeface="標楷體"/>
                <a:cs typeface="標楷體"/>
              </a:rPr>
              <a:t>療</a:t>
            </a:r>
            <a:r>
              <a:rPr dirty="0" sz="2800" spc="-5">
                <a:latin typeface="標楷體"/>
                <a:cs typeface="標楷體"/>
              </a:rPr>
              <a:t>可 </a:t>
            </a:r>
            <a:r>
              <a:rPr dirty="0" sz="2800" spc="5">
                <a:latin typeface="標楷體"/>
                <a:cs typeface="標楷體"/>
              </a:rPr>
              <a:t>減少尤期高</a:t>
            </a:r>
            <a:r>
              <a:rPr dirty="0" sz="2800" spc="-5">
                <a:latin typeface="標楷體"/>
                <a:cs typeface="標楷體"/>
              </a:rPr>
              <a:t>危的</a:t>
            </a:r>
            <a:r>
              <a:rPr dirty="0" sz="2800" spc="5">
                <a:latin typeface="標楷體"/>
                <a:cs typeface="標楷體"/>
              </a:rPr>
              <a:t>病</a:t>
            </a:r>
            <a:r>
              <a:rPr dirty="0" sz="2800" spc="-5">
                <a:latin typeface="標楷體"/>
                <a:cs typeface="標楷體"/>
              </a:rPr>
              <a:t>人</a:t>
            </a:r>
            <a:r>
              <a:rPr dirty="0" sz="2800">
                <a:latin typeface="Times New Roman"/>
                <a:cs typeface="Times New Roman"/>
              </a:rPr>
              <a:t>(</a:t>
            </a:r>
            <a:r>
              <a:rPr dirty="0" sz="2800" spc="-5">
                <a:latin typeface="標楷體"/>
                <a:cs typeface="標楷體"/>
              </a:rPr>
              <a:t>有</a:t>
            </a:r>
            <a:r>
              <a:rPr dirty="0" sz="2800" spc="5">
                <a:latin typeface="標楷體"/>
                <a:cs typeface="標楷體"/>
              </a:rPr>
              <a:t>淋</a:t>
            </a:r>
            <a:r>
              <a:rPr dirty="0" sz="2800" spc="-5">
                <a:latin typeface="標楷體"/>
                <a:cs typeface="標楷體"/>
              </a:rPr>
              <a:t>巴轉</a:t>
            </a:r>
            <a:r>
              <a:rPr dirty="0" sz="2800" spc="5">
                <a:latin typeface="標楷體"/>
                <a:cs typeface="標楷體"/>
              </a:rPr>
              <a:t>移</a:t>
            </a:r>
            <a:r>
              <a:rPr dirty="0" sz="2800" spc="-5">
                <a:latin typeface="標楷體"/>
                <a:cs typeface="標楷體"/>
              </a:rPr>
              <a:t>或荷</a:t>
            </a:r>
            <a:r>
              <a:rPr dirty="0" sz="2800" spc="5">
                <a:latin typeface="標楷體"/>
                <a:cs typeface="標楷體"/>
              </a:rPr>
              <a:t>爾</a:t>
            </a:r>
            <a:r>
              <a:rPr dirty="0" sz="2800" spc="-5">
                <a:latin typeface="標楷體"/>
                <a:cs typeface="標楷體"/>
              </a:rPr>
              <a:t>蒙受體 </a:t>
            </a:r>
            <a:r>
              <a:rPr dirty="0" sz="2800" spc="5">
                <a:latin typeface="標楷體"/>
                <a:cs typeface="標楷體"/>
              </a:rPr>
              <a:t>陰性</a:t>
            </a:r>
            <a:r>
              <a:rPr dirty="0" sz="2800">
                <a:latin typeface="Times New Roman"/>
                <a:cs typeface="Times New Roman"/>
              </a:rPr>
              <a:t>)</a:t>
            </a:r>
            <a:r>
              <a:rPr dirty="0" sz="2800" spc="5">
                <a:latin typeface="標楷體"/>
                <a:cs typeface="標楷體"/>
              </a:rPr>
              <a:t>的復發</a:t>
            </a:r>
            <a:r>
              <a:rPr dirty="0" sz="2800" spc="-5">
                <a:latin typeface="標楷體"/>
                <a:cs typeface="標楷體"/>
              </a:rPr>
              <a:t>率</a:t>
            </a:r>
            <a:r>
              <a:rPr dirty="0" sz="2800" spc="-745">
                <a:latin typeface="標楷體"/>
                <a:cs typeface="標楷體"/>
              </a:rPr>
              <a:t> </a:t>
            </a:r>
            <a:r>
              <a:rPr dirty="0" sz="2800" spc="-5">
                <a:latin typeface="Times New Roman"/>
                <a:cs typeface="Times New Roman"/>
              </a:rPr>
              <a:t>2.3</a:t>
            </a:r>
            <a:r>
              <a:rPr dirty="0" sz="2800">
                <a:latin typeface="Times New Roman"/>
                <a:cs typeface="Times New Roman"/>
              </a:rPr>
              <a:t> </a:t>
            </a:r>
            <a:r>
              <a:rPr dirty="0" sz="2800" spc="-5">
                <a:latin typeface="Times New Roman"/>
                <a:cs typeface="Times New Roman"/>
              </a:rPr>
              <a:t>– </a:t>
            </a:r>
            <a:r>
              <a:rPr dirty="0" sz="2800">
                <a:latin typeface="Times New Roman"/>
                <a:cs typeface="Times New Roman"/>
              </a:rPr>
              <a:t>3.2%</a:t>
            </a:r>
            <a:endParaRPr sz="2800">
              <a:latin typeface="Times New Roman"/>
              <a:cs typeface="Times New Roman"/>
            </a:endParaRPr>
          </a:p>
          <a:p>
            <a:pPr algn="just" marL="354965" marR="56515" indent="-342900">
              <a:lnSpc>
                <a:spcPct val="100000"/>
              </a:lnSpc>
              <a:spcBef>
                <a:spcPts val="670"/>
              </a:spcBef>
              <a:buClr>
                <a:srgbClr val="0099CC"/>
              </a:buClr>
              <a:buSzPct val="69642"/>
              <a:buFont typeface="Wingdings"/>
              <a:buChar char=""/>
              <a:tabLst>
                <a:tab pos="355600" algn="l"/>
              </a:tabLst>
            </a:pPr>
            <a:r>
              <a:rPr dirty="0" sz="2800" spc="5">
                <a:latin typeface="標楷體"/>
                <a:cs typeface="標楷體"/>
              </a:rPr>
              <a:t>在一年的單</a:t>
            </a:r>
            <a:r>
              <a:rPr dirty="0" sz="2800" spc="-5">
                <a:latin typeface="標楷體"/>
                <a:cs typeface="標楷體"/>
              </a:rPr>
              <a:t>一標</a:t>
            </a:r>
            <a:r>
              <a:rPr dirty="0" sz="2800" spc="5">
                <a:latin typeface="標楷體"/>
                <a:cs typeface="標楷體"/>
              </a:rPr>
              <a:t>靶</a:t>
            </a:r>
            <a:r>
              <a:rPr dirty="0" sz="2800" spc="-5">
                <a:latin typeface="標楷體"/>
                <a:cs typeface="標楷體"/>
              </a:rPr>
              <a:t>治療</a:t>
            </a:r>
            <a:r>
              <a:rPr dirty="0" sz="2800" spc="-715">
                <a:latin typeface="標楷體"/>
                <a:cs typeface="標楷體"/>
              </a:rPr>
              <a:t> </a:t>
            </a:r>
            <a:r>
              <a:rPr dirty="0" sz="2800" spc="-5">
                <a:latin typeface="Times New Roman"/>
                <a:cs typeface="Times New Roman"/>
              </a:rPr>
              <a:t>(Herceptin)</a:t>
            </a:r>
            <a:r>
              <a:rPr dirty="0" sz="2800" spc="-35">
                <a:latin typeface="Times New Roman"/>
                <a:cs typeface="Times New Roman"/>
              </a:rPr>
              <a:t> </a:t>
            </a:r>
            <a:r>
              <a:rPr dirty="0" sz="2800" spc="5">
                <a:latin typeface="標楷體"/>
                <a:cs typeface="標楷體"/>
              </a:rPr>
              <a:t>後</a:t>
            </a:r>
            <a:r>
              <a:rPr dirty="0" sz="2800" spc="-5">
                <a:latin typeface="Times New Roman"/>
                <a:cs typeface="Times New Roman"/>
              </a:rPr>
              <a:t>,</a:t>
            </a:r>
            <a:r>
              <a:rPr dirty="0" sz="2800" spc="-20">
                <a:latin typeface="Times New Roman"/>
                <a:cs typeface="Times New Roman"/>
              </a:rPr>
              <a:t> </a:t>
            </a:r>
            <a:r>
              <a:rPr dirty="0" sz="2800" spc="10" b="1">
                <a:solidFill>
                  <a:srgbClr val="FF0000"/>
                </a:solidFill>
                <a:latin typeface="標楷體"/>
                <a:cs typeface="標楷體"/>
              </a:rPr>
              <a:t>再</a:t>
            </a:r>
            <a:r>
              <a:rPr dirty="0" sz="2800" b="1">
                <a:solidFill>
                  <a:srgbClr val="FF0000"/>
                </a:solidFill>
                <a:latin typeface="標楷體"/>
                <a:cs typeface="標楷體"/>
              </a:rPr>
              <a:t>加上一 </a:t>
            </a:r>
            <a:r>
              <a:rPr dirty="0" sz="2800" spc="10" b="1">
                <a:solidFill>
                  <a:srgbClr val="FF0000"/>
                </a:solidFill>
                <a:latin typeface="標楷體"/>
                <a:cs typeface="標楷體"/>
              </a:rPr>
              <a:t>年</a:t>
            </a:r>
            <a:r>
              <a:rPr dirty="0" sz="2800" b="1">
                <a:solidFill>
                  <a:srgbClr val="FF0000"/>
                </a:solidFill>
                <a:latin typeface="標楷體"/>
                <a:cs typeface="標楷體"/>
              </a:rPr>
              <a:t>的口</a:t>
            </a:r>
            <a:r>
              <a:rPr dirty="0" sz="2800" spc="-10" b="1">
                <a:solidFill>
                  <a:srgbClr val="FF0000"/>
                </a:solidFill>
                <a:latin typeface="標楷體"/>
                <a:cs typeface="標楷體"/>
              </a:rPr>
              <a:t>服</a:t>
            </a:r>
            <a:r>
              <a:rPr dirty="0" sz="2800" b="1">
                <a:solidFill>
                  <a:srgbClr val="FF0000"/>
                </a:solidFill>
                <a:latin typeface="標楷體"/>
                <a:cs typeface="標楷體"/>
              </a:rPr>
              <a:t>標</a:t>
            </a:r>
            <a:r>
              <a:rPr dirty="0" sz="2800" spc="-10" b="1">
                <a:solidFill>
                  <a:srgbClr val="FF0000"/>
                </a:solidFill>
                <a:latin typeface="標楷體"/>
                <a:cs typeface="標楷體"/>
              </a:rPr>
              <a:t>靶藥</a:t>
            </a:r>
            <a:r>
              <a:rPr dirty="0" sz="2800" spc="660" b="1">
                <a:solidFill>
                  <a:srgbClr val="FF0000"/>
                </a:solidFill>
                <a:latin typeface="標楷體"/>
                <a:cs typeface="標楷體"/>
              </a:rPr>
              <a:t>物</a:t>
            </a:r>
            <a:r>
              <a:rPr dirty="0" sz="2800" spc="-5" b="1">
                <a:solidFill>
                  <a:srgbClr val="FF0000"/>
                </a:solidFill>
                <a:latin typeface="Times New Roman"/>
                <a:cs typeface="Times New Roman"/>
              </a:rPr>
              <a:t>Neratinib</a:t>
            </a:r>
            <a:r>
              <a:rPr dirty="0" sz="2800" spc="-5">
                <a:latin typeface="Times New Roman"/>
                <a:cs typeface="Times New Roman"/>
              </a:rPr>
              <a:t>,</a:t>
            </a:r>
            <a:r>
              <a:rPr dirty="0" sz="2800" spc="-25">
                <a:latin typeface="Times New Roman"/>
                <a:cs typeface="Times New Roman"/>
              </a:rPr>
              <a:t> </a:t>
            </a:r>
            <a:r>
              <a:rPr dirty="0" sz="2800" spc="5">
                <a:latin typeface="標楷體"/>
                <a:cs typeface="標楷體"/>
              </a:rPr>
              <a:t>在荷爾蒙受</a:t>
            </a:r>
            <a:r>
              <a:rPr dirty="0" sz="2800" spc="-5">
                <a:latin typeface="標楷體"/>
                <a:cs typeface="標楷體"/>
              </a:rPr>
              <a:t>體陽性 </a:t>
            </a:r>
            <a:r>
              <a:rPr dirty="0" sz="2800" spc="5">
                <a:latin typeface="標楷體"/>
                <a:cs typeface="標楷體"/>
              </a:rPr>
              <a:t>的病人可減</a:t>
            </a:r>
            <a:r>
              <a:rPr dirty="0" sz="2800" spc="-5">
                <a:latin typeface="標楷體"/>
                <a:cs typeface="標楷體"/>
              </a:rPr>
              <a:t>少復</a:t>
            </a:r>
            <a:r>
              <a:rPr dirty="0" sz="2800" spc="5">
                <a:latin typeface="標楷體"/>
                <a:cs typeface="標楷體"/>
              </a:rPr>
              <a:t>發</a:t>
            </a:r>
            <a:r>
              <a:rPr dirty="0" sz="2800" spc="-5">
                <a:latin typeface="標楷體"/>
                <a:cs typeface="標楷體"/>
              </a:rPr>
              <a:t>率</a:t>
            </a:r>
            <a:r>
              <a:rPr dirty="0" sz="2800" spc="-740">
                <a:latin typeface="標楷體"/>
                <a:cs typeface="標楷體"/>
              </a:rPr>
              <a:t> </a:t>
            </a:r>
            <a:r>
              <a:rPr dirty="0" sz="2800">
                <a:latin typeface="Times New Roman"/>
                <a:cs typeface="Times New Roman"/>
              </a:rPr>
              <a:t>4.2%</a:t>
            </a:r>
            <a:endParaRPr sz="2800">
              <a:latin typeface="Times New Roman"/>
              <a:cs typeface="Times New Roman"/>
            </a:endParaRPr>
          </a:p>
          <a:p>
            <a:pPr>
              <a:lnSpc>
                <a:spcPct val="100000"/>
              </a:lnSpc>
              <a:spcBef>
                <a:spcPts val="45"/>
              </a:spcBef>
              <a:buClr>
                <a:srgbClr val="0099CC"/>
              </a:buClr>
              <a:buFont typeface="Wingdings"/>
              <a:buChar char=""/>
            </a:pPr>
            <a:endParaRPr sz="4050">
              <a:latin typeface="Times New Roman"/>
              <a:cs typeface="Times New Roman"/>
            </a:endParaRPr>
          </a:p>
          <a:p>
            <a:pPr marL="354965" marR="5080" indent="-342900">
              <a:lnSpc>
                <a:spcPct val="100000"/>
              </a:lnSpc>
              <a:spcBef>
                <a:spcPts val="5"/>
              </a:spcBef>
              <a:buClr>
                <a:srgbClr val="0099CC"/>
              </a:buClr>
              <a:buSzPct val="69642"/>
              <a:buFont typeface="Wingdings"/>
              <a:buChar char=""/>
              <a:tabLst>
                <a:tab pos="354965" algn="l"/>
                <a:tab pos="355600" algn="l"/>
              </a:tabLst>
            </a:pPr>
            <a:r>
              <a:rPr dirty="0" sz="2800" spc="5">
                <a:latin typeface="標楷體"/>
                <a:cs typeface="標楷體"/>
              </a:rPr>
              <a:t>在術前進行</a:t>
            </a:r>
            <a:r>
              <a:rPr dirty="0" sz="2800" spc="-10">
                <a:latin typeface="Times New Roman"/>
                <a:cs typeface="Times New Roman"/>
              </a:rPr>
              <a:t>Herceptin+</a:t>
            </a:r>
            <a:r>
              <a:rPr dirty="0" sz="2800" spc="5">
                <a:latin typeface="標楷體"/>
                <a:cs typeface="標楷體"/>
              </a:rPr>
              <a:t>化</a:t>
            </a:r>
            <a:r>
              <a:rPr dirty="0" sz="2800" spc="-5">
                <a:latin typeface="標楷體"/>
                <a:cs typeface="標楷體"/>
              </a:rPr>
              <a:t>療</a:t>
            </a:r>
            <a:r>
              <a:rPr dirty="0" sz="2800" spc="5">
                <a:latin typeface="標楷體"/>
                <a:cs typeface="標楷體"/>
              </a:rPr>
              <a:t>的</a:t>
            </a:r>
            <a:r>
              <a:rPr dirty="0" sz="2800" spc="-5">
                <a:latin typeface="標楷體"/>
                <a:cs typeface="標楷體"/>
              </a:rPr>
              <a:t>病人</a:t>
            </a:r>
            <a:r>
              <a:rPr dirty="0" sz="2800" spc="-5">
                <a:latin typeface="Times New Roman"/>
                <a:cs typeface="Times New Roman"/>
              </a:rPr>
              <a:t>,</a:t>
            </a:r>
            <a:r>
              <a:rPr dirty="0" sz="2800" spc="-70">
                <a:latin typeface="Times New Roman"/>
                <a:cs typeface="Times New Roman"/>
              </a:rPr>
              <a:t> </a:t>
            </a:r>
            <a:r>
              <a:rPr dirty="0" sz="2800" spc="5">
                <a:latin typeface="標楷體"/>
                <a:cs typeface="標楷體"/>
              </a:rPr>
              <a:t>在治療後仍然 有殘留腫瘤</a:t>
            </a:r>
            <a:r>
              <a:rPr dirty="0" sz="2800" spc="-5">
                <a:latin typeface="標楷體"/>
                <a:cs typeface="標楷體"/>
              </a:rPr>
              <a:t>的病</a:t>
            </a:r>
            <a:r>
              <a:rPr dirty="0" sz="2800" spc="5">
                <a:latin typeface="標楷體"/>
                <a:cs typeface="標楷體"/>
              </a:rPr>
              <a:t>人</a:t>
            </a:r>
            <a:r>
              <a:rPr dirty="0" sz="2800" spc="-5">
                <a:latin typeface="Times New Roman"/>
                <a:cs typeface="Times New Roman"/>
              </a:rPr>
              <a:t>,</a:t>
            </a:r>
            <a:r>
              <a:rPr dirty="0" sz="2800" spc="-55">
                <a:latin typeface="Times New Roman"/>
                <a:cs typeface="Times New Roman"/>
              </a:rPr>
              <a:t> </a:t>
            </a:r>
            <a:r>
              <a:rPr dirty="0" sz="2800" spc="5">
                <a:latin typeface="標楷體"/>
                <a:cs typeface="標楷體"/>
              </a:rPr>
              <a:t>對</a:t>
            </a:r>
            <a:r>
              <a:rPr dirty="0" sz="2800" spc="-5">
                <a:latin typeface="標楷體"/>
                <a:cs typeface="標楷體"/>
              </a:rPr>
              <a:t>比</a:t>
            </a:r>
            <a:r>
              <a:rPr dirty="0" sz="2800" spc="-715">
                <a:latin typeface="標楷體"/>
                <a:cs typeface="標楷體"/>
              </a:rPr>
              <a:t> </a:t>
            </a:r>
            <a:r>
              <a:rPr dirty="0" sz="2800">
                <a:latin typeface="Times New Roman"/>
                <a:cs typeface="Times New Roman"/>
              </a:rPr>
              <a:t>10</a:t>
            </a:r>
            <a:r>
              <a:rPr dirty="0" sz="2800" spc="-10">
                <a:latin typeface="Times New Roman"/>
                <a:cs typeface="Times New Roman"/>
              </a:rPr>
              <a:t> </a:t>
            </a:r>
            <a:r>
              <a:rPr dirty="0" sz="2800" spc="5">
                <a:latin typeface="標楷體"/>
                <a:cs typeface="標楷體"/>
              </a:rPr>
              <a:t>個</a:t>
            </a:r>
            <a:r>
              <a:rPr dirty="0" sz="2800" spc="-5">
                <a:latin typeface="標楷體"/>
                <a:cs typeface="標楷體"/>
              </a:rPr>
              <a:t>月</a:t>
            </a:r>
            <a:r>
              <a:rPr dirty="0" sz="2800" spc="-715">
                <a:latin typeface="標楷體"/>
                <a:cs typeface="標楷體"/>
              </a:rPr>
              <a:t> </a:t>
            </a:r>
            <a:r>
              <a:rPr dirty="0" sz="2800" spc="-5">
                <a:latin typeface="Times New Roman"/>
                <a:cs typeface="Times New Roman"/>
              </a:rPr>
              <a:t>Herceptin</a:t>
            </a:r>
            <a:r>
              <a:rPr dirty="0" sz="2800" spc="5">
                <a:latin typeface="標楷體"/>
                <a:cs typeface="標楷體"/>
              </a:rPr>
              <a:t>治療</a:t>
            </a:r>
            <a:r>
              <a:rPr dirty="0" sz="2800" spc="-5">
                <a:latin typeface="Times New Roman"/>
                <a:cs typeface="Times New Roman"/>
              </a:rPr>
              <a:t>,  </a:t>
            </a:r>
            <a:r>
              <a:rPr dirty="0" sz="2800" spc="5">
                <a:latin typeface="標楷體"/>
                <a:cs typeface="標楷體"/>
              </a:rPr>
              <a:t>接受</a:t>
            </a:r>
            <a:r>
              <a:rPr dirty="0" sz="2800">
                <a:latin typeface="Times New Roman"/>
                <a:cs typeface="Times New Roman"/>
              </a:rPr>
              <a:t>10</a:t>
            </a:r>
            <a:r>
              <a:rPr dirty="0" sz="2800" spc="-35">
                <a:latin typeface="Times New Roman"/>
                <a:cs typeface="Times New Roman"/>
              </a:rPr>
              <a:t> </a:t>
            </a:r>
            <a:r>
              <a:rPr dirty="0" sz="2800" spc="5">
                <a:latin typeface="標楷體"/>
                <a:cs typeface="標楷體"/>
              </a:rPr>
              <a:t>個月的</a:t>
            </a:r>
            <a:r>
              <a:rPr dirty="0" sz="2800" spc="-5" b="1">
                <a:solidFill>
                  <a:srgbClr val="FF0000"/>
                </a:solidFill>
                <a:latin typeface="Times New Roman"/>
                <a:cs typeface="Times New Roman"/>
              </a:rPr>
              <a:t>T-DM1</a:t>
            </a:r>
            <a:r>
              <a:rPr dirty="0" sz="2800" spc="5">
                <a:latin typeface="標楷體"/>
                <a:cs typeface="標楷體"/>
              </a:rPr>
              <a:t>治療可</a:t>
            </a:r>
            <a:r>
              <a:rPr dirty="0" sz="2800" spc="-5">
                <a:latin typeface="標楷體"/>
                <a:cs typeface="標楷體"/>
              </a:rPr>
              <a:t>減</a:t>
            </a:r>
            <a:r>
              <a:rPr dirty="0" sz="2800" spc="5">
                <a:latin typeface="標楷體"/>
                <a:cs typeface="標楷體"/>
              </a:rPr>
              <a:t>少</a:t>
            </a:r>
            <a:r>
              <a:rPr dirty="0" sz="2800" spc="-5">
                <a:latin typeface="標楷體"/>
                <a:cs typeface="標楷體"/>
              </a:rPr>
              <a:t>復發率</a:t>
            </a:r>
            <a:r>
              <a:rPr dirty="0" sz="2800" spc="-735">
                <a:latin typeface="標楷體"/>
                <a:cs typeface="標楷體"/>
              </a:rPr>
              <a:t> </a:t>
            </a:r>
            <a:r>
              <a:rPr dirty="0" sz="2800">
                <a:latin typeface="Times New Roman"/>
                <a:cs typeface="Times New Roman"/>
              </a:rPr>
              <a:t>11%</a:t>
            </a:r>
            <a:endParaRPr sz="2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0837" y="5706871"/>
            <a:ext cx="1906270" cy="140970"/>
          </a:xfrm>
          <a:prstGeom prst="rect">
            <a:avLst/>
          </a:prstGeom>
        </p:spPr>
        <p:txBody>
          <a:bodyPr wrap="square" lIns="0" tIns="13335" rIns="0" bIns="0" rtlCol="0" vert="horz">
            <a:spAutoFit/>
          </a:bodyPr>
          <a:lstStyle/>
          <a:p>
            <a:pPr marL="12700">
              <a:lnSpc>
                <a:spcPct val="100000"/>
              </a:lnSpc>
              <a:spcBef>
                <a:spcPts val="105"/>
              </a:spcBef>
            </a:pPr>
            <a:r>
              <a:rPr dirty="0" sz="750">
                <a:latin typeface="Calibri"/>
                <a:cs typeface="Calibri"/>
              </a:rPr>
              <a:t>Hazard </a:t>
            </a:r>
            <a:r>
              <a:rPr dirty="0" sz="750" spc="-5">
                <a:latin typeface="Calibri"/>
                <a:cs typeface="Calibri"/>
              </a:rPr>
              <a:t>ratios </a:t>
            </a:r>
            <a:r>
              <a:rPr dirty="0" sz="750">
                <a:latin typeface="Calibri"/>
                <a:cs typeface="Calibri"/>
              </a:rPr>
              <a:t>were </a:t>
            </a:r>
            <a:r>
              <a:rPr dirty="0" sz="750" spc="-5">
                <a:latin typeface="Calibri"/>
                <a:cs typeface="Calibri"/>
              </a:rPr>
              <a:t>estimated </a:t>
            </a:r>
            <a:r>
              <a:rPr dirty="0" sz="750">
                <a:latin typeface="Calibri"/>
                <a:cs typeface="Calibri"/>
              </a:rPr>
              <a:t>by Cox</a:t>
            </a:r>
            <a:r>
              <a:rPr dirty="0" sz="750" spc="20">
                <a:latin typeface="Calibri"/>
                <a:cs typeface="Calibri"/>
              </a:rPr>
              <a:t> </a:t>
            </a:r>
            <a:r>
              <a:rPr dirty="0" sz="750" spc="-5">
                <a:latin typeface="Calibri"/>
                <a:cs typeface="Calibri"/>
              </a:rPr>
              <a:t>regression.</a:t>
            </a:r>
            <a:endParaRPr sz="750">
              <a:latin typeface="Calibri"/>
              <a:cs typeface="Calibri"/>
            </a:endParaRPr>
          </a:p>
        </p:txBody>
      </p:sp>
      <p:sp>
        <p:nvSpPr>
          <p:cNvPr id="3" name="object 3"/>
          <p:cNvSpPr txBox="1"/>
          <p:nvPr/>
        </p:nvSpPr>
        <p:spPr>
          <a:xfrm>
            <a:off x="6489652" y="5809700"/>
            <a:ext cx="2226310" cy="140970"/>
          </a:xfrm>
          <a:prstGeom prst="rect">
            <a:avLst/>
          </a:prstGeom>
        </p:spPr>
        <p:txBody>
          <a:bodyPr wrap="square" lIns="0" tIns="13335" rIns="0" bIns="0" rtlCol="0" vert="horz">
            <a:spAutoFit/>
          </a:bodyPr>
          <a:lstStyle/>
          <a:p>
            <a:pPr marL="12700">
              <a:lnSpc>
                <a:spcPct val="100000"/>
              </a:lnSpc>
              <a:spcBef>
                <a:spcPts val="105"/>
              </a:spcBef>
            </a:pPr>
            <a:r>
              <a:rPr dirty="0" sz="750" spc="-5">
                <a:latin typeface="Calibri"/>
                <a:cs typeface="Calibri"/>
              </a:rPr>
              <a:t>von Minckwitz </a:t>
            </a:r>
            <a:r>
              <a:rPr dirty="0" sz="750">
                <a:latin typeface="Calibri"/>
                <a:cs typeface="Calibri"/>
              </a:rPr>
              <a:t>G, </a:t>
            </a:r>
            <a:r>
              <a:rPr dirty="0" sz="750" spc="-5" i="1">
                <a:latin typeface="Calibri"/>
                <a:cs typeface="Calibri"/>
              </a:rPr>
              <a:t>et al</a:t>
            </a:r>
            <a:r>
              <a:rPr dirty="0" sz="750" spc="-5">
                <a:latin typeface="Calibri"/>
                <a:cs typeface="Calibri"/>
              </a:rPr>
              <a:t>. </a:t>
            </a:r>
            <a:r>
              <a:rPr dirty="0" sz="750" i="1">
                <a:latin typeface="Calibri"/>
                <a:cs typeface="Calibri"/>
              </a:rPr>
              <a:t>N Engl J Med </a:t>
            </a:r>
            <a:r>
              <a:rPr dirty="0" sz="750">
                <a:latin typeface="Calibri"/>
                <a:cs typeface="Calibri"/>
              </a:rPr>
              <a:t>2017;</a:t>
            </a:r>
            <a:r>
              <a:rPr dirty="0" sz="750" spc="45">
                <a:latin typeface="Calibri"/>
                <a:cs typeface="Calibri"/>
              </a:rPr>
              <a:t> </a:t>
            </a:r>
            <a:r>
              <a:rPr dirty="0" sz="750" spc="-10" b="1">
                <a:latin typeface="Calibri"/>
                <a:cs typeface="Calibri"/>
              </a:rPr>
              <a:t>377</a:t>
            </a:r>
            <a:r>
              <a:rPr dirty="0" sz="750" spc="-10">
                <a:latin typeface="Calibri"/>
                <a:cs typeface="Calibri"/>
              </a:rPr>
              <a:t>:122–131.</a:t>
            </a:r>
            <a:endParaRPr sz="750">
              <a:latin typeface="Calibri"/>
              <a:cs typeface="Calibri"/>
            </a:endParaRPr>
          </a:p>
        </p:txBody>
      </p:sp>
      <p:sp>
        <p:nvSpPr>
          <p:cNvPr id="4" name="object 4"/>
          <p:cNvSpPr txBox="1">
            <a:spLocks noGrp="1"/>
          </p:cNvSpPr>
          <p:nvPr>
            <p:ph type="title"/>
          </p:nvPr>
        </p:nvSpPr>
        <p:spPr>
          <a:xfrm>
            <a:off x="634365" y="216566"/>
            <a:ext cx="1610995" cy="513715"/>
          </a:xfrm>
          <a:prstGeom prst="rect"/>
        </p:spPr>
        <p:txBody>
          <a:bodyPr wrap="square" lIns="0" tIns="12700" rIns="0" bIns="0" rtlCol="0" vert="horz">
            <a:spAutoFit/>
          </a:bodyPr>
          <a:lstStyle/>
          <a:p>
            <a:pPr marL="12700">
              <a:lnSpc>
                <a:spcPct val="100000"/>
              </a:lnSpc>
              <a:spcBef>
                <a:spcPts val="100"/>
              </a:spcBef>
            </a:pPr>
            <a:r>
              <a:rPr dirty="0" sz="3200" spc="-20" b="0">
                <a:solidFill>
                  <a:srgbClr val="000000"/>
                </a:solidFill>
                <a:latin typeface="Calibri Light"/>
                <a:cs typeface="Calibri Light"/>
              </a:rPr>
              <a:t>AP</a:t>
            </a:r>
            <a:r>
              <a:rPr dirty="0" sz="3200" spc="-30" b="0">
                <a:solidFill>
                  <a:srgbClr val="000000"/>
                </a:solidFill>
                <a:latin typeface="Calibri Light"/>
                <a:cs typeface="Calibri Light"/>
              </a:rPr>
              <a:t>H</a:t>
            </a:r>
            <a:r>
              <a:rPr dirty="0" sz="3200" spc="-15" b="0">
                <a:solidFill>
                  <a:srgbClr val="000000"/>
                </a:solidFill>
                <a:latin typeface="Calibri Light"/>
                <a:cs typeface="Calibri Light"/>
              </a:rPr>
              <a:t>I</a:t>
            </a:r>
            <a:r>
              <a:rPr dirty="0" sz="3200" spc="-45" b="0">
                <a:solidFill>
                  <a:srgbClr val="000000"/>
                </a:solidFill>
                <a:latin typeface="Calibri Light"/>
                <a:cs typeface="Calibri Light"/>
              </a:rPr>
              <a:t>N</a:t>
            </a:r>
            <a:r>
              <a:rPr dirty="0" sz="3200" spc="-30" b="0">
                <a:solidFill>
                  <a:srgbClr val="000000"/>
                </a:solidFill>
                <a:latin typeface="Calibri Light"/>
                <a:cs typeface="Calibri Light"/>
              </a:rPr>
              <a:t>I</a:t>
            </a:r>
            <a:r>
              <a:rPr dirty="0" sz="3200" spc="-15" b="0">
                <a:solidFill>
                  <a:srgbClr val="000000"/>
                </a:solidFill>
                <a:latin typeface="Calibri Light"/>
                <a:cs typeface="Calibri Light"/>
              </a:rPr>
              <a:t>T</a:t>
            </a:r>
            <a:r>
              <a:rPr dirty="0" sz="3200" spc="-280" b="0">
                <a:solidFill>
                  <a:srgbClr val="000000"/>
                </a:solidFill>
                <a:latin typeface="Calibri Light"/>
                <a:cs typeface="Calibri Light"/>
              </a:rPr>
              <a:t>Y</a:t>
            </a:r>
            <a:r>
              <a:rPr dirty="0" sz="3200" b="0">
                <a:solidFill>
                  <a:srgbClr val="000000"/>
                </a:solidFill>
                <a:latin typeface="Calibri Light"/>
                <a:cs typeface="Calibri Light"/>
              </a:rPr>
              <a:t>:</a:t>
            </a:r>
            <a:endParaRPr sz="3200">
              <a:latin typeface="Calibri Light"/>
              <a:cs typeface="Calibri Light"/>
            </a:endParaRPr>
          </a:p>
        </p:txBody>
      </p:sp>
      <p:sp>
        <p:nvSpPr>
          <p:cNvPr id="5" name="object 5"/>
          <p:cNvSpPr txBox="1"/>
          <p:nvPr/>
        </p:nvSpPr>
        <p:spPr>
          <a:xfrm>
            <a:off x="634365" y="682910"/>
            <a:ext cx="7376159" cy="605790"/>
          </a:xfrm>
          <a:prstGeom prst="rect">
            <a:avLst/>
          </a:prstGeom>
        </p:spPr>
        <p:txBody>
          <a:bodyPr wrap="square" lIns="0" tIns="47625" rIns="0" bIns="0" rtlCol="0" vert="horz">
            <a:spAutoFit/>
          </a:bodyPr>
          <a:lstStyle/>
          <a:p>
            <a:pPr marL="12700" marR="5080">
              <a:lnSpc>
                <a:spcPts val="2160"/>
              </a:lnSpc>
              <a:spcBef>
                <a:spcPts val="375"/>
              </a:spcBef>
            </a:pPr>
            <a:r>
              <a:rPr dirty="0" sz="2000" b="0">
                <a:latin typeface="Calibri Light"/>
                <a:cs typeface="Calibri Light"/>
              </a:rPr>
              <a:t>The </a:t>
            </a:r>
            <a:r>
              <a:rPr dirty="0" sz="2000" spc="-5" b="0">
                <a:latin typeface="Calibri Light"/>
                <a:cs typeface="Calibri Light"/>
              </a:rPr>
              <a:t>positive </a:t>
            </a:r>
            <a:r>
              <a:rPr dirty="0" sz="2000" spc="-10" b="0">
                <a:latin typeface="Calibri Light"/>
                <a:cs typeface="Calibri Light"/>
              </a:rPr>
              <a:t>outcome </a:t>
            </a:r>
            <a:r>
              <a:rPr dirty="0" sz="2000" spc="-5" b="0">
                <a:latin typeface="Calibri Light"/>
                <a:cs typeface="Calibri Light"/>
              </a:rPr>
              <a:t>of </a:t>
            </a:r>
            <a:r>
              <a:rPr dirty="0" sz="2000" b="0">
                <a:latin typeface="Calibri Light"/>
                <a:cs typeface="Calibri Light"/>
              </a:rPr>
              <a:t>the </a:t>
            </a:r>
            <a:r>
              <a:rPr dirty="0" sz="2000" spc="-5" b="0">
                <a:latin typeface="Calibri Light"/>
                <a:cs typeface="Calibri Light"/>
              </a:rPr>
              <a:t>study </a:t>
            </a:r>
            <a:r>
              <a:rPr dirty="0" sz="2000" spc="-10" b="0">
                <a:latin typeface="Calibri Light"/>
                <a:cs typeface="Calibri Light"/>
              </a:rPr>
              <a:t>was likely </a:t>
            </a:r>
            <a:r>
              <a:rPr dirty="0" sz="2000" spc="-5" b="0">
                <a:latin typeface="Calibri Light"/>
                <a:cs typeface="Calibri Light"/>
              </a:rPr>
              <a:t>driven by results </a:t>
            </a:r>
            <a:r>
              <a:rPr dirty="0" sz="2000" b="0">
                <a:latin typeface="Calibri Light"/>
                <a:cs typeface="Calibri Light"/>
              </a:rPr>
              <a:t>in </a:t>
            </a:r>
            <a:r>
              <a:rPr dirty="0" sz="2000" spc="-5" b="0">
                <a:latin typeface="Calibri Light"/>
                <a:cs typeface="Calibri Light"/>
              </a:rPr>
              <a:t>patients  </a:t>
            </a:r>
            <a:r>
              <a:rPr dirty="0" sz="2000" b="0">
                <a:latin typeface="Calibri Light"/>
                <a:cs typeface="Calibri Light"/>
              </a:rPr>
              <a:t>with disease </a:t>
            </a:r>
            <a:r>
              <a:rPr dirty="0" sz="2000" spc="-10" b="0">
                <a:latin typeface="Calibri Light"/>
                <a:cs typeface="Calibri Light"/>
              </a:rPr>
              <a:t>at </a:t>
            </a:r>
            <a:r>
              <a:rPr dirty="0" sz="2000" b="0">
                <a:latin typeface="Calibri Light"/>
                <a:cs typeface="Calibri Light"/>
              </a:rPr>
              <a:t>high risk </a:t>
            </a:r>
            <a:r>
              <a:rPr dirty="0" sz="2000" spc="-5" b="0">
                <a:latin typeface="Calibri Light"/>
                <a:cs typeface="Calibri Light"/>
              </a:rPr>
              <a:t>of </a:t>
            </a:r>
            <a:r>
              <a:rPr dirty="0" sz="2000" spc="-10" b="0">
                <a:latin typeface="Calibri Light"/>
                <a:cs typeface="Calibri Light"/>
              </a:rPr>
              <a:t>recurrence </a:t>
            </a:r>
            <a:r>
              <a:rPr dirty="0" sz="2000" spc="5" b="0">
                <a:latin typeface="Calibri Light"/>
                <a:cs typeface="Calibri Light"/>
              </a:rPr>
              <a:t>(e.g. </a:t>
            </a:r>
            <a:r>
              <a:rPr dirty="0" sz="2000" b="0">
                <a:latin typeface="Calibri Light"/>
                <a:cs typeface="Calibri Light"/>
              </a:rPr>
              <a:t>N+ </a:t>
            </a:r>
            <a:r>
              <a:rPr dirty="0" sz="2000" spc="-5" b="0">
                <a:latin typeface="Calibri Light"/>
                <a:cs typeface="Calibri Light"/>
              </a:rPr>
              <a:t>and/or</a:t>
            </a:r>
            <a:r>
              <a:rPr dirty="0" sz="2000" spc="-220" b="0">
                <a:latin typeface="Calibri Light"/>
                <a:cs typeface="Calibri Light"/>
              </a:rPr>
              <a:t> </a:t>
            </a:r>
            <a:r>
              <a:rPr dirty="0" sz="2000" spc="-5" b="0">
                <a:latin typeface="Calibri Light"/>
                <a:cs typeface="Calibri Light"/>
              </a:rPr>
              <a:t>HR-)</a:t>
            </a:r>
            <a:endParaRPr sz="2000">
              <a:latin typeface="Calibri Light"/>
              <a:cs typeface="Calibri Light"/>
            </a:endParaRPr>
          </a:p>
        </p:txBody>
      </p:sp>
      <p:sp>
        <p:nvSpPr>
          <p:cNvPr id="6" name="object 6"/>
          <p:cNvSpPr/>
          <p:nvPr/>
        </p:nvSpPr>
        <p:spPr>
          <a:xfrm>
            <a:off x="5089525" y="4713287"/>
            <a:ext cx="125730" cy="66675"/>
          </a:xfrm>
          <a:custGeom>
            <a:avLst/>
            <a:gdLst/>
            <a:ahLst/>
            <a:cxnLst/>
            <a:rect l="l" t="t" r="r" b="b"/>
            <a:pathLst>
              <a:path w="125729" h="66675">
                <a:moveTo>
                  <a:pt x="0" y="66675"/>
                </a:moveTo>
                <a:lnTo>
                  <a:pt x="125412" y="0"/>
                </a:lnTo>
              </a:path>
            </a:pathLst>
          </a:custGeom>
          <a:ln w="25400">
            <a:solidFill>
              <a:srgbClr val="000000"/>
            </a:solidFill>
          </a:ln>
        </p:spPr>
        <p:txBody>
          <a:bodyPr wrap="square" lIns="0" tIns="0" rIns="0" bIns="0" rtlCol="0"/>
          <a:lstStyle/>
          <a:p/>
        </p:txBody>
      </p:sp>
      <p:sp>
        <p:nvSpPr>
          <p:cNvPr id="7" name="object 7"/>
          <p:cNvSpPr/>
          <p:nvPr/>
        </p:nvSpPr>
        <p:spPr>
          <a:xfrm>
            <a:off x="5099050" y="4751387"/>
            <a:ext cx="125730" cy="68580"/>
          </a:xfrm>
          <a:custGeom>
            <a:avLst/>
            <a:gdLst/>
            <a:ahLst/>
            <a:cxnLst/>
            <a:rect l="l" t="t" r="r" b="b"/>
            <a:pathLst>
              <a:path w="125729" h="68579">
                <a:moveTo>
                  <a:pt x="0" y="68262"/>
                </a:moveTo>
                <a:lnTo>
                  <a:pt x="125412" y="0"/>
                </a:lnTo>
              </a:path>
            </a:pathLst>
          </a:custGeom>
          <a:ln w="25400">
            <a:solidFill>
              <a:srgbClr val="000000"/>
            </a:solidFill>
          </a:ln>
        </p:spPr>
        <p:txBody>
          <a:bodyPr wrap="square" lIns="0" tIns="0" rIns="0" bIns="0" rtlCol="0"/>
          <a:lstStyle/>
          <a:p/>
        </p:txBody>
      </p:sp>
      <p:sp>
        <p:nvSpPr>
          <p:cNvPr id="8" name="object 8"/>
          <p:cNvSpPr txBox="1"/>
          <p:nvPr/>
        </p:nvSpPr>
        <p:spPr>
          <a:xfrm>
            <a:off x="7388955" y="2984626"/>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91</a:t>
            </a:r>
            <a:r>
              <a:rPr dirty="0" sz="1000" spc="-15" b="1">
                <a:solidFill>
                  <a:srgbClr val="FF7E00"/>
                </a:solidFill>
                <a:latin typeface="Ebrima"/>
                <a:cs typeface="Ebrima"/>
              </a:rPr>
              <a:t>.</a:t>
            </a:r>
            <a:r>
              <a:rPr dirty="0" sz="1000" spc="-5" b="1">
                <a:solidFill>
                  <a:srgbClr val="FF7E00"/>
                </a:solidFill>
                <a:latin typeface="Ebrima"/>
                <a:cs typeface="Ebrima"/>
              </a:rPr>
              <a:t>2%</a:t>
            </a:r>
            <a:endParaRPr sz="1000">
              <a:latin typeface="Ebrima"/>
              <a:cs typeface="Ebrima"/>
            </a:endParaRPr>
          </a:p>
        </p:txBody>
      </p:sp>
      <p:sp>
        <p:nvSpPr>
          <p:cNvPr id="9" name="object 9"/>
          <p:cNvSpPr txBox="1"/>
          <p:nvPr/>
        </p:nvSpPr>
        <p:spPr>
          <a:xfrm>
            <a:off x="7388955" y="2719499"/>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20ABA4"/>
                </a:solidFill>
                <a:latin typeface="Ebrima"/>
                <a:cs typeface="Ebrima"/>
              </a:rPr>
              <a:t>92</a:t>
            </a:r>
            <a:r>
              <a:rPr dirty="0" sz="1000" spc="-15" b="1">
                <a:solidFill>
                  <a:srgbClr val="20ABA4"/>
                </a:solidFill>
                <a:latin typeface="Ebrima"/>
                <a:cs typeface="Ebrima"/>
              </a:rPr>
              <a:t>.</a:t>
            </a:r>
            <a:r>
              <a:rPr dirty="0" sz="1000" spc="-5" b="1">
                <a:solidFill>
                  <a:srgbClr val="20ABA4"/>
                </a:solidFill>
                <a:latin typeface="Ebrima"/>
                <a:cs typeface="Ebrima"/>
              </a:rPr>
              <a:t>8%</a:t>
            </a:r>
            <a:endParaRPr sz="1000">
              <a:latin typeface="Ebrima"/>
              <a:cs typeface="Ebrima"/>
            </a:endParaRPr>
          </a:p>
        </p:txBody>
      </p:sp>
      <p:sp>
        <p:nvSpPr>
          <p:cNvPr id="10" name="object 10"/>
          <p:cNvSpPr txBox="1"/>
          <p:nvPr/>
        </p:nvSpPr>
        <p:spPr>
          <a:xfrm>
            <a:off x="8157394" y="2611475"/>
            <a:ext cx="445770" cy="17780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Ebrima"/>
                <a:cs typeface="Ebrima"/>
              </a:rPr>
              <a:t>4</a:t>
            </a:r>
            <a:r>
              <a:rPr dirty="0" sz="1000" spc="-65" b="1">
                <a:latin typeface="Ebrima"/>
                <a:cs typeface="Ebrima"/>
              </a:rPr>
              <a:t> </a:t>
            </a:r>
            <a:r>
              <a:rPr dirty="0" sz="1000" spc="-5" b="1">
                <a:latin typeface="Ebrima"/>
                <a:cs typeface="Ebrima"/>
              </a:rPr>
              <a:t>years</a:t>
            </a:r>
            <a:endParaRPr sz="1000">
              <a:latin typeface="Ebrima"/>
              <a:cs typeface="Ebrima"/>
            </a:endParaRPr>
          </a:p>
        </p:txBody>
      </p:sp>
      <p:sp>
        <p:nvSpPr>
          <p:cNvPr id="11" name="object 11"/>
          <p:cNvSpPr txBox="1"/>
          <p:nvPr/>
        </p:nvSpPr>
        <p:spPr>
          <a:xfrm>
            <a:off x="8185728" y="3062293"/>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88</a:t>
            </a:r>
            <a:r>
              <a:rPr dirty="0" sz="1000" spc="-15" b="1">
                <a:solidFill>
                  <a:srgbClr val="FF7E00"/>
                </a:solidFill>
                <a:latin typeface="Ebrima"/>
                <a:cs typeface="Ebrima"/>
              </a:rPr>
              <a:t>.</a:t>
            </a:r>
            <a:r>
              <a:rPr dirty="0" sz="1000" spc="-5" b="1">
                <a:solidFill>
                  <a:srgbClr val="FF7E00"/>
                </a:solidFill>
                <a:latin typeface="Ebrima"/>
                <a:cs typeface="Ebrima"/>
              </a:rPr>
              <a:t>7%</a:t>
            </a:r>
            <a:endParaRPr sz="1000">
              <a:latin typeface="Ebrima"/>
              <a:cs typeface="Ebrima"/>
            </a:endParaRPr>
          </a:p>
        </p:txBody>
      </p:sp>
      <p:sp>
        <p:nvSpPr>
          <p:cNvPr id="12" name="object 12"/>
          <p:cNvSpPr txBox="1"/>
          <p:nvPr/>
        </p:nvSpPr>
        <p:spPr>
          <a:xfrm>
            <a:off x="8185728" y="2786034"/>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20ABA4"/>
                </a:solidFill>
                <a:latin typeface="Ebrima"/>
                <a:cs typeface="Ebrima"/>
              </a:rPr>
              <a:t>91</a:t>
            </a:r>
            <a:r>
              <a:rPr dirty="0" sz="1000" spc="-15" b="1">
                <a:solidFill>
                  <a:srgbClr val="20ABA4"/>
                </a:solidFill>
                <a:latin typeface="Ebrima"/>
                <a:cs typeface="Ebrima"/>
              </a:rPr>
              <a:t>.</a:t>
            </a:r>
            <a:r>
              <a:rPr dirty="0" sz="1000" spc="-5" b="1">
                <a:solidFill>
                  <a:srgbClr val="20ABA4"/>
                </a:solidFill>
                <a:latin typeface="Ebrima"/>
                <a:cs typeface="Ebrima"/>
              </a:rPr>
              <a:t>0%</a:t>
            </a:r>
            <a:endParaRPr sz="1000">
              <a:latin typeface="Ebrima"/>
              <a:cs typeface="Ebrima"/>
            </a:endParaRPr>
          </a:p>
        </p:txBody>
      </p:sp>
      <p:sp>
        <p:nvSpPr>
          <p:cNvPr id="13" name="object 13"/>
          <p:cNvSpPr txBox="1"/>
          <p:nvPr/>
        </p:nvSpPr>
        <p:spPr>
          <a:xfrm>
            <a:off x="6568022" y="2886089"/>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93</a:t>
            </a:r>
            <a:r>
              <a:rPr dirty="0" sz="1000" spc="-15" b="1">
                <a:solidFill>
                  <a:srgbClr val="FF7E00"/>
                </a:solidFill>
                <a:latin typeface="Ebrima"/>
                <a:cs typeface="Ebrima"/>
              </a:rPr>
              <a:t>.</a:t>
            </a:r>
            <a:r>
              <a:rPr dirty="0" sz="1000" spc="-5" b="1">
                <a:solidFill>
                  <a:srgbClr val="FF7E00"/>
                </a:solidFill>
                <a:latin typeface="Ebrima"/>
                <a:cs typeface="Ebrima"/>
              </a:rPr>
              <a:t>7%</a:t>
            </a:r>
            <a:endParaRPr sz="1000">
              <a:latin typeface="Ebrima"/>
              <a:cs typeface="Ebrima"/>
            </a:endParaRPr>
          </a:p>
        </p:txBody>
      </p:sp>
      <p:sp>
        <p:nvSpPr>
          <p:cNvPr id="14" name="object 14"/>
          <p:cNvSpPr txBox="1"/>
          <p:nvPr/>
        </p:nvSpPr>
        <p:spPr>
          <a:xfrm>
            <a:off x="5768029" y="2783043"/>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97</a:t>
            </a:r>
            <a:r>
              <a:rPr dirty="0" sz="1000" spc="-15" b="1">
                <a:solidFill>
                  <a:srgbClr val="FF7E00"/>
                </a:solidFill>
                <a:latin typeface="Ebrima"/>
                <a:cs typeface="Ebrima"/>
              </a:rPr>
              <a:t>.</a:t>
            </a:r>
            <a:r>
              <a:rPr dirty="0" sz="1000" spc="-5" b="1">
                <a:solidFill>
                  <a:srgbClr val="FF7E00"/>
                </a:solidFill>
                <a:latin typeface="Ebrima"/>
                <a:cs typeface="Ebrima"/>
              </a:rPr>
              <a:t>9%</a:t>
            </a:r>
            <a:endParaRPr sz="1000">
              <a:latin typeface="Ebrima"/>
              <a:cs typeface="Ebrima"/>
            </a:endParaRPr>
          </a:p>
        </p:txBody>
      </p:sp>
      <p:sp>
        <p:nvSpPr>
          <p:cNvPr id="15" name="object 15"/>
          <p:cNvSpPr txBox="1"/>
          <p:nvPr/>
        </p:nvSpPr>
        <p:spPr>
          <a:xfrm>
            <a:off x="5760148" y="2371911"/>
            <a:ext cx="396875" cy="334645"/>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Ebrima"/>
                <a:cs typeface="Ebrima"/>
              </a:rPr>
              <a:t>1</a:t>
            </a:r>
            <a:r>
              <a:rPr dirty="0" sz="1000" spc="-90" b="1">
                <a:latin typeface="Ebrima"/>
                <a:cs typeface="Ebrima"/>
              </a:rPr>
              <a:t> </a:t>
            </a:r>
            <a:r>
              <a:rPr dirty="0" sz="1000" spc="-5" b="1">
                <a:latin typeface="Ebrima"/>
                <a:cs typeface="Ebrima"/>
              </a:rPr>
              <a:t>year</a:t>
            </a:r>
            <a:endParaRPr sz="1000">
              <a:latin typeface="Ebrima"/>
              <a:cs typeface="Ebrima"/>
            </a:endParaRPr>
          </a:p>
          <a:p>
            <a:pPr marL="20320">
              <a:lnSpc>
                <a:spcPct val="100000"/>
              </a:lnSpc>
              <a:spcBef>
                <a:spcPts val="35"/>
              </a:spcBef>
            </a:pPr>
            <a:r>
              <a:rPr dirty="0" sz="1000" spc="-5" b="1">
                <a:solidFill>
                  <a:srgbClr val="20ABA4"/>
                </a:solidFill>
                <a:latin typeface="Ebrima"/>
                <a:cs typeface="Ebrima"/>
              </a:rPr>
              <a:t>98</a:t>
            </a:r>
            <a:r>
              <a:rPr dirty="0" sz="1000" spc="-15" b="1">
                <a:solidFill>
                  <a:srgbClr val="20ABA4"/>
                </a:solidFill>
                <a:latin typeface="Ebrima"/>
                <a:cs typeface="Ebrima"/>
              </a:rPr>
              <a:t>.</a:t>
            </a:r>
            <a:r>
              <a:rPr dirty="0" sz="1000" spc="-5" b="1">
                <a:solidFill>
                  <a:srgbClr val="20ABA4"/>
                </a:solidFill>
                <a:latin typeface="Ebrima"/>
                <a:cs typeface="Ebrima"/>
              </a:rPr>
              <a:t>1%</a:t>
            </a:r>
            <a:endParaRPr sz="1000">
              <a:latin typeface="Ebrima"/>
              <a:cs typeface="Ebrima"/>
            </a:endParaRPr>
          </a:p>
        </p:txBody>
      </p:sp>
      <p:sp>
        <p:nvSpPr>
          <p:cNvPr id="16" name="object 16"/>
          <p:cNvSpPr txBox="1"/>
          <p:nvPr/>
        </p:nvSpPr>
        <p:spPr>
          <a:xfrm>
            <a:off x="6531876" y="2473484"/>
            <a:ext cx="445770" cy="320040"/>
          </a:xfrm>
          <a:prstGeom prst="rect">
            <a:avLst/>
          </a:prstGeom>
        </p:spPr>
        <p:txBody>
          <a:bodyPr wrap="square" lIns="0" tIns="12065" rIns="0" bIns="0" rtlCol="0" vert="horz">
            <a:spAutoFit/>
          </a:bodyPr>
          <a:lstStyle/>
          <a:p>
            <a:pPr marL="12700">
              <a:lnSpc>
                <a:spcPts val="1160"/>
              </a:lnSpc>
              <a:spcBef>
                <a:spcPts val="95"/>
              </a:spcBef>
            </a:pPr>
            <a:r>
              <a:rPr dirty="0" sz="1000" spc="-5" b="1">
                <a:latin typeface="Ebrima"/>
                <a:cs typeface="Ebrima"/>
              </a:rPr>
              <a:t>2</a:t>
            </a:r>
            <a:r>
              <a:rPr dirty="0" sz="1000" spc="-90" b="1">
                <a:latin typeface="Ebrima"/>
                <a:cs typeface="Ebrima"/>
              </a:rPr>
              <a:t> </a:t>
            </a:r>
            <a:r>
              <a:rPr dirty="0" sz="1000" spc="-5" b="1">
                <a:latin typeface="Ebrima"/>
                <a:cs typeface="Ebrima"/>
              </a:rPr>
              <a:t>years</a:t>
            </a:r>
            <a:endParaRPr sz="1000">
              <a:latin typeface="Ebrima"/>
              <a:cs typeface="Ebrima"/>
            </a:endParaRPr>
          </a:p>
          <a:p>
            <a:pPr marL="48895">
              <a:lnSpc>
                <a:spcPts val="1160"/>
              </a:lnSpc>
            </a:pPr>
            <a:r>
              <a:rPr dirty="0" sz="1000" spc="-5" b="1">
                <a:solidFill>
                  <a:srgbClr val="20ABA4"/>
                </a:solidFill>
                <a:latin typeface="Ebrima"/>
                <a:cs typeface="Ebrima"/>
              </a:rPr>
              <a:t>96.2%</a:t>
            </a:r>
            <a:endParaRPr sz="1000">
              <a:latin typeface="Ebrima"/>
              <a:cs typeface="Ebrima"/>
            </a:endParaRPr>
          </a:p>
        </p:txBody>
      </p:sp>
      <p:sp>
        <p:nvSpPr>
          <p:cNvPr id="17" name="object 17"/>
          <p:cNvSpPr/>
          <p:nvPr/>
        </p:nvSpPr>
        <p:spPr>
          <a:xfrm>
            <a:off x="5153025" y="2674937"/>
            <a:ext cx="3326129" cy="411480"/>
          </a:xfrm>
          <a:custGeom>
            <a:avLst/>
            <a:gdLst/>
            <a:ahLst/>
            <a:cxnLst/>
            <a:rect l="l" t="t" r="r" b="b"/>
            <a:pathLst>
              <a:path w="3326129" h="411480">
                <a:moveTo>
                  <a:pt x="0" y="0"/>
                </a:moveTo>
                <a:lnTo>
                  <a:pt x="37376" y="0"/>
                </a:lnTo>
                <a:lnTo>
                  <a:pt x="37376" y="4699"/>
                </a:lnTo>
                <a:lnTo>
                  <a:pt x="94932" y="4699"/>
                </a:lnTo>
                <a:lnTo>
                  <a:pt x="94932" y="11747"/>
                </a:lnTo>
                <a:lnTo>
                  <a:pt x="133057" y="11747"/>
                </a:lnTo>
                <a:lnTo>
                  <a:pt x="133057" y="16446"/>
                </a:lnTo>
                <a:lnTo>
                  <a:pt x="174929" y="16446"/>
                </a:lnTo>
                <a:lnTo>
                  <a:pt x="174929" y="21145"/>
                </a:lnTo>
                <a:lnTo>
                  <a:pt x="213055" y="21145"/>
                </a:lnTo>
                <a:lnTo>
                  <a:pt x="213055" y="25844"/>
                </a:lnTo>
                <a:lnTo>
                  <a:pt x="290791" y="25844"/>
                </a:lnTo>
                <a:lnTo>
                  <a:pt x="290791" y="32893"/>
                </a:lnTo>
                <a:lnTo>
                  <a:pt x="322186" y="32893"/>
                </a:lnTo>
                <a:lnTo>
                  <a:pt x="322186" y="42291"/>
                </a:lnTo>
                <a:lnTo>
                  <a:pt x="404418" y="42291"/>
                </a:lnTo>
                <a:lnTo>
                  <a:pt x="404418" y="46990"/>
                </a:lnTo>
                <a:lnTo>
                  <a:pt x="536740" y="46990"/>
                </a:lnTo>
                <a:lnTo>
                  <a:pt x="536740" y="51689"/>
                </a:lnTo>
                <a:lnTo>
                  <a:pt x="616724" y="51689"/>
                </a:lnTo>
                <a:lnTo>
                  <a:pt x="616724" y="58737"/>
                </a:lnTo>
                <a:lnTo>
                  <a:pt x="650367" y="58737"/>
                </a:lnTo>
                <a:lnTo>
                  <a:pt x="650367" y="63436"/>
                </a:lnTo>
                <a:lnTo>
                  <a:pt x="732586" y="63436"/>
                </a:lnTo>
                <a:lnTo>
                  <a:pt x="732586" y="70485"/>
                </a:lnTo>
                <a:lnTo>
                  <a:pt x="791641" y="70485"/>
                </a:lnTo>
                <a:lnTo>
                  <a:pt x="791641" y="75184"/>
                </a:lnTo>
                <a:lnTo>
                  <a:pt x="813320" y="75184"/>
                </a:lnTo>
                <a:lnTo>
                  <a:pt x="813320" y="79883"/>
                </a:lnTo>
                <a:lnTo>
                  <a:pt x="831265" y="79883"/>
                </a:lnTo>
                <a:lnTo>
                  <a:pt x="831265" y="84582"/>
                </a:lnTo>
                <a:lnTo>
                  <a:pt x="849960" y="84582"/>
                </a:lnTo>
                <a:lnTo>
                  <a:pt x="849960" y="89281"/>
                </a:lnTo>
                <a:lnTo>
                  <a:pt x="867143" y="89281"/>
                </a:lnTo>
                <a:lnTo>
                  <a:pt x="867143" y="93980"/>
                </a:lnTo>
                <a:lnTo>
                  <a:pt x="900785" y="93980"/>
                </a:lnTo>
                <a:lnTo>
                  <a:pt x="900785" y="98679"/>
                </a:lnTo>
                <a:lnTo>
                  <a:pt x="961339" y="98679"/>
                </a:lnTo>
                <a:lnTo>
                  <a:pt x="961339" y="103378"/>
                </a:lnTo>
                <a:lnTo>
                  <a:pt x="981519" y="103378"/>
                </a:lnTo>
                <a:lnTo>
                  <a:pt x="981519" y="105727"/>
                </a:lnTo>
                <a:lnTo>
                  <a:pt x="1027874" y="105727"/>
                </a:lnTo>
                <a:lnTo>
                  <a:pt x="1027874" y="115125"/>
                </a:lnTo>
                <a:lnTo>
                  <a:pt x="1097394" y="115125"/>
                </a:lnTo>
                <a:lnTo>
                  <a:pt x="1097394" y="117475"/>
                </a:lnTo>
                <a:lnTo>
                  <a:pt x="1131036" y="117475"/>
                </a:lnTo>
                <a:lnTo>
                  <a:pt x="1131036" y="119824"/>
                </a:lnTo>
                <a:lnTo>
                  <a:pt x="1151216" y="119824"/>
                </a:lnTo>
                <a:lnTo>
                  <a:pt x="1151216" y="126873"/>
                </a:lnTo>
                <a:lnTo>
                  <a:pt x="1190091" y="126873"/>
                </a:lnTo>
                <a:lnTo>
                  <a:pt x="1190091" y="131572"/>
                </a:lnTo>
                <a:lnTo>
                  <a:pt x="1237183" y="131572"/>
                </a:lnTo>
                <a:lnTo>
                  <a:pt x="1237183" y="143319"/>
                </a:lnTo>
                <a:lnTo>
                  <a:pt x="1262595" y="143319"/>
                </a:lnTo>
                <a:lnTo>
                  <a:pt x="1262595" y="148018"/>
                </a:lnTo>
                <a:lnTo>
                  <a:pt x="1310436" y="148018"/>
                </a:lnTo>
                <a:lnTo>
                  <a:pt x="1310436" y="157416"/>
                </a:lnTo>
                <a:lnTo>
                  <a:pt x="1359027" y="157416"/>
                </a:lnTo>
                <a:lnTo>
                  <a:pt x="1359027" y="162115"/>
                </a:lnTo>
                <a:lnTo>
                  <a:pt x="1376222" y="162115"/>
                </a:lnTo>
                <a:lnTo>
                  <a:pt x="1376222" y="166814"/>
                </a:lnTo>
                <a:lnTo>
                  <a:pt x="1386687" y="166814"/>
                </a:lnTo>
                <a:lnTo>
                  <a:pt x="1386687" y="173863"/>
                </a:lnTo>
                <a:lnTo>
                  <a:pt x="1417345" y="173863"/>
                </a:lnTo>
                <a:lnTo>
                  <a:pt x="1417345" y="178562"/>
                </a:lnTo>
                <a:lnTo>
                  <a:pt x="1465922" y="178562"/>
                </a:lnTo>
                <a:lnTo>
                  <a:pt x="1465922" y="183261"/>
                </a:lnTo>
                <a:lnTo>
                  <a:pt x="1483118" y="183261"/>
                </a:lnTo>
                <a:lnTo>
                  <a:pt x="1483118" y="192659"/>
                </a:lnTo>
                <a:lnTo>
                  <a:pt x="1522742" y="192659"/>
                </a:lnTo>
                <a:lnTo>
                  <a:pt x="1522742" y="199707"/>
                </a:lnTo>
                <a:lnTo>
                  <a:pt x="1536204" y="199707"/>
                </a:lnTo>
                <a:lnTo>
                  <a:pt x="1536204" y="206756"/>
                </a:lnTo>
                <a:lnTo>
                  <a:pt x="1591513" y="206756"/>
                </a:lnTo>
                <a:lnTo>
                  <a:pt x="1591513" y="216154"/>
                </a:lnTo>
                <a:lnTo>
                  <a:pt x="1660296" y="216154"/>
                </a:lnTo>
                <a:lnTo>
                  <a:pt x="1660296" y="220853"/>
                </a:lnTo>
                <a:lnTo>
                  <a:pt x="1675993" y="220853"/>
                </a:lnTo>
                <a:lnTo>
                  <a:pt x="1675993" y="230251"/>
                </a:lnTo>
                <a:lnTo>
                  <a:pt x="1732800" y="230251"/>
                </a:lnTo>
                <a:lnTo>
                  <a:pt x="1732800" y="237299"/>
                </a:lnTo>
                <a:lnTo>
                  <a:pt x="1784388" y="237299"/>
                </a:lnTo>
                <a:lnTo>
                  <a:pt x="1784388" y="244347"/>
                </a:lnTo>
                <a:lnTo>
                  <a:pt x="1819516" y="244347"/>
                </a:lnTo>
                <a:lnTo>
                  <a:pt x="1819516" y="249047"/>
                </a:lnTo>
                <a:lnTo>
                  <a:pt x="1878571" y="249047"/>
                </a:lnTo>
                <a:lnTo>
                  <a:pt x="1878571" y="253746"/>
                </a:lnTo>
                <a:lnTo>
                  <a:pt x="1903983" y="253746"/>
                </a:lnTo>
                <a:lnTo>
                  <a:pt x="1903983" y="260794"/>
                </a:lnTo>
                <a:lnTo>
                  <a:pt x="1958555" y="260794"/>
                </a:lnTo>
                <a:lnTo>
                  <a:pt x="1958555" y="265493"/>
                </a:lnTo>
                <a:lnTo>
                  <a:pt x="2072182" y="265493"/>
                </a:lnTo>
                <a:lnTo>
                  <a:pt x="2072182" y="270192"/>
                </a:lnTo>
                <a:lnTo>
                  <a:pt x="2120773" y="270192"/>
                </a:lnTo>
                <a:lnTo>
                  <a:pt x="2120773" y="279590"/>
                </a:lnTo>
                <a:lnTo>
                  <a:pt x="2125256" y="279590"/>
                </a:lnTo>
                <a:lnTo>
                  <a:pt x="2125256" y="288988"/>
                </a:lnTo>
                <a:lnTo>
                  <a:pt x="2143201" y="288988"/>
                </a:lnTo>
                <a:lnTo>
                  <a:pt x="2143201" y="291338"/>
                </a:lnTo>
                <a:lnTo>
                  <a:pt x="2166378" y="291338"/>
                </a:lnTo>
                <a:lnTo>
                  <a:pt x="2166378" y="296037"/>
                </a:lnTo>
                <a:lnTo>
                  <a:pt x="2203005" y="296037"/>
                </a:lnTo>
                <a:lnTo>
                  <a:pt x="2203005" y="300736"/>
                </a:lnTo>
                <a:lnTo>
                  <a:pt x="2285238" y="300736"/>
                </a:lnTo>
                <a:lnTo>
                  <a:pt x="2285238" y="305435"/>
                </a:lnTo>
                <a:lnTo>
                  <a:pt x="2342794" y="305435"/>
                </a:lnTo>
                <a:lnTo>
                  <a:pt x="2342794" y="310134"/>
                </a:lnTo>
                <a:lnTo>
                  <a:pt x="2419045" y="310134"/>
                </a:lnTo>
                <a:lnTo>
                  <a:pt x="2419045" y="312483"/>
                </a:lnTo>
                <a:lnTo>
                  <a:pt x="2493797" y="312483"/>
                </a:lnTo>
                <a:lnTo>
                  <a:pt x="2493797" y="317182"/>
                </a:lnTo>
                <a:lnTo>
                  <a:pt x="2599207" y="317182"/>
                </a:lnTo>
                <a:lnTo>
                  <a:pt x="2599207" y="324231"/>
                </a:lnTo>
                <a:lnTo>
                  <a:pt x="2613406" y="324231"/>
                </a:lnTo>
                <a:lnTo>
                  <a:pt x="2613406" y="328930"/>
                </a:lnTo>
                <a:lnTo>
                  <a:pt x="2667228" y="328930"/>
                </a:lnTo>
                <a:lnTo>
                  <a:pt x="2667228" y="333629"/>
                </a:lnTo>
                <a:lnTo>
                  <a:pt x="2707601" y="333629"/>
                </a:lnTo>
                <a:lnTo>
                  <a:pt x="2707601" y="340677"/>
                </a:lnTo>
                <a:lnTo>
                  <a:pt x="2709837" y="340677"/>
                </a:lnTo>
                <a:lnTo>
                  <a:pt x="2709837" y="347726"/>
                </a:lnTo>
                <a:lnTo>
                  <a:pt x="2747962" y="347726"/>
                </a:lnTo>
                <a:lnTo>
                  <a:pt x="2747962" y="350075"/>
                </a:lnTo>
                <a:lnTo>
                  <a:pt x="2801785" y="350075"/>
                </a:lnTo>
                <a:lnTo>
                  <a:pt x="2801785" y="359473"/>
                </a:lnTo>
                <a:lnTo>
                  <a:pt x="2813748" y="359473"/>
                </a:lnTo>
                <a:lnTo>
                  <a:pt x="2813748" y="361823"/>
                </a:lnTo>
                <a:lnTo>
                  <a:pt x="2851124" y="361823"/>
                </a:lnTo>
                <a:lnTo>
                  <a:pt x="2851124" y="371221"/>
                </a:lnTo>
                <a:lnTo>
                  <a:pt x="2893733" y="371221"/>
                </a:lnTo>
                <a:lnTo>
                  <a:pt x="2893733" y="378269"/>
                </a:lnTo>
                <a:lnTo>
                  <a:pt x="2915412" y="378269"/>
                </a:lnTo>
                <a:lnTo>
                  <a:pt x="2915412" y="385318"/>
                </a:lnTo>
                <a:lnTo>
                  <a:pt x="3159861" y="385318"/>
                </a:lnTo>
                <a:lnTo>
                  <a:pt x="3159861" y="390017"/>
                </a:lnTo>
                <a:lnTo>
                  <a:pt x="3221151" y="390017"/>
                </a:lnTo>
                <a:lnTo>
                  <a:pt x="3221151" y="399415"/>
                </a:lnTo>
                <a:lnTo>
                  <a:pt x="3274237" y="399415"/>
                </a:lnTo>
                <a:lnTo>
                  <a:pt x="3274237" y="411162"/>
                </a:lnTo>
                <a:lnTo>
                  <a:pt x="3325812" y="411162"/>
                </a:lnTo>
              </a:path>
            </a:pathLst>
          </a:custGeom>
          <a:ln w="28575">
            <a:solidFill>
              <a:srgbClr val="FF7E00"/>
            </a:solidFill>
          </a:ln>
        </p:spPr>
        <p:txBody>
          <a:bodyPr wrap="square" lIns="0" tIns="0" rIns="0" bIns="0" rtlCol="0"/>
          <a:lstStyle/>
          <a:p/>
        </p:txBody>
      </p:sp>
      <p:sp>
        <p:nvSpPr>
          <p:cNvPr id="18" name="object 18"/>
          <p:cNvSpPr/>
          <p:nvPr/>
        </p:nvSpPr>
        <p:spPr>
          <a:xfrm>
            <a:off x="5153025" y="2674937"/>
            <a:ext cx="3326129" cy="313055"/>
          </a:xfrm>
          <a:custGeom>
            <a:avLst/>
            <a:gdLst/>
            <a:ahLst/>
            <a:cxnLst/>
            <a:rect l="l" t="t" r="r" b="b"/>
            <a:pathLst>
              <a:path w="3326129" h="313055">
                <a:moveTo>
                  <a:pt x="0" y="0"/>
                </a:moveTo>
                <a:lnTo>
                  <a:pt x="35128" y="0"/>
                </a:lnTo>
                <a:lnTo>
                  <a:pt x="35128" y="2349"/>
                </a:lnTo>
                <a:lnTo>
                  <a:pt x="50088" y="2349"/>
                </a:lnTo>
                <a:lnTo>
                  <a:pt x="50088" y="7048"/>
                </a:lnTo>
                <a:lnTo>
                  <a:pt x="69519" y="7048"/>
                </a:lnTo>
                <a:lnTo>
                  <a:pt x="69519" y="14109"/>
                </a:lnTo>
                <a:lnTo>
                  <a:pt x="160718" y="14109"/>
                </a:lnTo>
                <a:lnTo>
                  <a:pt x="160718" y="16459"/>
                </a:lnTo>
                <a:lnTo>
                  <a:pt x="206324" y="16459"/>
                </a:lnTo>
                <a:lnTo>
                  <a:pt x="206324" y="21158"/>
                </a:lnTo>
                <a:lnTo>
                  <a:pt x="353593" y="21158"/>
                </a:lnTo>
                <a:lnTo>
                  <a:pt x="382739" y="21158"/>
                </a:lnTo>
                <a:lnTo>
                  <a:pt x="382739" y="25869"/>
                </a:lnTo>
                <a:lnTo>
                  <a:pt x="388721" y="25869"/>
                </a:lnTo>
                <a:lnTo>
                  <a:pt x="388721" y="30568"/>
                </a:lnTo>
                <a:lnTo>
                  <a:pt x="421614" y="30568"/>
                </a:lnTo>
                <a:lnTo>
                  <a:pt x="421614" y="35267"/>
                </a:lnTo>
                <a:lnTo>
                  <a:pt x="477685" y="35267"/>
                </a:lnTo>
                <a:lnTo>
                  <a:pt x="477685" y="39979"/>
                </a:lnTo>
                <a:lnTo>
                  <a:pt x="647369" y="39979"/>
                </a:lnTo>
                <a:lnTo>
                  <a:pt x="647369" y="44678"/>
                </a:lnTo>
                <a:lnTo>
                  <a:pt x="654850" y="44678"/>
                </a:lnTo>
                <a:lnTo>
                  <a:pt x="664565" y="44678"/>
                </a:lnTo>
                <a:lnTo>
                  <a:pt x="664565" y="51727"/>
                </a:lnTo>
                <a:lnTo>
                  <a:pt x="700443" y="51727"/>
                </a:lnTo>
                <a:lnTo>
                  <a:pt x="700443" y="54076"/>
                </a:lnTo>
                <a:lnTo>
                  <a:pt x="739317" y="54076"/>
                </a:lnTo>
                <a:lnTo>
                  <a:pt x="739317" y="56438"/>
                </a:lnTo>
                <a:lnTo>
                  <a:pt x="771461" y="56438"/>
                </a:lnTo>
                <a:lnTo>
                  <a:pt x="771461" y="61137"/>
                </a:lnTo>
                <a:lnTo>
                  <a:pt x="805103" y="61137"/>
                </a:lnTo>
                <a:lnTo>
                  <a:pt x="805103" y="65836"/>
                </a:lnTo>
                <a:lnTo>
                  <a:pt x="809586" y="65836"/>
                </a:lnTo>
                <a:lnTo>
                  <a:pt x="809586" y="70548"/>
                </a:lnTo>
                <a:lnTo>
                  <a:pt x="1046556" y="70548"/>
                </a:lnTo>
                <a:lnTo>
                  <a:pt x="1046556" y="77597"/>
                </a:lnTo>
                <a:lnTo>
                  <a:pt x="1060767" y="77597"/>
                </a:lnTo>
                <a:lnTo>
                  <a:pt x="1060767" y="82296"/>
                </a:lnTo>
                <a:lnTo>
                  <a:pt x="1092911" y="82296"/>
                </a:lnTo>
                <a:lnTo>
                  <a:pt x="1092911" y="87007"/>
                </a:lnTo>
                <a:lnTo>
                  <a:pt x="1215504" y="87007"/>
                </a:lnTo>
                <a:lnTo>
                  <a:pt x="1215504" y="89357"/>
                </a:lnTo>
                <a:lnTo>
                  <a:pt x="1217739" y="89357"/>
                </a:lnTo>
                <a:lnTo>
                  <a:pt x="1217739" y="94056"/>
                </a:lnTo>
                <a:lnTo>
                  <a:pt x="1219238" y="94056"/>
                </a:lnTo>
                <a:lnTo>
                  <a:pt x="1219238" y="98755"/>
                </a:lnTo>
                <a:lnTo>
                  <a:pt x="1346327" y="98755"/>
                </a:lnTo>
                <a:lnTo>
                  <a:pt x="1346327" y="103466"/>
                </a:lnTo>
                <a:lnTo>
                  <a:pt x="1350060" y="103466"/>
                </a:lnTo>
                <a:lnTo>
                  <a:pt x="1350060" y="105816"/>
                </a:lnTo>
                <a:lnTo>
                  <a:pt x="1377721" y="105816"/>
                </a:lnTo>
                <a:lnTo>
                  <a:pt x="1377721" y="110515"/>
                </a:lnTo>
                <a:lnTo>
                  <a:pt x="1387436" y="110515"/>
                </a:lnTo>
                <a:lnTo>
                  <a:pt x="1387436" y="115214"/>
                </a:lnTo>
                <a:lnTo>
                  <a:pt x="1480883" y="115214"/>
                </a:lnTo>
                <a:lnTo>
                  <a:pt x="1480883" y="117576"/>
                </a:lnTo>
                <a:lnTo>
                  <a:pt x="1489849" y="117576"/>
                </a:lnTo>
                <a:lnTo>
                  <a:pt x="1489849" y="122275"/>
                </a:lnTo>
                <a:lnTo>
                  <a:pt x="1524241" y="122275"/>
                </a:lnTo>
                <a:lnTo>
                  <a:pt x="1524241" y="126974"/>
                </a:lnTo>
                <a:lnTo>
                  <a:pt x="1567599" y="126974"/>
                </a:lnTo>
                <a:lnTo>
                  <a:pt x="1567599" y="129324"/>
                </a:lnTo>
                <a:lnTo>
                  <a:pt x="1624406" y="129324"/>
                </a:lnTo>
                <a:lnTo>
                  <a:pt x="1624406" y="131673"/>
                </a:lnTo>
                <a:lnTo>
                  <a:pt x="1635620" y="131673"/>
                </a:lnTo>
                <a:lnTo>
                  <a:pt x="1635620" y="136385"/>
                </a:lnTo>
                <a:lnTo>
                  <a:pt x="1665528" y="136385"/>
                </a:lnTo>
                <a:lnTo>
                  <a:pt x="1665528" y="143433"/>
                </a:lnTo>
                <a:lnTo>
                  <a:pt x="1686458" y="143433"/>
                </a:lnTo>
                <a:lnTo>
                  <a:pt x="1686458" y="145783"/>
                </a:lnTo>
                <a:lnTo>
                  <a:pt x="1764944" y="145783"/>
                </a:lnTo>
                <a:lnTo>
                  <a:pt x="1764944" y="150495"/>
                </a:lnTo>
                <a:lnTo>
                  <a:pt x="1774659" y="150495"/>
                </a:lnTo>
                <a:lnTo>
                  <a:pt x="1774659" y="155194"/>
                </a:lnTo>
                <a:lnTo>
                  <a:pt x="1814283" y="155194"/>
                </a:lnTo>
                <a:lnTo>
                  <a:pt x="1814283" y="159893"/>
                </a:lnTo>
                <a:lnTo>
                  <a:pt x="1816531" y="159893"/>
                </a:lnTo>
                <a:lnTo>
                  <a:pt x="1816531" y="166954"/>
                </a:lnTo>
                <a:lnTo>
                  <a:pt x="1829981" y="166954"/>
                </a:lnTo>
                <a:lnTo>
                  <a:pt x="1829981" y="171653"/>
                </a:lnTo>
                <a:lnTo>
                  <a:pt x="1839696" y="171653"/>
                </a:lnTo>
                <a:lnTo>
                  <a:pt x="1839696" y="176352"/>
                </a:lnTo>
                <a:lnTo>
                  <a:pt x="1847926" y="176352"/>
                </a:lnTo>
                <a:lnTo>
                  <a:pt x="1847926" y="181063"/>
                </a:lnTo>
                <a:lnTo>
                  <a:pt x="1874088" y="181063"/>
                </a:lnTo>
                <a:lnTo>
                  <a:pt x="1876323" y="181063"/>
                </a:lnTo>
                <a:lnTo>
                  <a:pt x="1876323" y="185762"/>
                </a:lnTo>
                <a:lnTo>
                  <a:pt x="1950339" y="185762"/>
                </a:lnTo>
                <a:lnTo>
                  <a:pt x="1950339" y="190461"/>
                </a:lnTo>
                <a:lnTo>
                  <a:pt x="1957806" y="190461"/>
                </a:lnTo>
                <a:lnTo>
                  <a:pt x="1957806" y="195160"/>
                </a:lnTo>
                <a:lnTo>
                  <a:pt x="2013877" y="195160"/>
                </a:lnTo>
                <a:lnTo>
                  <a:pt x="2013877" y="202222"/>
                </a:lnTo>
                <a:lnTo>
                  <a:pt x="2087130" y="202222"/>
                </a:lnTo>
                <a:lnTo>
                  <a:pt x="2087130" y="204571"/>
                </a:lnTo>
                <a:lnTo>
                  <a:pt x="2093861" y="204571"/>
                </a:lnTo>
                <a:lnTo>
                  <a:pt x="2093861" y="209270"/>
                </a:lnTo>
                <a:lnTo>
                  <a:pt x="2138718" y="209270"/>
                </a:lnTo>
                <a:lnTo>
                  <a:pt x="2138718" y="211632"/>
                </a:lnTo>
                <a:lnTo>
                  <a:pt x="2184311" y="211632"/>
                </a:lnTo>
                <a:lnTo>
                  <a:pt x="2184311" y="216331"/>
                </a:lnTo>
                <a:lnTo>
                  <a:pt x="2199271" y="216331"/>
                </a:lnTo>
                <a:lnTo>
                  <a:pt x="2199271" y="221030"/>
                </a:lnTo>
                <a:lnTo>
                  <a:pt x="2205990" y="221030"/>
                </a:lnTo>
                <a:lnTo>
                  <a:pt x="2205990" y="228092"/>
                </a:lnTo>
                <a:lnTo>
                  <a:pt x="2223935" y="228092"/>
                </a:lnTo>
                <a:lnTo>
                  <a:pt x="2223935" y="232790"/>
                </a:lnTo>
                <a:lnTo>
                  <a:pt x="2277008" y="232790"/>
                </a:lnTo>
                <a:lnTo>
                  <a:pt x="2277008" y="235140"/>
                </a:lnTo>
                <a:lnTo>
                  <a:pt x="2352509" y="235140"/>
                </a:lnTo>
                <a:lnTo>
                  <a:pt x="2352509" y="239839"/>
                </a:lnTo>
                <a:lnTo>
                  <a:pt x="2383167" y="239839"/>
                </a:lnTo>
                <a:lnTo>
                  <a:pt x="2383167" y="246900"/>
                </a:lnTo>
                <a:lnTo>
                  <a:pt x="2400350" y="246900"/>
                </a:lnTo>
                <a:lnTo>
                  <a:pt x="2400350" y="249250"/>
                </a:lnTo>
                <a:lnTo>
                  <a:pt x="2504262" y="249250"/>
                </a:lnTo>
                <a:lnTo>
                  <a:pt x="2504262" y="251599"/>
                </a:lnTo>
                <a:lnTo>
                  <a:pt x="2532672" y="251599"/>
                </a:lnTo>
                <a:lnTo>
                  <a:pt x="2532672" y="258660"/>
                </a:lnTo>
                <a:lnTo>
                  <a:pt x="2563317" y="258660"/>
                </a:lnTo>
                <a:lnTo>
                  <a:pt x="2563317" y="261010"/>
                </a:lnTo>
                <a:lnTo>
                  <a:pt x="2600693" y="261010"/>
                </a:lnTo>
                <a:lnTo>
                  <a:pt x="2600693" y="268058"/>
                </a:lnTo>
                <a:lnTo>
                  <a:pt x="2682176" y="268058"/>
                </a:lnTo>
                <a:lnTo>
                  <a:pt x="2682176" y="272757"/>
                </a:lnTo>
                <a:lnTo>
                  <a:pt x="2726283" y="272757"/>
                </a:lnTo>
                <a:lnTo>
                  <a:pt x="2726283" y="277469"/>
                </a:lnTo>
                <a:lnTo>
                  <a:pt x="2851124" y="277469"/>
                </a:lnTo>
                <a:lnTo>
                  <a:pt x="2851124" y="282168"/>
                </a:lnTo>
                <a:lnTo>
                  <a:pt x="2909430" y="282168"/>
                </a:lnTo>
                <a:lnTo>
                  <a:pt x="2909430" y="289217"/>
                </a:lnTo>
                <a:lnTo>
                  <a:pt x="2934106" y="289217"/>
                </a:lnTo>
                <a:lnTo>
                  <a:pt x="2934106" y="293928"/>
                </a:lnTo>
                <a:lnTo>
                  <a:pt x="3056699" y="293928"/>
                </a:lnTo>
                <a:lnTo>
                  <a:pt x="3056699" y="300977"/>
                </a:lnTo>
                <a:lnTo>
                  <a:pt x="3141167" y="300977"/>
                </a:lnTo>
                <a:lnTo>
                  <a:pt x="3141167" y="312737"/>
                </a:lnTo>
                <a:lnTo>
                  <a:pt x="3325812" y="312737"/>
                </a:lnTo>
              </a:path>
            </a:pathLst>
          </a:custGeom>
          <a:ln w="28575">
            <a:solidFill>
              <a:srgbClr val="20ABA4"/>
            </a:solidFill>
          </a:ln>
        </p:spPr>
        <p:txBody>
          <a:bodyPr wrap="square" lIns="0" tIns="0" rIns="0" bIns="0" rtlCol="0"/>
          <a:lstStyle/>
          <a:p/>
        </p:txBody>
      </p:sp>
      <p:sp>
        <p:nvSpPr>
          <p:cNvPr id="19" name="object 19"/>
          <p:cNvSpPr txBox="1"/>
          <p:nvPr/>
        </p:nvSpPr>
        <p:spPr>
          <a:xfrm>
            <a:off x="3050317" y="3021139"/>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90</a:t>
            </a:r>
            <a:r>
              <a:rPr dirty="0" sz="1000" spc="-15" b="1">
                <a:solidFill>
                  <a:srgbClr val="FF7E00"/>
                </a:solidFill>
                <a:latin typeface="Ebrima"/>
                <a:cs typeface="Ebrima"/>
              </a:rPr>
              <a:t>.</a:t>
            </a:r>
            <a:r>
              <a:rPr dirty="0" sz="1000" spc="-5" b="1">
                <a:solidFill>
                  <a:srgbClr val="FF7E00"/>
                </a:solidFill>
                <a:latin typeface="Ebrima"/>
                <a:cs typeface="Ebrima"/>
              </a:rPr>
              <a:t>2%</a:t>
            </a:r>
            <a:endParaRPr sz="1000">
              <a:latin typeface="Ebrima"/>
              <a:cs typeface="Ebrima"/>
            </a:endParaRPr>
          </a:p>
        </p:txBody>
      </p:sp>
      <p:sp>
        <p:nvSpPr>
          <p:cNvPr id="20" name="object 20"/>
          <p:cNvSpPr txBox="1"/>
          <p:nvPr/>
        </p:nvSpPr>
        <p:spPr>
          <a:xfrm>
            <a:off x="3018694" y="2617883"/>
            <a:ext cx="445770" cy="336550"/>
          </a:xfrm>
          <a:prstGeom prst="rect">
            <a:avLst/>
          </a:prstGeom>
        </p:spPr>
        <p:txBody>
          <a:bodyPr wrap="square" lIns="0" tIns="12065" rIns="0" bIns="0" rtlCol="0" vert="horz">
            <a:spAutoFit/>
          </a:bodyPr>
          <a:lstStyle/>
          <a:p>
            <a:pPr marL="12700">
              <a:lnSpc>
                <a:spcPct val="100000"/>
              </a:lnSpc>
              <a:spcBef>
                <a:spcPts val="95"/>
              </a:spcBef>
            </a:pPr>
            <a:r>
              <a:rPr dirty="0" sz="1000" spc="-5" b="1">
                <a:latin typeface="Ebrima"/>
                <a:cs typeface="Ebrima"/>
              </a:rPr>
              <a:t>3</a:t>
            </a:r>
            <a:r>
              <a:rPr dirty="0" sz="1000" spc="-65" b="1">
                <a:latin typeface="Ebrima"/>
                <a:cs typeface="Ebrima"/>
              </a:rPr>
              <a:t> </a:t>
            </a:r>
            <a:r>
              <a:rPr dirty="0" sz="1000" spc="-5" b="1">
                <a:latin typeface="Ebrima"/>
                <a:cs typeface="Ebrima"/>
              </a:rPr>
              <a:t>years</a:t>
            </a:r>
            <a:endParaRPr sz="1000">
              <a:latin typeface="Ebrima"/>
              <a:cs typeface="Ebrima"/>
            </a:endParaRPr>
          </a:p>
          <a:p>
            <a:pPr marL="43815">
              <a:lnSpc>
                <a:spcPct val="100000"/>
              </a:lnSpc>
              <a:spcBef>
                <a:spcPts val="50"/>
              </a:spcBef>
            </a:pPr>
            <a:r>
              <a:rPr dirty="0" sz="1000" spc="-5" b="1">
                <a:solidFill>
                  <a:srgbClr val="20ABA4"/>
                </a:solidFill>
                <a:latin typeface="Ebrima"/>
                <a:cs typeface="Ebrima"/>
              </a:rPr>
              <a:t>92.0%</a:t>
            </a:r>
            <a:endParaRPr sz="1000">
              <a:latin typeface="Ebrima"/>
              <a:cs typeface="Ebrima"/>
            </a:endParaRPr>
          </a:p>
        </p:txBody>
      </p:sp>
      <p:sp>
        <p:nvSpPr>
          <p:cNvPr id="21" name="object 21"/>
          <p:cNvSpPr txBox="1"/>
          <p:nvPr/>
        </p:nvSpPr>
        <p:spPr>
          <a:xfrm>
            <a:off x="2229384" y="2910079"/>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93</a:t>
            </a:r>
            <a:r>
              <a:rPr dirty="0" sz="1000" spc="-15" b="1">
                <a:solidFill>
                  <a:srgbClr val="FF7E00"/>
                </a:solidFill>
                <a:latin typeface="Ebrima"/>
                <a:cs typeface="Ebrima"/>
              </a:rPr>
              <a:t>.</a:t>
            </a:r>
            <a:r>
              <a:rPr dirty="0" sz="1000" spc="-5" b="1">
                <a:solidFill>
                  <a:srgbClr val="FF7E00"/>
                </a:solidFill>
                <a:latin typeface="Ebrima"/>
                <a:cs typeface="Ebrima"/>
              </a:rPr>
              <a:t>7%</a:t>
            </a:r>
            <a:endParaRPr sz="1000">
              <a:latin typeface="Ebrima"/>
              <a:cs typeface="Ebrima"/>
            </a:endParaRPr>
          </a:p>
        </p:txBody>
      </p:sp>
      <p:sp>
        <p:nvSpPr>
          <p:cNvPr id="22" name="object 22"/>
          <p:cNvSpPr txBox="1"/>
          <p:nvPr/>
        </p:nvSpPr>
        <p:spPr>
          <a:xfrm>
            <a:off x="1427873" y="2762400"/>
            <a:ext cx="388620" cy="177800"/>
          </a:xfrm>
          <a:prstGeom prst="rect">
            <a:avLst/>
          </a:prstGeom>
        </p:spPr>
        <p:txBody>
          <a:bodyPr wrap="square" lIns="0" tIns="12065" rIns="0" bIns="0" rtlCol="0" vert="horz">
            <a:spAutoFit/>
          </a:bodyPr>
          <a:lstStyle/>
          <a:p>
            <a:pPr marL="12700">
              <a:lnSpc>
                <a:spcPct val="100000"/>
              </a:lnSpc>
              <a:spcBef>
                <a:spcPts val="95"/>
              </a:spcBef>
            </a:pPr>
            <a:r>
              <a:rPr dirty="0" sz="1000" spc="-5" b="1">
                <a:solidFill>
                  <a:srgbClr val="FF7E00"/>
                </a:solidFill>
                <a:latin typeface="Ebrima"/>
                <a:cs typeface="Ebrima"/>
              </a:rPr>
              <a:t>98</a:t>
            </a:r>
            <a:r>
              <a:rPr dirty="0" sz="1000" spc="-15" b="1">
                <a:solidFill>
                  <a:srgbClr val="FF7E00"/>
                </a:solidFill>
                <a:latin typeface="Ebrima"/>
                <a:cs typeface="Ebrima"/>
              </a:rPr>
              <a:t>.</a:t>
            </a:r>
            <a:r>
              <a:rPr dirty="0" sz="1000" spc="-5" b="1">
                <a:solidFill>
                  <a:srgbClr val="FF7E00"/>
                </a:solidFill>
                <a:latin typeface="Ebrima"/>
                <a:cs typeface="Ebrima"/>
              </a:rPr>
              <a:t>2%</a:t>
            </a:r>
            <a:endParaRPr sz="1000">
              <a:latin typeface="Ebrima"/>
              <a:cs typeface="Ebrima"/>
            </a:endParaRPr>
          </a:p>
        </p:txBody>
      </p:sp>
      <p:sp>
        <p:nvSpPr>
          <p:cNvPr id="23" name="object 23"/>
          <p:cNvSpPr txBox="1"/>
          <p:nvPr/>
        </p:nvSpPr>
        <p:spPr>
          <a:xfrm>
            <a:off x="2192916" y="2536908"/>
            <a:ext cx="445770" cy="314325"/>
          </a:xfrm>
          <a:prstGeom prst="rect">
            <a:avLst/>
          </a:prstGeom>
        </p:spPr>
        <p:txBody>
          <a:bodyPr wrap="square" lIns="0" tIns="12065" rIns="0" bIns="0" rtlCol="0" vert="horz">
            <a:spAutoFit/>
          </a:bodyPr>
          <a:lstStyle/>
          <a:p>
            <a:pPr marL="12700">
              <a:lnSpc>
                <a:spcPts val="1140"/>
              </a:lnSpc>
              <a:spcBef>
                <a:spcPts val="95"/>
              </a:spcBef>
            </a:pPr>
            <a:r>
              <a:rPr dirty="0" sz="1000" spc="-5" b="1">
                <a:latin typeface="Ebrima"/>
                <a:cs typeface="Ebrima"/>
              </a:rPr>
              <a:t>2</a:t>
            </a:r>
            <a:r>
              <a:rPr dirty="0" sz="1000" spc="-90" b="1">
                <a:latin typeface="Ebrima"/>
                <a:cs typeface="Ebrima"/>
              </a:rPr>
              <a:t> </a:t>
            </a:r>
            <a:r>
              <a:rPr dirty="0" sz="1000" spc="-5" b="1">
                <a:latin typeface="Ebrima"/>
                <a:cs typeface="Ebrima"/>
              </a:rPr>
              <a:t>years</a:t>
            </a:r>
            <a:endParaRPr sz="1000">
              <a:latin typeface="Ebrima"/>
              <a:cs typeface="Ebrima"/>
            </a:endParaRPr>
          </a:p>
          <a:p>
            <a:pPr marL="48895">
              <a:lnSpc>
                <a:spcPts val="1140"/>
              </a:lnSpc>
            </a:pPr>
            <a:r>
              <a:rPr dirty="0" sz="1000" spc="-5" b="1">
                <a:solidFill>
                  <a:srgbClr val="20ABA4"/>
                </a:solidFill>
                <a:latin typeface="Ebrima"/>
                <a:cs typeface="Ebrima"/>
              </a:rPr>
              <a:t>94.9%</a:t>
            </a:r>
            <a:endParaRPr sz="1000">
              <a:latin typeface="Ebrima"/>
              <a:cs typeface="Ebrima"/>
            </a:endParaRPr>
          </a:p>
        </p:txBody>
      </p:sp>
      <p:sp>
        <p:nvSpPr>
          <p:cNvPr id="24" name="object 24"/>
          <p:cNvSpPr/>
          <p:nvPr/>
        </p:nvSpPr>
        <p:spPr>
          <a:xfrm>
            <a:off x="750887" y="4719637"/>
            <a:ext cx="125730" cy="68580"/>
          </a:xfrm>
          <a:custGeom>
            <a:avLst/>
            <a:gdLst/>
            <a:ahLst/>
            <a:cxnLst/>
            <a:rect l="l" t="t" r="r" b="b"/>
            <a:pathLst>
              <a:path w="125730" h="68579">
                <a:moveTo>
                  <a:pt x="0" y="68262"/>
                </a:moveTo>
                <a:lnTo>
                  <a:pt x="125412" y="0"/>
                </a:lnTo>
              </a:path>
            </a:pathLst>
          </a:custGeom>
          <a:ln w="25400">
            <a:solidFill>
              <a:srgbClr val="000000"/>
            </a:solidFill>
          </a:ln>
        </p:spPr>
        <p:txBody>
          <a:bodyPr wrap="square" lIns="0" tIns="0" rIns="0" bIns="0" rtlCol="0"/>
          <a:lstStyle/>
          <a:p/>
        </p:txBody>
      </p:sp>
      <p:sp>
        <p:nvSpPr>
          <p:cNvPr id="25" name="object 25"/>
          <p:cNvSpPr/>
          <p:nvPr/>
        </p:nvSpPr>
        <p:spPr>
          <a:xfrm>
            <a:off x="760412" y="4757737"/>
            <a:ext cx="125730" cy="68580"/>
          </a:xfrm>
          <a:custGeom>
            <a:avLst/>
            <a:gdLst/>
            <a:ahLst/>
            <a:cxnLst/>
            <a:rect l="l" t="t" r="r" b="b"/>
            <a:pathLst>
              <a:path w="125730" h="68579">
                <a:moveTo>
                  <a:pt x="0" y="68262"/>
                </a:moveTo>
                <a:lnTo>
                  <a:pt x="125412" y="0"/>
                </a:lnTo>
              </a:path>
            </a:pathLst>
          </a:custGeom>
          <a:ln w="25400">
            <a:solidFill>
              <a:srgbClr val="000000"/>
            </a:solidFill>
          </a:ln>
        </p:spPr>
        <p:txBody>
          <a:bodyPr wrap="square" lIns="0" tIns="0" rIns="0" bIns="0" rtlCol="0"/>
          <a:lstStyle/>
          <a:p/>
        </p:txBody>
      </p:sp>
      <p:sp>
        <p:nvSpPr>
          <p:cNvPr id="26" name="object 26"/>
          <p:cNvSpPr/>
          <p:nvPr/>
        </p:nvSpPr>
        <p:spPr>
          <a:xfrm>
            <a:off x="812800" y="2692400"/>
            <a:ext cx="3333750" cy="462280"/>
          </a:xfrm>
          <a:custGeom>
            <a:avLst/>
            <a:gdLst/>
            <a:ahLst/>
            <a:cxnLst/>
            <a:rect l="l" t="t" r="r" b="b"/>
            <a:pathLst>
              <a:path w="3333750" h="462280">
                <a:moveTo>
                  <a:pt x="0" y="0"/>
                </a:moveTo>
                <a:lnTo>
                  <a:pt x="26047" y="0"/>
                </a:lnTo>
                <a:lnTo>
                  <a:pt x="26047" y="5892"/>
                </a:lnTo>
                <a:lnTo>
                  <a:pt x="44005" y="5892"/>
                </a:lnTo>
                <a:lnTo>
                  <a:pt x="44005" y="9423"/>
                </a:lnTo>
                <a:lnTo>
                  <a:pt x="131432" y="9423"/>
                </a:lnTo>
                <a:lnTo>
                  <a:pt x="131432" y="15316"/>
                </a:lnTo>
                <a:lnTo>
                  <a:pt x="192798" y="15316"/>
                </a:lnTo>
                <a:lnTo>
                  <a:pt x="192798" y="18859"/>
                </a:lnTo>
                <a:lnTo>
                  <a:pt x="250697" y="18859"/>
                </a:lnTo>
                <a:lnTo>
                  <a:pt x="250697" y="24752"/>
                </a:lnTo>
                <a:lnTo>
                  <a:pt x="312064" y="24752"/>
                </a:lnTo>
                <a:lnTo>
                  <a:pt x="312064" y="32994"/>
                </a:lnTo>
                <a:lnTo>
                  <a:pt x="390232" y="32994"/>
                </a:lnTo>
                <a:lnTo>
                  <a:pt x="390232" y="38887"/>
                </a:lnTo>
                <a:lnTo>
                  <a:pt x="562190" y="38887"/>
                </a:lnTo>
                <a:lnTo>
                  <a:pt x="562190" y="44780"/>
                </a:lnTo>
                <a:lnTo>
                  <a:pt x="646722" y="44780"/>
                </a:lnTo>
                <a:lnTo>
                  <a:pt x="646722" y="48323"/>
                </a:lnTo>
                <a:lnTo>
                  <a:pt x="713295" y="48323"/>
                </a:lnTo>
                <a:lnTo>
                  <a:pt x="713295" y="51854"/>
                </a:lnTo>
                <a:lnTo>
                  <a:pt x="749198" y="51854"/>
                </a:lnTo>
                <a:lnTo>
                  <a:pt x="749198" y="56565"/>
                </a:lnTo>
                <a:lnTo>
                  <a:pt x="803617" y="56565"/>
                </a:lnTo>
                <a:lnTo>
                  <a:pt x="803617" y="63639"/>
                </a:lnTo>
                <a:lnTo>
                  <a:pt x="829094" y="63639"/>
                </a:lnTo>
                <a:lnTo>
                  <a:pt x="829094" y="67170"/>
                </a:lnTo>
                <a:lnTo>
                  <a:pt x="833729" y="67170"/>
                </a:lnTo>
                <a:lnTo>
                  <a:pt x="833729" y="71882"/>
                </a:lnTo>
                <a:lnTo>
                  <a:pt x="873671" y="71882"/>
                </a:lnTo>
                <a:lnTo>
                  <a:pt x="873671" y="75425"/>
                </a:lnTo>
                <a:lnTo>
                  <a:pt x="908418" y="75425"/>
                </a:lnTo>
                <a:lnTo>
                  <a:pt x="908418" y="83667"/>
                </a:lnTo>
                <a:lnTo>
                  <a:pt x="991209" y="83667"/>
                </a:lnTo>
                <a:lnTo>
                  <a:pt x="991209" y="89560"/>
                </a:lnTo>
                <a:lnTo>
                  <a:pt x="1011478" y="89560"/>
                </a:lnTo>
                <a:lnTo>
                  <a:pt x="1011478" y="95453"/>
                </a:lnTo>
                <a:lnTo>
                  <a:pt x="1093685" y="95453"/>
                </a:lnTo>
                <a:lnTo>
                  <a:pt x="1093685" y="100164"/>
                </a:lnTo>
                <a:lnTo>
                  <a:pt x="1128420" y="100164"/>
                </a:lnTo>
                <a:lnTo>
                  <a:pt x="1128420" y="104889"/>
                </a:lnTo>
                <a:lnTo>
                  <a:pt x="1190371" y="104889"/>
                </a:lnTo>
                <a:lnTo>
                  <a:pt x="1190371" y="111950"/>
                </a:lnTo>
                <a:lnTo>
                  <a:pt x="1235532" y="111950"/>
                </a:lnTo>
                <a:lnTo>
                  <a:pt x="1235532" y="120205"/>
                </a:lnTo>
                <a:lnTo>
                  <a:pt x="1249438" y="120205"/>
                </a:lnTo>
                <a:lnTo>
                  <a:pt x="1249438" y="126098"/>
                </a:lnTo>
                <a:lnTo>
                  <a:pt x="1276642" y="126098"/>
                </a:lnTo>
                <a:lnTo>
                  <a:pt x="1276642" y="133172"/>
                </a:lnTo>
                <a:lnTo>
                  <a:pt x="1304429" y="133172"/>
                </a:lnTo>
                <a:lnTo>
                  <a:pt x="1304429" y="139065"/>
                </a:lnTo>
                <a:lnTo>
                  <a:pt x="1340916" y="139065"/>
                </a:lnTo>
                <a:lnTo>
                  <a:pt x="1340916" y="147307"/>
                </a:lnTo>
                <a:lnTo>
                  <a:pt x="1345539" y="147307"/>
                </a:lnTo>
                <a:lnTo>
                  <a:pt x="1345539" y="150850"/>
                </a:lnTo>
                <a:lnTo>
                  <a:pt x="1362329" y="150850"/>
                </a:lnTo>
                <a:lnTo>
                  <a:pt x="1362329" y="159092"/>
                </a:lnTo>
                <a:lnTo>
                  <a:pt x="1390700" y="159092"/>
                </a:lnTo>
                <a:lnTo>
                  <a:pt x="1390700" y="164985"/>
                </a:lnTo>
                <a:lnTo>
                  <a:pt x="1420812" y="164985"/>
                </a:lnTo>
                <a:lnTo>
                  <a:pt x="1420812" y="170878"/>
                </a:lnTo>
                <a:lnTo>
                  <a:pt x="1464233" y="170878"/>
                </a:lnTo>
                <a:lnTo>
                  <a:pt x="1464233" y="176771"/>
                </a:lnTo>
                <a:lnTo>
                  <a:pt x="1493177" y="176771"/>
                </a:lnTo>
                <a:lnTo>
                  <a:pt x="1493177" y="182664"/>
                </a:lnTo>
                <a:lnTo>
                  <a:pt x="1526184" y="182664"/>
                </a:lnTo>
                <a:lnTo>
                  <a:pt x="1526184" y="188556"/>
                </a:lnTo>
                <a:lnTo>
                  <a:pt x="1536611" y="188556"/>
                </a:lnTo>
                <a:lnTo>
                  <a:pt x="1536611" y="192087"/>
                </a:lnTo>
                <a:lnTo>
                  <a:pt x="1559763" y="192087"/>
                </a:lnTo>
                <a:lnTo>
                  <a:pt x="1559763" y="201523"/>
                </a:lnTo>
                <a:lnTo>
                  <a:pt x="1589874" y="201523"/>
                </a:lnTo>
                <a:lnTo>
                  <a:pt x="1589874" y="209765"/>
                </a:lnTo>
                <a:lnTo>
                  <a:pt x="1608975" y="209765"/>
                </a:lnTo>
                <a:lnTo>
                  <a:pt x="1608975" y="215658"/>
                </a:lnTo>
                <a:lnTo>
                  <a:pt x="1667459" y="215658"/>
                </a:lnTo>
                <a:lnTo>
                  <a:pt x="1667459" y="222732"/>
                </a:lnTo>
                <a:lnTo>
                  <a:pt x="1749094" y="222732"/>
                </a:lnTo>
                <a:lnTo>
                  <a:pt x="1749094" y="228625"/>
                </a:lnTo>
                <a:lnTo>
                  <a:pt x="1765884" y="228625"/>
                </a:lnTo>
                <a:lnTo>
                  <a:pt x="1765884" y="234518"/>
                </a:lnTo>
                <a:lnTo>
                  <a:pt x="1784985" y="234518"/>
                </a:lnTo>
                <a:lnTo>
                  <a:pt x="1784985" y="240411"/>
                </a:lnTo>
                <a:lnTo>
                  <a:pt x="1788464" y="240411"/>
                </a:lnTo>
                <a:lnTo>
                  <a:pt x="1788464" y="243941"/>
                </a:lnTo>
                <a:lnTo>
                  <a:pt x="1811045" y="243941"/>
                </a:lnTo>
                <a:lnTo>
                  <a:pt x="1811045" y="252196"/>
                </a:lnTo>
                <a:lnTo>
                  <a:pt x="1867776" y="252196"/>
                </a:lnTo>
                <a:lnTo>
                  <a:pt x="1867776" y="261620"/>
                </a:lnTo>
                <a:lnTo>
                  <a:pt x="1915261" y="261620"/>
                </a:lnTo>
                <a:lnTo>
                  <a:pt x="1915261" y="265163"/>
                </a:lnTo>
                <a:lnTo>
                  <a:pt x="1974888" y="265163"/>
                </a:lnTo>
                <a:lnTo>
                  <a:pt x="1974888" y="271043"/>
                </a:lnTo>
                <a:lnTo>
                  <a:pt x="2002675" y="271043"/>
                </a:lnTo>
                <a:lnTo>
                  <a:pt x="2002675" y="275767"/>
                </a:lnTo>
                <a:lnTo>
                  <a:pt x="2051900" y="275767"/>
                </a:lnTo>
                <a:lnTo>
                  <a:pt x="2051900" y="281660"/>
                </a:lnTo>
                <a:lnTo>
                  <a:pt x="2083155" y="281660"/>
                </a:lnTo>
                <a:lnTo>
                  <a:pt x="2083155" y="288721"/>
                </a:lnTo>
                <a:lnTo>
                  <a:pt x="2107476" y="288721"/>
                </a:lnTo>
                <a:lnTo>
                  <a:pt x="2107476" y="294614"/>
                </a:lnTo>
                <a:lnTo>
                  <a:pt x="2128901" y="294614"/>
                </a:lnTo>
                <a:lnTo>
                  <a:pt x="2128901" y="300507"/>
                </a:lnTo>
                <a:lnTo>
                  <a:pt x="2163064" y="300507"/>
                </a:lnTo>
                <a:lnTo>
                  <a:pt x="2163064" y="306400"/>
                </a:lnTo>
                <a:lnTo>
                  <a:pt x="2196642" y="306400"/>
                </a:lnTo>
                <a:lnTo>
                  <a:pt x="2196642" y="312293"/>
                </a:lnTo>
                <a:lnTo>
                  <a:pt x="2223846" y="312293"/>
                </a:lnTo>
                <a:lnTo>
                  <a:pt x="2223846" y="318185"/>
                </a:lnTo>
                <a:lnTo>
                  <a:pt x="2288120" y="318185"/>
                </a:lnTo>
                <a:lnTo>
                  <a:pt x="2288120" y="321729"/>
                </a:lnTo>
                <a:lnTo>
                  <a:pt x="2336749" y="321729"/>
                </a:lnTo>
                <a:lnTo>
                  <a:pt x="2336749" y="327621"/>
                </a:lnTo>
                <a:lnTo>
                  <a:pt x="2417813" y="327621"/>
                </a:lnTo>
                <a:lnTo>
                  <a:pt x="2417813" y="337045"/>
                </a:lnTo>
                <a:lnTo>
                  <a:pt x="2512758" y="337045"/>
                </a:lnTo>
                <a:lnTo>
                  <a:pt x="2512758" y="345287"/>
                </a:lnTo>
                <a:lnTo>
                  <a:pt x="2591498" y="345287"/>
                </a:lnTo>
                <a:lnTo>
                  <a:pt x="2591498" y="354723"/>
                </a:lnTo>
                <a:lnTo>
                  <a:pt x="2603665" y="354723"/>
                </a:lnTo>
                <a:lnTo>
                  <a:pt x="2603665" y="364147"/>
                </a:lnTo>
                <a:lnTo>
                  <a:pt x="2657500" y="364147"/>
                </a:lnTo>
                <a:lnTo>
                  <a:pt x="2657500" y="375932"/>
                </a:lnTo>
                <a:lnTo>
                  <a:pt x="2672562" y="375932"/>
                </a:lnTo>
                <a:lnTo>
                  <a:pt x="2672562" y="385356"/>
                </a:lnTo>
                <a:lnTo>
                  <a:pt x="2714828" y="385356"/>
                </a:lnTo>
                <a:lnTo>
                  <a:pt x="2714828" y="391248"/>
                </a:lnTo>
                <a:lnTo>
                  <a:pt x="2803982" y="391248"/>
                </a:lnTo>
                <a:lnTo>
                  <a:pt x="2803982" y="397141"/>
                </a:lnTo>
                <a:lnTo>
                  <a:pt x="2856674" y="397141"/>
                </a:lnTo>
                <a:lnTo>
                  <a:pt x="2856674" y="401866"/>
                </a:lnTo>
                <a:lnTo>
                  <a:pt x="2864205" y="401866"/>
                </a:lnTo>
                <a:lnTo>
                  <a:pt x="2864205" y="405396"/>
                </a:lnTo>
                <a:lnTo>
                  <a:pt x="2902991" y="405396"/>
                </a:lnTo>
                <a:lnTo>
                  <a:pt x="2902991" y="411289"/>
                </a:lnTo>
                <a:lnTo>
                  <a:pt x="2944101" y="411289"/>
                </a:lnTo>
                <a:lnTo>
                  <a:pt x="2944101" y="417182"/>
                </a:lnTo>
                <a:lnTo>
                  <a:pt x="3014154" y="417182"/>
                </a:lnTo>
                <a:lnTo>
                  <a:pt x="3014154" y="426605"/>
                </a:lnTo>
                <a:lnTo>
                  <a:pt x="3024581" y="426605"/>
                </a:lnTo>
                <a:lnTo>
                  <a:pt x="3024581" y="430148"/>
                </a:lnTo>
                <a:lnTo>
                  <a:pt x="3099269" y="430148"/>
                </a:lnTo>
                <a:lnTo>
                  <a:pt x="3099269" y="436041"/>
                </a:lnTo>
                <a:lnTo>
                  <a:pt x="3164687" y="436041"/>
                </a:lnTo>
                <a:lnTo>
                  <a:pt x="3164687" y="444284"/>
                </a:lnTo>
                <a:lnTo>
                  <a:pt x="3226638" y="444284"/>
                </a:lnTo>
                <a:lnTo>
                  <a:pt x="3226638" y="453707"/>
                </a:lnTo>
                <a:lnTo>
                  <a:pt x="3242271" y="453707"/>
                </a:lnTo>
                <a:lnTo>
                  <a:pt x="3242271" y="461962"/>
                </a:lnTo>
                <a:lnTo>
                  <a:pt x="3333750" y="461962"/>
                </a:lnTo>
              </a:path>
            </a:pathLst>
          </a:custGeom>
          <a:ln w="28575">
            <a:solidFill>
              <a:srgbClr val="FF7E00"/>
            </a:solidFill>
          </a:ln>
        </p:spPr>
        <p:txBody>
          <a:bodyPr wrap="square" lIns="0" tIns="0" rIns="0" bIns="0" rtlCol="0"/>
          <a:lstStyle/>
          <a:p/>
        </p:txBody>
      </p:sp>
      <p:sp>
        <p:nvSpPr>
          <p:cNvPr id="27" name="object 27"/>
          <p:cNvSpPr/>
          <p:nvPr/>
        </p:nvSpPr>
        <p:spPr>
          <a:xfrm>
            <a:off x="812800" y="2692400"/>
            <a:ext cx="3333750" cy="352425"/>
          </a:xfrm>
          <a:custGeom>
            <a:avLst/>
            <a:gdLst/>
            <a:ahLst/>
            <a:cxnLst/>
            <a:rect l="l" t="t" r="r" b="b"/>
            <a:pathLst>
              <a:path w="3333750" h="352425">
                <a:moveTo>
                  <a:pt x="0" y="0"/>
                </a:moveTo>
                <a:lnTo>
                  <a:pt x="23164" y="0"/>
                </a:lnTo>
                <a:lnTo>
                  <a:pt x="23164" y="5892"/>
                </a:lnTo>
                <a:lnTo>
                  <a:pt x="39370" y="5892"/>
                </a:lnTo>
                <a:lnTo>
                  <a:pt x="39370" y="9423"/>
                </a:lnTo>
                <a:lnTo>
                  <a:pt x="69481" y="9423"/>
                </a:lnTo>
                <a:lnTo>
                  <a:pt x="69481" y="12966"/>
                </a:lnTo>
                <a:lnTo>
                  <a:pt x="137223" y="12966"/>
                </a:lnTo>
                <a:lnTo>
                  <a:pt x="137223" y="18859"/>
                </a:lnTo>
                <a:lnTo>
                  <a:pt x="154012" y="18859"/>
                </a:lnTo>
                <a:lnTo>
                  <a:pt x="205536" y="18859"/>
                </a:lnTo>
                <a:lnTo>
                  <a:pt x="205536" y="24752"/>
                </a:lnTo>
                <a:lnTo>
                  <a:pt x="385597" y="24752"/>
                </a:lnTo>
                <a:lnTo>
                  <a:pt x="385597" y="33007"/>
                </a:lnTo>
                <a:lnTo>
                  <a:pt x="409917" y="33007"/>
                </a:lnTo>
                <a:lnTo>
                  <a:pt x="409917" y="38900"/>
                </a:lnTo>
                <a:lnTo>
                  <a:pt x="450443" y="38900"/>
                </a:lnTo>
                <a:lnTo>
                  <a:pt x="450443" y="42430"/>
                </a:lnTo>
                <a:lnTo>
                  <a:pt x="570877" y="42430"/>
                </a:lnTo>
                <a:lnTo>
                  <a:pt x="570877" y="45974"/>
                </a:lnTo>
                <a:lnTo>
                  <a:pt x="625868" y="45974"/>
                </a:lnTo>
                <a:lnTo>
                  <a:pt x="625868" y="50685"/>
                </a:lnTo>
                <a:lnTo>
                  <a:pt x="655396" y="50685"/>
                </a:lnTo>
                <a:lnTo>
                  <a:pt x="655396" y="54216"/>
                </a:lnTo>
                <a:lnTo>
                  <a:pt x="701141" y="54216"/>
                </a:lnTo>
                <a:lnTo>
                  <a:pt x="701141" y="60109"/>
                </a:lnTo>
                <a:lnTo>
                  <a:pt x="771194" y="60109"/>
                </a:lnTo>
                <a:lnTo>
                  <a:pt x="771194" y="66001"/>
                </a:lnTo>
                <a:lnTo>
                  <a:pt x="807669" y="66001"/>
                </a:lnTo>
                <a:lnTo>
                  <a:pt x="807669" y="71894"/>
                </a:lnTo>
                <a:lnTo>
                  <a:pt x="809409" y="71894"/>
                </a:lnTo>
                <a:lnTo>
                  <a:pt x="809409" y="75438"/>
                </a:lnTo>
                <a:lnTo>
                  <a:pt x="813460" y="75438"/>
                </a:lnTo>
                <a:lnTo>
                  <a:pt x="813460" y="78968"/>
                </a:lnTo>
                <a:lnTo>
                  <a:pt x="841247" y="78968"/>
                </a:lnTo>
                <a:lnTo>
                  <a:pt x="841247" y="83680"/>
                </a:lnTo>
                <a:lnTo>
                  <a:pt x="958786" y="83680"/>
                </a:lnTo>
                <a:lnTo>
                  <a:pt x="958786" y="87223"/>
                </a:lnTo>
                <a:lnTo>
                  <a:pt x="1048524" y="87223"/>
                </a:lnTo>
                <a:lnTo>
                  <a:pt x="1048524" y="95478"/>
                </a:lnTo>
                <a:lnTo>
                  <a:pt x="1058951" y="95478"/>
                </a:lnTo>
                <a:lnTo>
                  <a:pt x="1058951" y="99009"/>
                </a:lnTo>
                <a:lnTo>
                  <a:pt x="1083271" y="99009"/>
                </a:lnTo>
                <a:lnTo>
                  <a:pt x="1083271" y="104902"/>
                </a:lnTo>
                <a:lnTo>
                  <a:pt x="1130160" y="104902"/>
                </a:lnTo>
                <a:lnTo>
                  <a:pt x="1130160" y="110794"/>
                </a:lnTo>
                <a:lnTo>
                  <a:pt x="1182852" y="110794"/>
                </a:lnTo>
                <a:lnTo>
                  <a:pt x="1182852" y="116687"/>
                </a:lnTo>
                <a:lnTo>
                  <a:pt x="1190371" y="116687"/>
                </a:lnTo>
                <a:lnTo>
                  <a:pt x="1190371" y="117868"/>
                </a:lnTo>
                <a:lnTo>
                  <a:pt x="1225118" y="117868"/>
                </a:lnTo>
                <a:lnTo>
                  <a:pt x="1225118" y="123761"/>
                </a:lnTo>
                <a:lnTo>
                  <a:pt x="1236700" y="123761"/>
                </a:lnTo>
                <a:lnTo>
                  <a:pt x="1236700" y="128473"/>
                </a:lnTo>
                <a:lnTo>
                  <a:pt x="1286484" y="128473"/>
                </a:lnTo>
                <a:lnTo>
                  <a:pt x="1286484" y="133184"/>
                </a:lnTo>
                <a:lnTo>
                  <a:pt x="1357122" y="133184"/>
                </a:lnTo>
                <a:lnTo>
                  <a:pt x="1357122" y="137909"/>
                </a:lnTo>
                <a:lnTo>
                  <a:pt x="1362329" y="137909"/>
                </a:lnTo>
                <a:lnTo>
                  <a:pt x="1362329" y="139090"/>
                </a:lnTo>
                <a:lnTo>
                  <a:pt x="1369275" y="139090"/>
                </a:lnTo>
                <a:lnTo>
                  <a:pt x="1369275" y="143802"/>
                </a:lnTo>
                <a:lnTo>
                  <a:pt x="1387233" y="143802"/>
                </a:lnTo>
                <a:lnTo>
                  <a:pt x="1387233" y="147332"/>
                </a:lnTo>
                <a:lnTo>
                  <a:pt x="1394752" y="147332"/>
                </a:lnTo>
                <a:lnTo>
                  <a:pt x="1394752" y="150876"/>
                </a:lnTo>
                <a:lnTo>
                  <a:pt x="1405750" y="150876"/>
                </a:lnTo>
                <a:lnTo>
                  <a:pt x="1405750" y="155587"/>
                </a:lnTo>
                <a:lnTo>
                  <a:pt x="1443393" y="155587"/>
                </a:lnTo>
                <a:lnTo>
                  <a:pt x="1443393" y="156768"/>
                </a:lnTo>
                <a:lnTo>
                  <a:pt x="1484503" y="156768"/>
                </a:lnTo>
                <a:lnTo>
                  <a:pt x="1484503" y="161480"/>
                </a:lnTo>
                <a:lnTo>
                  <a:pt x="1493177" y="161480"/>
                </a:lnTo>
                <a:lnTo>
                  <a:pt x="1493177" y="165011"/>
                </a:lnTo>
                <a:lnTo>
                  <a:pt x="1514602" y="165011"/>
                </a:lnTo>
                <a:lnTo>
                  <a:pt x="1514602" y="168554"/>
                </a:lnTo>
                <a:lnTo>
                  <a:pt x="1621129" y="168554"/>
                </a:lnTo>
                <a:lnTo>
                  <a:pt x="1621129" y="172085"/>
                </a:lnTo>
                <a:lnTo>
                  <a:pt x="1688871" y="172085"/>
                </a:lnTo>
                <a:lnTo>
                  <a:pt x="1688871" y="176796"/>
                </a:lnTo>
                <a:lnTo>
                  <a:pt x="1770507" y="176796"/>
                </a:lnTo>
                <a:lnTo>
                  <a:pt x="1770507" y="180340"/>
                </a:lnTo>
                <a:lnTo>
                  <a:pt x="1816823" y="180340"/>
                </a:lnTo>
                <a:lnTo>
                  <a:pt x="1816823" y="183870"/>
                </a:lnTo>
                <a:lnTo>
                  <a:pt x="1819719" y="183870"/>
                </a:lnTo>
                <a:lnTo>
                  <a:pt x="1819719" y="188582"/>
                </a:lnTo>
                <a:lnTo>
                  <a:pt x="1822615" y="188582"/>
                </a:lnTo>
                <a:lnTo>
                  <a:pt x="1822615" y="192125"/>
                </a:lnTo>
                <a:lnTo>
                  <a:pt x="1841144" y="192125"/>
                </a:lnTo>
                <a:lnTo>
                  <a:pt x="1841144" y="198018"/>
                </a:lnTo>
                <a:lnTo>
                  <a:pt x="1882838" y="198018"/>
                </a:lnTo>
                <a:lnTo>
                  <a:pt x="1882838" y="201549"/>
                </a:lnTo>
                <a:lnTo>
                  <a:pt x="1952891" y="201549"/>
                </a:lnTo>
                <a:lnTo>
                  <a:pt x="1952891" y="205092"/>
                </a:lnTo>
                <a:lnTo>
                  <a:pt x="1985886" y="205092"/>
                </a:lnTo>
                <a:lnTo>
                  <a:pt x="1985886" y="209804"/>
                </a:lnTo>
                <a:lnTo>
                  <a:pt x="2059419" y="209804"/>
                </a:lnTo>
                <a:lnTo>
                  <a:pt x="2059419" y="210985"/>
                </a:lnTo>
                <a:lnTo>
                  <a:pt x="2075637" y="210985"/>
                </a:lnTo>
                <a:lnTo>
                  <a:pt x="2075637" y="213334"/>
                </a:lnTo>
                <a:lnTo>
                  <a:pt x="2088375" y="213334"/>
                </a:lnTo>
                <a:lnTo>
                  <a:pt x="2088375" y="219240"/>
                </a:lnTo>
                <a:lnTo>
                  <a:pt x="2110955" y="219240"/>
                </a:lnTo>
                <a:lnTo>
                  <a:pt x="2110955" y="226301"/>
                </a:lnTo>
                <a:lnTo>
                  <a:pt x="2128901" y="226301"/>
                </a:lnTo>
                <a:lnTo>
                  <a:pt x="2128901" y="231025"/>
                </a:lnTo>
                <a:lnTo>
                  <a:pt x="2142210" y="231025"/>
                </a:lnTo>
                <a:lnTo>
                  <a:pt x="2142210" y="236918"/>
                </a:lnTo>
                <a:lnTo>
                  <a:pt x="2142210" y="238086"/>
                </a:lnTo>
                <a:lnTo>
                  <a:pt x="2189111" y="238086"/>
                </a:lnTo>
                <a:lnTo>
                  <a:pt x="2189111" y="243992"/>
                </a:lnTo>
                <a:lnTo>
                  <a:pt x="2205329" y="243992"/>
                </a:lnTo>
                <a:lnTo>
                  <a:pt x="2205329" y="248704"/>
                </a:lnTo>
                <a:lnTo>
                  <a:pt x="2210536" y="248704"/>
                </a:lnTo>
                <a:lnTo>
                  <a:pt x="2210536" y="254596"/>
                </a:lnTo>
                <a:lnTo>
                  <a:pt x="2229637" y="254596"/>
                </a:lnTo>
                <a:lnTo>
                  <a:pt x="2229637" y="258127"/>
                </a:lnTo>
                <a:lnTo>
                  <a:pt x="2358174" y="258127"/>
                </a:lnTo>
                <a:lnTo>
                  <a:pt x="2358174" y="259308"/>
                </a:lnTo>
                <a:lnTo>
                  <a:pt x="2386545" y="259308"/>
                </a:lnTo>
                <a:lnTo>
                  <a:pt x="2386545" y="261670"/>
                </a:lnTo>
                <a:lnTo>
                  <a:pt x="2406230" y="261670"/>
                </a:lnTo>
                <a:lnTo>
                  <a:pt x="2406230" y="267563"/>
                </a:lnTo>
                <a:lnTo>
                  <a:pt x="2509862" y="267563"/>
                </a:lnTo>
                <a:lnTo>
                  <a:pt x="2509862" y="271094"/>
                </a:lnTo>
                <a:lnTo>
                  <a:pt x="2518549" y="271094"/>
                </a:lnTo>
                <a:lnTo>
                  <a:pt x="2518549" y="275805"/>
                </a:lnTo>
                <a:lnTo>
                  <a:pt x="2568917" y="275805"/>
                </a:lnTo>
                <a:lnTo>
                  <a:pt x="2568917" y="279349"/>
                </a:lnTo>
                <a:lnTo>
                  <a:pt x="2588031" y="279349"/>
                </a:lnTo>
                <a:lnTo>
                  <a:pt x="2588031" y="282879"/>
                </a:lnTo>
                <a:lnTo>
                  <a:pt x="2606560" y="282879"/>
                </a:lnTo>
                <a:lnTo>
                  <a:pt x="2606560" y="287591"/>
                </a:lnTo>
                <a:lnTo>
                  <a:pt x="2633192" y="287591"/>
                </a:lnTo>
                <a:lnTo>
                  <a:pt x="2633192" y="292315"/>
                </a:lnTo>
                <a:lnTo>
                  <a:pt x="2671394" y="292315"/>
                </a:lnTo>
                <a:lnTo>
                  <a:pt x="2671394" y="294665"/>
                </a:lnTo>
                <a:lnTo>
                  <a:pt x="2699766" y="294665"/>
                </a:lnTo>
                <a:lnTo>
                  <a:pt x="2699766" y="298208"/>
                </a:lnTo>
                <a:lnTo>
                  <a:pt x="2732773" y="298208"/>
                </a:lnTo>
                <a:lnTo>
                  <a:pt x="2732773" y="302920"/>
                </a:lnTo>
                <a:lnTo>
                  <a:pt x="2773299" y="302920"/>
                </a:lnTo>
                <a:lnTo>
                  <a:pt x="2773299" y="306451"/>
                </a:lnTo>
                <a:lnTo>
                  <a:pt x="2856674" y="306451"/>
                </a:lnTo>
                <a:lnTo>
                  <a:pt x="2856674" y="309994"/>
                </a:lnTo>
                <a:lnTo>
                  <a:pt x="2879255" y="309994"/>
                </a:lnTo>
                <a:lnTo>
                  <a:pt x="2879255" y="314706"/>
                </a:lnTo>
                <a:lnTo>
                  <a:pt x="2916885" y="314706"/>
                </a:lnTo>
                <a:lnTo>
                  <a:pt x="2916885" y="318249"/>
                </a:lnTo>
                <a:lnTo>
                  <a:pt x="2941777" y="318249"/>
                </a:lnTo>
                <a:lnTo>
                  <a:pt x="2941777" y="321779"/>
                </a:lnTo>
                <a:lnTo>
                  <a:pt x="3064522" y="321779"/>
                </a:lnTo>
                <a:lnTo>
                  <a:pt x="3064522" y="327672"/>
                </a:lnTo>
                <a:lnTo>
                  <a:pt x="3154260" y="327672"/>
                </a:lnTo>
                <a:lnTo>
                  <a:pt x="3154260" y="337096"/>
                </a:lnTo>
                <a:lnTo>
                  <a:pt x="3282226" y="337096"/>
                </a:lnTo>
                <a:lnTo>
                  <a:pt x="3282226" y="345351"/>
                </a:lnTo>
                <a:lnTo>
                  <a:pt x="3305378" y="345351"/>
                </a:lnTo>
                <a:lnTo>
                  <a:pt x="3305378" y="352425"/>
                </a:lnTo>
                <a:lnTo>
                  <a:pt x="3333750" y="352425"/>
                </a:lnTo>
              </a:path>
            </a:pathLst>
          </a:custGeom>
          <a:ln w="28575">
            <a:solidFill>
              <a:srgbClr val="20ABA4"/>
            </a:solidFill>
          </a:ln>
        </p:spPr>
        <p:txBody>
          <a:bodyPr wrap="square" lIns="0" tIns="0" rIns="0" bIns="0" rtlCol="0"/>
          <a:lstStyle/>
          <a:p/>
        </p:txBody>
      </p:sp>
      <p:sp>
        <p:nvSpPr>
          <p:cNvPr id="28" name="object 28"/>
          <p:cNvSpPr txBox="1"/>
          <p:nvPr/>
        </p:nvSpPr>
        <p:spPr>
          <a:xfrm>
            <a:off x="1402494" y="2422651"/>
            <a:ext cx="414020" cy="328295"/>
          </a:xfrm>
          <a:prstGeom prst="rect">
            <a:avLst/>
          </a:prstGeom>
        </p:spPr>
        <p:txBody>
          <a:bodyPr wrap="square" lIns="0" tIns="12065" rIns="0" bIns="0" rtlCol="0" vert="horz">
            <a:spAutoFit/>
          </a:bodyPr>
          <a:lstStyle/>
          <a:p>
            <a:pPr marL="12700">
              <a:lnSpc>
                <a:spcPts val="1195"/>
              </a:lnSpc>
              <a:spcBef>
                <a:spcPts val="95"/>
              </a:spcBef>
            </a:pPr>
            <a:r>
              <a:rPr dirty="0" sz="1000" spc="-5" b="1">
                <a:latin typeface="Ebrima"/>
                <a:cs typeface="Ebrima"/>
              </a:rPr>
              <a:t>1</a:t>
            </a:r>
            <a:r>
              <a:rPr dirty="0" sz="1000" spc="-90" b="1">
                <a:latin typeface="Ebrima"/>
                <a:cs typeface="Ebrima"/>
              </a:rPr>
              <a:t> </a:t>
            </a:r>
            <a:r>
              <a:rPr dirty="0" sz="1000" spc="-5" b="1">
                <a:latin typeface="Ebrima"/>
                <a:cs typeface="Ebrima"/>
              </a:rPr>
              <a:t>year</a:t>
            </a:r>
            <a:endParaRPr sz="1000">
              <a:latin typeface="Ebrima"/>
              <a:cs typeface="Ebrima"/>
            </a:endParaRPr>
          </a:p>
          <a:p>
            <a:pPr marL="37465">
              <a:lnSpc>
                <a:spcPts val="1195"/>
              </a:lnSpc>
            </a:pPr>
            <a:r>
              <a:rPr dirty="0" sz="1000" spc="-5" b="1">
                <a:solidFill>
                  <a:srgbClr val="20ABA4"/>
                </a:solidFill>
                <a:latin typeface="Ebrima"/>
                <a:cs typeface="Ebrima"/>
              </a:rPr>
              <a:t>98</a:t>
            </a:r>
            <a:r>
              <a:rPr dirty="0" sz="1000" spc="-15" b="1">
                <a:solidFill>
                  <a:srgbClr val="20ABA4"/>
                </a:solidFill>
                <a:latin typeface="Ebrima"/>
                <a:cs typeface="Ebrima"/>
              </a:rPr>
              <a:t>.</a:t>
            </a:r>
            <a:r>
              <a:rPr dirty="0" sz="1000" spc="-5" b="1">
                <a:solidFill>
                  <a:srgbClr val="20ABA4"/>
                </a:solidFill>
                <a:latin typeface="Ebrima"/>
                <a:cs typeface="Ebrima"/>
              </a:rPr>
              <a:t>1%</a:t>
            </a:r>
            <a:endParaRPr sz="1000">
              <a:latin typeface="Ebrima"/>
              <a:cs typeface="Ebrima"/>
            </a:endParaRPr>
          </a:p>
        </p:txBody>
      </p:sp>
      <p:sp>
        <p:nvSpPr>
          <p:cNvPr id="29" name="object 29"/>
          <p:cNvSpPr txBox="1"/>
          <p:nvPr/>
        </p:nvSpPr>
        <p:spPr>
          <a:xfrm>
            <a:off x="3790194" y="2700482"/>
            <a:ext cx="717550" cy="323215"/>
          </a:xfrm>
          <a:prstGeom prst="rect">
            <a:avLst/>
          </a:prstGeom>
        </p:spPr>
        <p:txBody>
          <a:bodyPr wrap="square" lIns="0" tIns="12065" rIns="0" bIns="0" rtlCol="0" vert="horz">
            <a:spAutoFit/>
          </a:bodyPr>
          <a:lstStyle/>
          <a:p>
            <a:pPr marL="38100">
              <a:lnSpc>
                <a:spcPts val="1145"/>
              </a:lnSpc>
              <a:spcBef>
                <a:spcPts val="95"/>
              </a:spcBef>
            </a:pPr>
            <a:r>
              <a:rPr dirty="0" sz="1000" spc="-5" b="1">
                <a:latin typeface="Ebrima"/>
                <a:cs typeface="Ebrima"/>
              </a:rPr>
              <a:t>4</a:t>
            </a:r>
            <a:r>
              <a:rPr dirty="0" sz="1000" spc="-15" b="1">
                <a:latin typeface="Ebrima"/>
                <a:cs typeface="Ebrima"/>
              </a:rPr>
              <a:t> </a:t>
            </a:r>
            <a:r>
              <a:rPr dirty="0" sz="1000" spc="-5" b="1">
                <a:latin typeface="Ebrima"/>
                <a:cs typeface="Ebrima"/>
              </a:rPr>
              <a:t>years</a:t>
            </a:r>
            <a:endParaRPr sz="1000">
              <a:latin typeface="Ebrima"/>
              <a:cs typeface="Ebrima"/>
            </a:endParaRPr>
          </a:p>
          <a:p>
            <a:pPr marL="69215">
              <a:lnSpc>
                <a:spcPts val="1205"/>
              </a:lnSpc>
            </a:pPr>
            <a:r>
              <a:rPr dirty="0" sz="1000" spc="-5" b="1">
                <a:solidFill>
                  <a:srgbClr val="20ABA4"/>
                </a:solidFill>
                <a:latin typeface="Ebrima"/>
                <a:cs typeface="Ebrima"/>
              </a:rPr>
              <a:t>89.9%</a:t>
            </a:r>
            <a:r>
              <a:rPr dirty="0" sz="1000" spc="150" b="1">
                <a:solidFill>
                  <a:srgbClr val="20ABA4"/>
                </a:solidFill>
                <a:latin typeface="Ebrima"/>
                <a:cs typeface="Ebrima"/>
              </a:rPr>
              <a:t> </a:t>
            </a:r>
            <a:r>
              <a:rPr dirty="0" baseline="-26455" sz="1575" b="1">
                <a:solidFill>
                  <a:srgbClr val="20ABA4"/>
                </a:solidFill>
                <a:latin typeface="Ebrima"/>
                <a:cs typeface="Ebrima"/>
              </a:rPr>
              <a:t>PH</a:t>
            </a:r>
            <a:endParaRPr baseline="-26455" sz="1575">
              <a:latin typeface="Ebrima"/>
              <a:cs typeface="Ebrima"/>
            </a:endParaRPr>
          </a:p>
        </p:txBody>
      </p:sp>
      <p:sp>
        <p:nvSpPr>
          <p:cNvPr id="30" name="object 30"/>
          <p:cNvSpPr txBox="1"/>
          <p:nvPr/>
        </p:nvSpPr>
        <p:spPr>
          <a:xfrm>
            <a:off x="3821690" y="3134192"/>
            <a:ext cx="690245" cy="186690"/>
          </a:xfrm>
          <a:prstGeom prst="rect">
            <a:avLst/>
          </a:prstGeom>
        </p:spPr>
        <p:txBody>
          <a:bodyPr wrap="square" lIns="0" tIns="13335" rIns="0" bIns="0" rtlCol="0" vert="horz">
            <a:spAutoFit/>
          </a:bodyPr>
          <a:lstStyle/>
          <a:p>
            <a:pPr marL="38100">
              <a:lnSpc>
                <a:spcPct val="100000"/>
              </a:lnSpc>
              <a:spcBef>
                <a:spcPts val="105"/>
              </a:spcBef>
            </a:pPr>
            <a:r>
              <a:rPr dirty="0" sz="1000" spc="-5" b="1">
                <a:solidFill>
                  <a:srgbClr val="FF7E00"/>
                </a:solidFill>
                <a:latin typeface="Ebrima"/>
                <a:cs typeface="Ebrima"/>
              </a:rPr>
              <a:t>86.7%</a:t>
            </a:r>
            <a:r>
              <a:rPr dirty="0" sz="1000" spc="145" b="1">
                <a:solidFill>
                  <a:srgbClr val="FF7E00"/>
                </a:solidFill>
                <a:latin typeface="Ebrima"/>
                <a:cs typeface="Ebrima"/>
              </a:rPr>
              <a:t> </a:t>
            </a:r>
            <a:r>
              <a:rPr dirty="0" baseline="29100" sz="1575" spc="-277" b="1">
                <a:solidFill>
                  <a:srgbClr val="20ABA4"/>
                </a:solidFill>
                <a:latin typeface="Ebrima"/>
                <a:cs typeface="Ebrima"/>
              </a:rPr>
              <a:t>T</a:t>
            </a:r>
            <a:r>
              <a:rPr dirty="0" baseline="2645" sz="1575" spc="-277" b="1">
                <a:solidFill>
                  <a:srgbClr val="F68509"/>
                </a:solidFill>
                <a:latin typeface="Ebrima"/>
                <a:cs typeface="Ebrima"/>
              </a:rPr>
              <a:t>HT</a:t>
            </a:r>
            <a:endParaRPr baseline="2645" sz="1575">
              <a:latin typeface="Ebrima"/>
              <a:cs typeface="Ebrima"/>
            </a:endParaRPr>
          </a:p>
        </p:txBody>
      </p:sp>
      <p:sp>
        <p:nvSpPr>
          <p:cNvPr id="31" name="object 31"/>
          <p:cNvSpPr txBox="1"/>
          <p:nvPr/>
        </p:nvSpPr>
        <p:spPr>
          <a:xfrm>
            <a:off x="8663844" y="2840533"/>
            <a:ext cx="261620" cy="431800"/>
          </a:xfrm>
          <a:prstGeom prst="rect">
            <a:avLst/>
          </a:prstGeom>
        </p:spPr>
        <p:txBody>
          <a:bodyPr wrap="square" lIns="0" tIns="12065" rIns="0" bIns="0" rtlCol="0" vert="horz">
            <a:spAutoFit/>
          </a:bodyPr>
          <a:lstStyle/>
          <a:p>
            <a:pPr marL="38100" marR="30480">
              <a:lnSpc>
                <a:spcPct val="127000"/>
              </a:lnSpc>
              <a:spcBef>
                <a:spcPts val="95"/>
              </a:spcBef>
            </a:pPr>
            <a:r>
              <a:rPr dirty="0" sz="1050" spc="-5" b="1">
                <a:solidFill>
                  <a:srgbClr val="20ABA4"/>
                </a:solidFill>
                <a:latin typeface="Ebrima"/>
                <a:cs typeface="Ebrima"/>
              </a:rPr>
              <a:t>P</a:t>
            </a:r>
            <a:r>
              <a:rPr dirty="0" sz="1050" b="1">
                <a:solidFill>
                  <a:srgbClr val="20ABA4"/>
                </a:solidFill>
                <a:latin typeface="Ebrima"/>
                <a:cs typeface="Ebrima"/>
              </a:rPr>
              <a:t>H  </a:t>
            </a:r>
            <a:r>
              <a:rPr dirty="0" sz="1050" spc="-405" b="1">
                <a:solidFill>
                  <a:srgbClr val="F68509"/>
                </a:solidFill>
                <a:latin typeface="Ebrima"/>
                <a:cs typeface="Ebrima"/>
              </a:rPr>
              <a:t>H</a:t>
            </a:r>
            <a:r>
              <a:rPr dirty="0" baseline="18518" sz="1575" spc="-607" b="1">
                <a:solidFill>
                  <a:srgbClr val="20ABA4"/>
                </a:solidFill>
                <a:latin typeface="Ebrima"/>
                <a:cs typeface="Ebrima"/>
              </a:rPr>
              <a:t>T</a:t>
            </a:r>
            <a:r>
              <a:rPr dirty="0" baseline="18518" sz="1575" spc="-262" b="1">
                <a:solidFill>
                  <a:srgbClr val="20ABA4"/>
                </a:solidFill>
                <a:latin typeface="Ebrima"/>
                <a:cs typeface="Ebrima"/>
              </a:rPr>
              <a:t> </a:t>
            </a:r>
            <a:r>
              <a:rPr dirty="0" sz="1050" spc="-10" b="1">
                <a:solidFill>
                  <a:srgbClr val="F68509"/>
                </a:solidFill>
                <a:latin typeface="Ebrima"/>
                <a:cs typeface="Ebrima"/>
              </a:rPr>
              <a:t>T</a:t>
            </a:r>
            <a:endParaRPr sz="1050">
              <a:latin typeface="Ebrima"/>
              <a:cs typeface="Ebrima"/>
            </a:endParaRPr>
          </a:p>
        </p:txBody>
      </p:sp>
      <p:sp>
        <p:nvSpPr>
          <p:cNvPr id="32" name="object 32"/>
          <p:cNvSpPr txBox="1"/>
          <p:nvPr/>
        </p:nvSpPr>
        <p:spPr>
          <a:xfrm>
            <a:off x="263121" y="3155256"/>
            <a:ext cx="215900" cy="1593850"/>
          </a:xfrm>
          <a:prstGeom prst="rect">
            <a:avLst/>
          </a:prstGeom>
        </p:spPr>
        <p:txBody>
          <a:bodyPr wrap="square" lIns="0" tIns="13335" rIns="0" bIns="0" rtlCol="0" vert="vert270">
            <a:spAutoFit/>
          </a:bodyPr>
          <a:lstStyle/>
          <a:p>
            <a:pPr marL="12700">
              <a:lnSpc>
                <a:spcPct val="100000"/>
              </a:lnSpc>
              <a:spcBef>
                <a:spcPts val="105"/>
              </a:spcBef>
            </a:pPr>
            <a:r>
              <a:rPr dirty="0" sz="1200" spc="-5" b="1">
                <a:latin typeface="Ebrima"/>
                <a:cs typeface="Ebrima"/>
              </a:rPr>
              <a:t>Proportion</a:t>
            </a:r>
            <a:r>
              <a:rPr dirty="0" sz="1200" spc="-50" b="1">
                <a:latin typeface="Ebrima"/>
                <a:cs typeface="Ebrima"/>
              </a:rPr>
              <a:t> </a:t>
            </a:r>
            <a:r>
              <a:rPr dirty="0" sz="1200" spc="-5" b="1">
                <a:latin typeface="Ebrima"/>
                <a:cs typeface="Ebrima"/>
              </a:rPr>
              <a:t>event-free</a:t>
            </a:r>
            <a:endParaRPr sz="1200">
              <a:latin typeface="Ebrima"/>
              <a:cs typeface="Ebrima"/>
            </a:endParaRPr>
          </a:p>
        </p:txBody>
      </p:sp>
      <p:sp>
        <p:nvSpPr>
          <p:cNvPr id="33" name="object 33"/>
          <p:cNvSpPr txBox="1"/>
          <p:nvPr/>
        </p:nvSpPr>
        <p:spPr>
          <a:xfrm>
            <a:off x="4574822" y="3155256"/>
            <a:ext cx="215900" cy="1593850"/>
          </a:xfrm>
          <a:prstGeom prst="rect">
            <a:avLst/>
          </a:prstGeom>
        </p:spPr>
        <p:txBody>
          <a:bodyPr wrap="square" lIns="0" tIns="13335" rIns="0" bIns="0" rtlCol="0" vert="vert270">
            <a:spAutoFit/>
          </a:bodyPr>
          <a:lstStyle/>
          <a:p>
            <a:pPr marL="12700">
              <a:lnSpc>
                <a:spcPct val="100000"/>
              </a:lnSpc>
              <a:spcBef>
                <a:spcPts val="105"/>
              </a:spcBef>
            </a:pPr>
            <a:r>
              <a:rPr dirty="0" sz="1200" spc="-5" b="1">
                <a:latin typeface="Ebrima"/>
                <a:cs typeface="Ebrima"/>
              </a:rPr>
              <a:t>Proportion</a:t>
            </a:r>
            <a:r>
              <a:rPr dirty="0" sz="1200" spc="-50" b="1">
                <a:latin typeface="Ebrima"/>
                <a:cs typeface="Ebrima"/>
              </a:rPr>
              <a:t> </a:t>
            </a:r>
            <a:r>
              <a:rPr dirty="0" sz="1200" spc="-5" b="1">
                <a:latin typeface="Ebrima"/>
                <a:cs typeface="Ebrima"/>
              </a:rPr>
              <a:t>event-free</a:t>
            </a:r>
            <a:endParaRPr sz="1200">
              <a:latin typeface="Ebrima"/>
              <a:cs typeface="Ebrima"/>
            </a:endParaRPr>
          </a:p>
        </p:txBody>
      </p:sp>
      <p:sp>
        <p:nvSpPr>
          <p:cNvPr id="34" name="object 34"/>
          <p:cNvSpPr/>
          <p:nvPr/>
        </p:nvSpPr>
        <p:spPr>
          <a:xfrm>
            <a:off x="889000" y="4690474"/>
            <a:ext cx="3132455" cy="0"/>
          </a:xfrm>
          <a:custGeom>
            <a:avLst/>
            <a:gdLst/>
            <a:ahLst/>
            <a:cxnLst/>
            <a:rect l="l" t="t" r="r" b="b"/>
            <a:pathLst>
              <a:path w="3132454" h="0">
                <a:moveTo>
                  <a:pt x="0" y="0"/>
                </a:moveTo>
                <a:lnTo>
                  <a:pt x="3132137" y="0"/>
                </a:lnTo>
              </a:path>
            </a:pathLst>
          </a:custGeom>
          <a:ln w="12700">
            <a:solidFill>
              <a:srgbClr val="0066CC"/>
            </a:solidFill>
          </a:ln>
        </p:spPr>
        <p:txBody>
          <a:bodyPr wrap="square" lIns="0" tIns="0" rIns="0" bIns="0" rtlCol="0"/>
          <a:lstStyle/>
          <a:p/>
        </p:txBody>
      </p:sp>
      <p:sp>
        <p:nvSpPr>
          <p:cNvPr id="35" name="object 35"/>
          <p:cNvSpPr/>
          <p:nvPr/>
        </p:nvSpPr>
        <p:spPr>
          <a:xfrm>
            <a:off x="889000" y="4857750"/>
            <a:ext cx="3132455" cy="0"/>
          </a:xfrm>
          <a:custGeom>
            <a:avLst/>
            <a:gdLst/>
            <a:ahLst/>
            <a:cxnLst/>
            <a:rect l="l" t="t" r="r" b="b"/>
            <a:pathLst>
              <a:path w="3132454" h="0">
                <a:moveTo>
                  <a:pt x="0" y="0"/>
                </a:moveTo>
                <a:lnTo>
                  <a:pt x="3132137" y="0"/>
                </a:lnTo>
              </a:path>
            </a:pathLst>
          </a:custGeom>
          <a:ln w="12700">
            <a:solidFill>
              <a:srgbClr val="0066CC"/>
            </a:solidFill>
          </a:ln>
        </p:spPr>
        <p:txBody>
          <a:bodyPr wrap="square" lIns="0" tIns="0" rIns="0" bIns="0" rtlCol="0"/>
          <a:lstStyle/>
          <a:p/>
        </p:txBody>
      </p:sp>
      <p:graphicFrame>
        <p:nvGraphicFramePr>
          <p:cNvPr id="36" name="object 36"/>
          <p:cNvGraphicFramePr>
            <a:graphicFrameLocks noGrp="1"/>
          </p:cNvGraphicFramePr>
          <p:nvPr/>
        </p:nvGraphicFramePr>
        <p:xfrm>
          <a:off x="889000" y="3806825"/>
          <a:ext cx="3145155" cy="723265"/>
        </p:xfrm>
        <a:graphic>
          <a:graphicData uri="http://schemas.openxmlformats.org/drawingml/2006/table">
            <a:tbl>
              <a:tblPr firstRow="1" bandRow="1">
                <a:tableStyleId>{2D5ABB26-0587-4C30-8999-92F81FD0307C}</a:tableStyleId>
              </a:tblPr>
              <a:tblGrid>
                <a:gridCol w="1350010"/>
                <a:gridCol w="890904"/>
                <a:gridCol w="890905"/>
              </a:tblGrid>
              <a:tr h="549097">
                <a:tc>
                  <a:txBody>
                    <a:bodyPr/>
                    <a:lstStyle/>
                    <a:p>
                      <a:pPr>
                        <a:lnSpc>
                          <a:spcPct val="100000"/>
                        </a:lnSpc>
                      </a:pPr>
                      <a:endParaRPr sz="1100">
                        <a:latin typeface="Times New Roman"/>
                        <a:cs typeface="Times New Roman"/>
                      </a:endParaRPr>
                    </a:p>
                  </a:txBody>
                  <a:tcPr marL="0" marR="0" marB="0" marT="0">
                    <a:lnR w="12700">
                      <a:solidFill>
                        <a:srgbClr val="FFFFFF"/>
                      </a:solidFill>
                      <a:prstDash val="solid"/>
                    </a:lnR>
                    <a:lnB w="12700">
                      <a:solidFill>
                        <a:srgbClr val="0066CC"/>
                      </a:solidFill>
                      <a:prstDash val="solid"/>
                    </a:lnB>
                  </a:tcPr>
                </a:tc>
                <a:tc>
                  <a:txBody>
                    <a:bodyPr/>
                    <a:lstStyle/>
                    <a:p>
                      <a:pPr algn="just" marL="142875" marR="120014" indent="-15240">
                        <a:lnSpc>
                          <a:spcPct val="100000"/>
                        </a:lnSpc>
                        <a:spcBef>
                          <a:spcPts val="690"/>
                        </a:spcBef>
                      </a:pPr>
                      <a:r>
                        <a:rPr dirty="0" sz="800" spc="-5" b="1">
                          <a:solidFill>
                            <a:srgbClr val="FFFFFF"/>
                          </a:solidFill>
                          <a:latin typeface="Ebrima"/>
                          <a:cs typeface="Ebrima"/>
                        </a:rPr>
                        <a:t>Pe</a:t>
                      </a:r>
                      <a:r>
                        <a:rPr dirty="0" sz="800" b="1">
                          <a:solidFill>
                            <a:srgbClr val="FFFFFF"/>
                          </a:solidFill>
                          <a:latin typeface="Ebrima"/>
                          <a:cs typeface="Ebrima"/>
                        </a:rPr>
                        <a:t>r</a:t>
                      </a:r>
                      <a:r>
                        <a:rPr dirty="0" sz="800" spc="-5" b="1">
                          <a:solidFill>
                            <a:srgbClr val="FFFFFF"/>
                          </a:solidFill>
                          <a:latin typeface="Ebrima"/>
                          <a:cs typeface="Ebrima"/>
                        </a:rPr>
                        <a:t>t</a:t>
                      </a:r>
                      <a:r>
                        <a:rPr dirty="0" sz="800" spc="5" b="1">
                          <a:solidFill>
                            <a:srgbClr val="FFFFFF"/>
                          </a:solidFill>
                          <a:latin typeface="Ebrima"/>
                          <a:cs typeface="Ebrima"/>
                        </a:rPr>
                        <a:t>u</a:t>
                      </a:r>
                      <a:r>
                        <a:rPr dirty="0" sz="800" spc="-5" b="1">
                          <a:solidFill>
                            <a:srgbClr val="FFFFFF"/>
                          </a:solidFill>
                          <a:latin typeface="Ebrima"/>
                          <a:cs typeface="Ebrima"/>
                        </a:rPr>
                        <a:t>z</a:t>
                      </a:r>
                      <a:r>
                        <a:rPr dirty="0" sz="800" spc="5" b="1">
                          <a:solidFill>
                            <a:srgbClr val="FFFFFF"/>
                          </a:solidFill>
                          <a:latin typeface="Ebrima"/>
                          <a:cs typeface="Ebrima"/>
                        </a:rPr>
                        <a:t>u</a:t>
                      </a:r>
                      <a:r>
                        <a:rPr dirty="0" sz="800" spc="-5" b="1">
                          <a:solidFill>
                            <a:srgbClr val="FFFFFF"/>
                          </a:solidFill>
                          <a:latin typeface="Ebrima"/>
                          <a:cs typeface="Ebrima"/>
                        </a:rPr>
                        <a:t>ma</a:t>
                      </a:r>
                      <a:r>
                        <a:rPr dirty="0" sz="800" spc="5" b="1">
                          <a:solidFill>
                            <a:srgbClr val="FFFFFF"/>
                          </a:solidFill>
                          <a:latin typeface="Ebrima"/>
                          <a:cs typeface="Ebrima"/>
                        </a:rPr>
                        <a:t>b</a:t>
                      </a:r>
                      <a:r>
                        <a:rPr dirty="0" sz="800" b="1">
                          <a:solidFill>
                            <a:srgbClr val="FFFFFF"/>
                          </a:solidFill>
                          <a:latin typeface="Ebrima"/>
                          <a:cs typeface="Ebrima"/>
                        </a:rPr>
                        <a:t>–  </a:t>
                      </a:r>
                      <a:r>
                        <a:rPr dirty="0" sz="800" spc="-5" b="1">
                          <a:solidFill>
                            <a:srgbClr val="FFFFFF"/>
                          </a:solidFill>
                          <a:latin typeface="Ebrima"/>
                          <a:cs typeface="Ebrima"/>
                        </a:rPr>
                        <a:t>trastuzumab  </a:t>
                      </a:r>
                      <a:r>
                        <a:rPr dirty="0" sz="800" b="1">
                          <a:solidFill>
                            <a:srgbClr val="FFFFFF"/>
                          </a:solidFill>
                          <a:latin typeface="Ebrima"/>
                          <a:cs typeface="Ebrima"/>
                        </a:rPr>
                        <a:t>(n =</a:t>
                      </a:r>
                      <a:r>
                        <a:rPr dirty="0" sz="800" spc="-30" b="1">
                          <a:solidFill>
                            <a:srgbClr val="FFFFFF"/>
                          </a:solidFill>
                          <a:latin typeface="Ebrima"/>
                          <a:cs typeface="Ebrima"/>
                        </a:rPr>
                        <a:t> </a:t>
                      </a:r>
                      <a:r>
                        <a:rPr dirty="0" sz="800" spc="5" b="1">
                          <a:solidFill>
                            <a:srgbClr val="FFFFFF"/>
                          </a:solidFill>
                          <a:latin typeface="Ebrima"/>
                          <a:cs typeface="Ebrima"/>
                        </a:rPr>
                        <a:t>1503)</a:t>
                      </a:r>
                      <a:endParaRPr sz="800">
                        <a:latin typeface="Ebrima"/>
                        <a:cs typeface="Ebrima"/>
                      </a:endParaRPr>
                    </a:p>
                  </a:txBody>
                  <a:tcPr marL="0" marR="0" marB="0" marT="87630">
                    <a:lnL w="12700">
                      <a:solidFill>
                        <a:srgbClr val="FFFFFF"/>
                      </a:solidFill>
                      <a:prstDash val="solid"/>
                    </a:lnL>
                    <a:lnR w="12700">
                      <a:solidFill>
                        <a:srgbClr val="FFFFFF"/>
                      </a:solidFill>
                      <a:prstDash val="solid"/>
                    </a:lnR>
                    <a:lnB w="12700">
                      <a:solidFill>
                        <a:srgbClr val="0066CC"/>
                      </a:solidFill>
                      <a:prstDash val="solid"/>
                    </a:lnB>
                    <a:solidFill>
                      <a:srgbClr val="00A897"/>
                    </a:solidFill>
                  </a:tcPr>
                </a:tc>
                <a:tc>
                  <a:txBody>
                    <a:bodyPr/>
                    <a:lstStyle/>
                    <a:p>
                      <a:pPr algn="ctr" marL="142875" marR="135890">
                        <a:lnSpc>
                          <a:spcPct val="100000"/>
                        </a:lnSpc>
                        <a:spcBef>
                          <a:spcPts val="690"/>
                        </a:spcBef>
                      </a:pPr>
                      <a:r>
                        <a:rPr dirty="0" sz="800" spc="-5" b="1">
                          <a:solidFill>
                            <a:srgbClr val="FFFFFF"/>
                          </a:solidFill>
                          <a:latin typeface="Ebrima"/>
                          <a:cs typeface="Ebrima"/>
                        </a:rPr>
                        <a:t>Placebo–  </a:t>
                      </a:r>
                      <a:r>
                        <a:rPr dirty="0" sz="800" spc="-5" b="1">
                          <a:solidFill>
                            <a:srgbClr val="FFFFFF"/>
                          </a:solidFill>
                          <a:latin typeface="Ebrima"/>
                          <a:cs typeface="Ebrima"/>
                        </a:rPr>
                        <a:t>t</a:t>
                      </a:r>
                      <a:r>
                        <a:rPr dirty="0" sz="800" b="1">
                          <a:solidFill>
                            <a:srgbClr val="FFFFFF"/>
                          </a:solidFill>
                          <a:latin typeface="Ebrima"/>
                          <a:cs typeface="Ebrima"/>
                        </a:rPr>
                        <a:t>r</a:t>
                      </a:r>
                      <a:r>
                        <a:rPr dirty="0" sz="800" spc="-5" b="1">
                          <a:solidFill>
                            <a:srgbClr val="FFFFFF"/>
                          </a:solidFill>
                          <a:latin typeface="Ebrima"/>
                          <a:cs typeface="Ebrima"/>
                        </a:rPr>
                        <a:t>a</a:t>
                      </a:r>
                      <a:r>
                        <a:rPr dirty="0" sz="800" spc="-10" b="1">
                          <a:solidFill>
                            <a:srgbClr val="FFFFFF"/>
                          </a:solidFill>
                          <a:latin typeface="Ebrima"/>
                          <a:cs typeface="Ebrima"/>
                        </a:rPr>
                        <a:t>s</a:t>
                      </a:r>
                      <a:r>
                        <a:rPr dirty="0" sz="800" spc="-5" b="1">
                          <a:solidFill>
                            <a:srgbClr val="FFFFFF"/>
                          </a:solidFill>
                          <a:latin typeface="Ebrima"/>
                          <a:cs typeface="Ebrima"/>
                        </a:rPr>
                        <a:t>t</a:t>
                      </a:r>
                      <a:r>
                        <a:rPr dirty="0" sz="800" spc="5" b="1">
                          <a:solidFill>
                            <a:srgbClr val="FFFFFF"/>
                          </a:solidFill>
                          <a:latin typeface="Ebrima"/>
                          <a:cs typeface="Ebrima"/>
                        </a:rPr>
                        <a:t>u</a:t>
                      </a:r>
                      <a:r>
                        <a:rPr dirty="0" sz="800" spc="-5" b="1">
                          <a:solidFill>
                            <a:srgbClr val="FFFFFF"/>
                          </a:solidFill>
                          <a:latin typeface="Ebrima"/>
                          <a:cs typeface="Ebrima"/>
                        </a:rPr>
                        <a:t>z</a:t>
                      </a:r>
                      <a:r>
                        <a:rPr dirty="0" sz="800" spc="5" b="1">
                          <a:solidFill>
                            <a:srgbClr val="FFFFFF"/>
                          </a:solidFill>
                          <a:latin typeface="Ebrima"/>
                          <a:cs typeface="Ebrima"/>
                        </a:rPr>
                        <a:t>u</a:t>
                      </a:r>
                      <a:r>
                        <a:rPr dirty="0" sz="800" spc="-5" b="1">
                          <a:solidFill>
                            <a:srgbClr val="FFFFFF"/>
                          </a:solidFill>
                          <a:latin typeface="Ebrima"/>
                          <a:cs typeface="Ebrima"/>
                        </a:rPr>
                        <a:t>mab  </a:t>
                      </a:r>
                      <a:r>
                        <a:rPr dirty="0" sz="800" b="1">
                          <a:solidFill>
                            <a:srgbClr val="FFFFFF"/>
                          </a:solidFill>
                          <a:latin typeface="Ebrima"/>
                          <a:cs typeface="Ebrima"/>
                        </a:rPr>
                        <a:t>(n =</a:t>
                      </a:r>
                      <a:r>
                        <a:rPr dirty="0" sz="800" spc="-45" b="1">
                          <a:solidFill>
                            <a:srgbClr val="FFFFFF"/>
                          </a:solidFill>
                          <a:latin typeface="Ebrima"/>
                          <a:cs typeface="Ebrima"/>
                        </a:rPr>
                        <a:t> </a:t>
                      </a:r>
                      <a:r>
                        <a:rPr dirty="0" sz="800" spc="5" b="1">
                          <a:solidFill>
                            <a:srgbClr val="FFFFFF"/>
                          </a:solidFill>
                          <a:latin typeface="Ebrima"/>
                          <a:cs typeface="Ebrima"/>
                        </a:rPr>
                        <a:t>1502)</a:t>
                      </a:r>
                      <a:endParaRPr sz="800">
                        <a:latin typeface="Ebrima"/>
                        <a:cs typeface="Ebrima"/>
                      </a:endParaRPr>
                    </a:p>
                  </a:txBody>
                  <a:tcPr marL="0" marR="0" marB="0" marT="87630">
                    <a:lnL w="12700">
                      <a:solidFill>
                        <a:srgbClr val="FFFFFF"/>
                      </a:solidFill>
                      <a:prstDash val="solid"/>
                    </a:lnL>
                    <a:lnB w="12700">
                      <a:solidFill>
                        <a:srgbClr val="0066CC"/>
                      </a:solidFill>
                      <a:prstDash val="solid"/>
                    </a:lnB>
                    <a:solidFill>
                      <a:srgbClr val="FF7E00"/>
                    </a:solidFill>
                  </a:tcPr>
                </a:tc>
              </a:tr>
              <a:tr h="167275">
                <a:tc>
                  <a:txBody>
                    <a:bodyPr/>
                    <a:lstStyle/>
                    <a:p>
                      <a:pPr marL="53340">
                        <a:lnSpc>
                          <a:spcPct val="100000"/>
                        </a:lnSpc>
                        <a:spcBef>
                          <a:spcPts val="155"/>
                        </a:spcBef>
                      </a:pPr>
                      <a:r>
                        <a:rPr dirty="0" sz="800" spc="-5">
                          <a:latin typeface="Ebrima"/>
                          <a:cs typeface="Ebrima"/>
                        </a:rPr>
                        <a:t>Events, </a:t>
                      </a:r>
                      <a:r>
                        <a:rPr dirty="0" sz="800">
                          <a:latin typeface="Ebrima"/>
                          <a:cs typeface="Ebrima"/>
                        </a:rPr>
                        <a:t>n</a:t>
                      </a:r>
                      <a:r>
                        <a:rPr dirty="0" sz="800" spc="-15">
                          <a:latin typeface="Ebrima"/>
                          <a:cs typeface="Ebrima"/>
                        </a:rPr>
                        <a:t> </a:t>
                      </a:r>
                      <a:r>
                        <a:rPr dirty="0" sz="800">
                          <a:latin typeface="Ebrima"/>
                          <a:cs typeface="Ebrima"/>
                        </a:rPr>
                        <a:t>(%)</a:t>
                      </a:r>
                      <a:endParaRPr sz="800">
                        <a:latin typeface="Ebrima"/>
                        <a:cs typeface="Ebrima"/>
                      </a:endParaRPr>
                    </a:p>
                  </a:txBody>
                  <a:tcPr marL="0" marR="0" marB="0" marT="19685">
                    <a:lnR w="12700">
                      <a:solidFill>
                        <a:srgbClr val="FFFFFF"/>
                      </a:solidFill>
                      <a:prstDash val="solid"/>
                    </a:lnR>
                    <a:lnT w="12700">
                      <a:solidFill>
                        <a:srgbClr val="0066CC"/>
                      </a:solidFill>
                      <a:prstDash val="solid"/>
                    </a:lnT>
                    <a:lnB w="12700">
                      <a:solidFill>
                        <a:srgbClr val="0066CC"/>
                      </a:solidFill>
                      <a:prstDash val="solid"/>
                    </a:lnB>
                  </a:tcPr>
                </a:tc>
                <a:tc>
                  <a:txBody>
                    <a:bodyPr/>
                    <a:lstStyle/>
                    <a:p>
                      <a:pPr marL="250825">
                        <a:lnSpc>
                          <a:spcPct val="100000"/>
                        </a:lnSpc>
                        <a:spcBef>
                          <a:spcPts val="155"/>
                        </a:spcBef>
                      </a:pPr>
                      <a:r>
                        <a:rPr dirty="0" sz="800" spc="-5">
                          <a:latin typeface="Ebrima"/>
                          <a:cs typeface="Ebrima"/>
                        </a:rPr>
                        <a:t>139</a:t>
                      </a:r>
                      <a:r>
                        <a:rPr dirty="0" sz="800" spc="5">
                          <a:latin typeface="Ebrima"/>
                          <a:cs typeface="Ebrima"/>
                        </a:rPr>
                        <a:t> </a:t>
                      </a:r>
                      <a:r>
                        <a:rPr dirty="0" sz="800" spc="-5">
                          <a:latin typeface="Ebrima"/>
                          <a:cs typeface="Ebrima"/>
                        </a:rPr>
                        <a:t>(9.2)</a:t>
                      </a:r>
                      <a:endParaRPr sz="800">
                        <a:latin typeface="Ebrima"/>
                        <a:cs typeface="Ebrima"/>
                      </a:endParaRPr>
                    </a:p>
                  </a:txBody>
                  <a:tcPr marL="0" marR="0" marB="0" marT="19685">
                    <a:lnL w="12700">
                      <a:solidFill>
                        <a:srgbClr val="FFFFFF"/>
                      </a:solidFill>
                      <a:prstDash val="solid"/>
                    </a:lnL>
                    <a:lnR w="12700">
                      <a:solidFill>
                        <a:srgbClr val="FFFFFF"/>
                      </a:solidFill>
                      <a:prstDash val="solid"/>
                    </a:lnR>
                    <a:lnT w="12700">
                      <a:solidFill>
                        <a:srgbClr val="0066CC"/>
                      </a:solidFill>
                      <a:prstDash val="solid"/>
                    </a:lnT>
                    <a:lnB w="12700">
                      <a:solidFill>
                        <a:srgbClr val="0066CC"/>
                      </a:solidFill>
                      <a:prstDash val="solid"/>
                    </a:lnB>
                  </a:tcPr>
                </a:tc>
                <a:tc>
                  <a:txBody>
                    <a:bodyPr/>
                    <a:lstStyle/>
                    <a:p>
                      <a:pPr marL="223520">
                        <a:lnSpc>
                          <a:spcPct val="100000"/>
                        </a:lnSpc>
                        <a:spcBef>
                          <a:spcPts val="155"/>
                        </a:spcBef>
                      </a:pPr>
                      <a:r>
                        <a:rPr dirty="0" sz="800" spc="-5">
                          <a:latin typeface="Ebrima"/>
                          <a:cs typeface="Ebrima"/>
                        </a:rPr>
                        <a:t>181</a:t>
                      </a:r>
                      <a:r>
                        <a:rPr dirty="0" sz="800" spc="5">
                          <a:latin typeface="Ebrima"/>
                          <a:cs typeface="Ebrima"/>
                        </a:rPr>
                        <a:t> </a:t>
                      </a:r>
                      <a:r>
                        <a:rPr dirty="0" sz="800" spc="-5">
                          <a:latin typeface="Ebrima"/>
                          <a:cs typeface="Ebrima"/>
                        </a:rPr>
                        <a:t>(12.1)</a:t>
                      </a:r>
                      <a:endParaRPr sz="800">
                        <a:latin typeface="Ebrima"/>
                        <a:cs typeface="Ebrima"/>
                      </a:endParaRPr>
                    </a:p>
                  </a:txBody>
                  <a:tcPr marL="0" marR="0" marB="0" marT="19685">
                    <a:lnL w="12700">
                      <a:solidFill>
                        <a:srgbClr val="FFFFFF"/>
                      </a:solidFill>
                      <a:prstDash val="solid"/>
                    </a:lnL>
                    <a:lnT w="12700">
                      <a:solidFill>
                        <a:srgbClr val="0066CC"/>
                      </a:solidFill>
                      <a:prstDash val="solid"/>
                    </a:lnT>
                    <a:lnB w="12700">
                      <a:solidFill>
                        <a:srgbClr val="0066CC"/>
                      </a:solidFill>
                      <a:prstDash val="solid"/>
                    </a:lnB>
                  </a:tcPr>
                </a:tc>
              </a:tr>
            </a:tbl>
          </a:graphicData>
        </a:graphic>
      </p:graphicFrame>
      <p:sp>
        <p:nvSpPr>
          <p:cNvPr id="37" name="object 37"/>
          <p:cNvSpPr txBox="1"/>
          <p:nvPr/>
        </p:nvSpPr>
        <p:spPr>
          <a:xfrm>
            <a:off x="930137" y="4530118"/>
            <a:ext cx="1109980"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Ebrima"/>
                <a:cs typeface="Ebrima"/>
              </a:rPr>
              <a:t>Unstratified </a:t>
            </a:r>
            <a:r>
              <a:rPr dirty="0" sz="800" spc="5">
                <a:latin typeface="Ebrima"/>
                <a:cs typeface="Ebrima"/>
              </a:rPr>
              <a:t>HR </a:t>
            </a:r>
            <a:r>
              <a:rPr dirty="0" sz="800" spc="-5">
                <a:latin typeface="Ebrima"/>
                <a:cs typeface="Ebrima"/>
              </a:rPr>
              <a:t>(95%</a:t>
            </a:r>
            <a:r>
              <a:rPr dirty="0" sz="800" spc="-40">
                <a:latin typeface="Ebrima"/>
                <a:cs typeface="Ebrima"/>
              </a:rPr>
              <a:t> </a:t>
            </a:r>
            <a:r>
              <a:rPr dirty="0" sz="800" spc="-5">
                <a:latin typeface="Ebrima"/>
                <a:cs typeface="Ebrima"/>
              </a:rPr>
              <a:t>CI)</a:t>
            </a:r>
            <a:endParaRPr sz="800">
              <a:latin typeface="Ebrima"/>
              <a:cs typeface="Ebrima"/>
            </a:endParaRPr>
          </a:p>
        </p:txBody>
      </p:sp>
      <p:sp>
        <p:nvSpPr>
          <p:cNvPr id="38" name="object 38"/>
          <p:cNvSpPr txBox="1"/>
          <p:nvPr/>
        </p:nvSpPr>
        <p:spPr>
          <a:xfrm>
            <a:off x="2756644" y="4530118"/>
            <a:ext cx="744855" cy="147955"/>
          </a:xfrm>
          <a:prstGeom prst="rect">
            <a:avLst/>
          </a:prstGeom>
        </p:spPr>
        <p:txBody>
          <a:bodyPr wrap="square" lIns="0" tIns="12700" rIns="0" bIns="0" rtlCol="0" vert="horz">
            <a:spAutoFit/>
          </a:bodyPr>
          <a:lstStyle/>
          <a:p>
            <a:pPr marL="12700">
              <a:lnSpc>
                <a:spcPct val="100000"/>
              </a:lnSpc>
              <a:spcBef>
                <a:spcPts val="100"/>
              </a:spcBef>
            </a:pPr>
            <a:r>
              <a:rPr dirty="0" sz="800" b="1">
                <a:latin typeface="Ebrima"/>
                <a:cs typeface="Ebrima"/>
              </a:rPr>
              <a:t>0.77</a:t>
            </a:r>
            <a:r>
              <a:rPr dirty="0" sz="800" spc="-40" b="1">
                <a:latin typeface="Ebrima"/>
                <a:cs typeface="Ebrima"/>
              </a:rPr>
              <a:t> </a:t>
            </a:r>
            <a:r>
              <a:rPr dirty="0" sz="800" spc="-5">
                <a:latin typeface="Ebrima"/>
                <a:cs typeface="Ebrima"/>
              </a:rPr>
              <a:t>(0.62–0.96)</a:t>
            </a:r>
            <a:endParaRPr sz="800">
              <a:latin typeface="Ebrima"/>
              <a:cs typeface="Ebrima"/>
            </a:endParaRPr>
          </a:p>
        </p:txBody>
      </p:sp>
      <p:sp>
        <p:nvSpPr>
          <p:cNvPr id="39" name="object 39"/>
          <p:cNvSpPr txBox="1"/>
          <p:nvPr/>
        </p:nvSpPr>
        <p:spPr>
          <a:xfrm>
            <a:off x="3023453" y="4697370"/>
            <a:ext cx="212725" cy="147955"/>
          </a:xfrm>
          <a:prstGeom prst="rect">
            <a:avLst/>
          </a:prstGeom>
        </p:spPr>
        <p:txBody>
          <a:bodyPr wrap="square" lIns="0" tIns="12700" rIns="0" bIns="0" rtlCol="0" vert="horz">
            <a:spAutoFit/>
          </a:bodyPr>
          <a:lstStyle/>
          <a:p>
            <a:pPr marL="12700">
              <a:lnSpc>
                <a:spcPct val="100000"/>
              </a:lnSpc>
              <a:spcBef>
                <a:spcPts val="100"/>
              </a:spcBef>
            </a:pPr>
            <a:r>
              <a:rPr dirty="0" sz="800" spc="-5">
                <a:latin typeface="Ebrima"/>
                <a:cs typeface="Ebrima"/>
              </a:rPr>
              <a:t>0</a:t>
            </a:r>
            <a:r>
              <a:rPr dirty="0" sz="800" spc="5">
                <a:latin typeface="Ebrima"/>
                <a:cs typeface="Ebrima"/>
              </a:rPr>
              <a:t>.</a:t>
            </a:r>
            <a:r>
              <a:rPr dirty="0" sz="800" spc="-5">
                <a:latin typeface="Ebrima"/>
                <a:cs typeface="Ebrima"/>
              </a:rPr>
              <a:t>02</a:t>
            </a:r>
            <a:endParaRPr sz="800">
              <a:latin typeface="Ebrima"/>
              <a:cs typeface="Ebrima"/>
            </a:endParaRPr>
          </a:p>
        </p:txBody>
      </p:sp>
      <p:graphicFrame>
        <p:nvGraphicFramePr>
          <p:cNvPr id="40" name="object 40"/>
          <p:cNvGraphicFramePr>
            <a:graphicFrameLocks noGrp="1"/>
          </p:cNvGraphicFramePr>
          <p:nvPr/>
        </p:nvGraphicFramePr>
        <p:xfrm>
          <a:off x="5218112" y="3800475"/>
          <a:ext cx="3151505" cy="1063625"/>
        </p:xfrm>
        <a:graphic>
          <a:graphicData uri="http://schemas.openxmlformats.org/drawingml/2006/table">
            <a:tbl>
              <a:tblPr firstRow="1" bandRow="1">
                <a:tableStyleId>{2D5ABB26-0587-4C30-8999-92F81FD0307C}</a:tableStyleId>
              </a:tblPr>
              <a:tblGrid>
                <a:gridCol w="1350010"/>
                <a:gridCol w="890904"/>
                <a:gridCol w="890905"/>
              </a:tblGrid>
              <a:tr h="549097">
                <a:tc>
                  <a:txBody>
                    <a:bodyPr/>
                    <a:lstStyle/>
                    <a:p>
                      <a:pPr>
                        <a:lnSpc>
                          <a:spcPct val="100000"/>
                        </a:lnSpc>
                      </a:pPr>
                      <a:endParaRPr sz="1100">
                        <a:latin typeface="Times New Roman"/>
                        <a:cs typeface="Times New Roman"/>
                      </a:endParaRPr>
                    </a:p>
                  </a:txBody>
                  <a:tcPr marL="0" marR="0" marB="0" marT="0">
                    <a:lnL w="12700">
                      <a:solidFill>
                        <a:srgbClr val="FFFFFF"/>
                      </a:solidFill>
                      <a:prstDash val="solid"/>
                    </a:lnL>
                    <a:lnR w="12700">
                      <a:solidFill>
                        <a:srgbClr val="FFFFFF"/>
                      </a:solidFill>
                      <a:prstDash val="solid"/>
                    </a:lnR>
                    <a:lnB w="12700">
                      <a:solidFill>
                        <a:srgbClr val="0066CC"/>
                      </a:solidFill>
                      <a:prstDash val="solid"/>
                    </a:lnB>
                  </a:tcPr>
                </a:tc>
                <a:tc>
                  <a:txBody>
                    <a:bodyPr/>
                    <a:lstStyle/>
                    <a:p>
                      <a:pPr algn="ctr" marL="127635" marR="120014">
                        <a:lnSpc>
                          <a:spcPct val="100000"/>
                        </a:lnSpc>
                        <a:spcBef>
                          <a:spcPts val="690"/>
                        </a:spcBef>
                      </a:pPr>
                      <a:r>
                        <a:rPr dirty="0" sz="800" spc="-5" b="1">
                          <a:solidFill>
                            <a:srgbClr val="FFFFFF"/>
                          </a:solidFill>
                          <a:latin typeface="Ebrima"/>
                          <a:cs typeface="Ebrima"/>
                        </a:rPr>
                        <a:t>Pe</a:t>
                      </a:r>
                      <a:r>
                        <a:rPr dirty="0" sz="800" b="1">
                          <a:solidFill>
                            <a:srgbClr val="FFFFFF"/>
                          </a:solidFill>
                          <a:latin typeface="Ebrima"/>
                          <a:cs typeface="Ebrima"/>
                        </a:rPr>
                        <a:t>r</a:t>
                      </a:r>
                      <a:r>
                        <a:rPr dirty="0" sz="800" spc="-5" b="1">
                          <a:solidFill>
                            <a:srgbClr val="FFFFFF"/>
                          </a:solidFill>
                          <a:latin typeface="Ebrima"/>
                          <a:cs typeface="Ebrima"/>
                        </a:rPr>
                        <a:t>t</a:t>
                      </a:r>
                      <a:r>
                        <a:rPr dirty="0" sz="800" spc="5" b="1">
                          <a:solidFill>
                            <a:srgbClr val="FFFFFF"/>
                          </a:solidFill>
                          <a:latin typeface="Ebrima"/>
                          <a:cs typeface="Ebrima"/>
                        </a:rPr>
                        <a:t>u</a:t>
                      </a:r>
                      <a:r>
                        <a:rPr dirty="0" sz="800" spc="-5" b="1">
                          <a:solidFill>
                            <a:srgbClr val="FFFFFF"/>
                          </a:solidFill>
                          <a:latin typeface="Ebrima"/>
                          <a:cs typeface="Ebrima"/>
                        </a:rPr>
                        <a:t>z</a:t>
                      </a:r>
                      <a:r>
                        <a:rPr dirty="0" sz="800" spc="5" b="1">
                          <a:solidFill>
                            <a:srgbClr val="FFFFFF"/>
                          </a:solidFill>
                          <a:latin typeface="Ebrima"/>
                          <a:cs typeface="Ebrima"/>
                        </a:rPr>
                        <a:t>u</a:t>
                      </a:r>
                      <a:r>
                        <a:rPr dirty="0" sz="800" spc="-5" b="1">
                          <a:solidFill>
                            <a:srgbClr val="FFFFFF"/>
                          </a:solidFill>
                          <a:latin typeface="Ebrima"/>
                          <a:cs typeface="Ebrima"/>
                        </a:rPr>
                        <a:t>ma</a:t>
                      </a:r>
                      <a:r>
                        <a:rPr dirty="0" sz="800" spc="5" b="1">
                          <a:solidFill>
                            <a:srgbClr val="FFFFFF"/>
                          </a:solidFill>
                          <a:latin typeface="Ebrima"/>
                          <a:cs typeface="Ebrima"/>
                        </a:rPr>
                        <a:t>b</a:t>
                      </a:r>
                      <a:r>
                        <a:rPr dirty="0" sz="800" b="1">
                          <a:solidFill>
                            <a:srgbClr val="FFFFFF"/>
                          </a:solidFill>
                          <a:latin typeface="Ebrima"/>
                          <a:cs typeface="Ebrima"/>
                        </a:rPr>
                        <a:t>–  </a:t>
                      </a:r>
                      <a:r>
                        <a:rPr dirty="0" sz="800" spc="-5" b="1">
                          <a:solidFill>
                            <a:srgbClr val="FFFFFF"/>
                          </a:solidFill>
                          <a:latin typeface="Ebrima"/>
                          <a:cs typeface="Ebrima"/>
                        </a:rPr>
                        <a:t>trastuzumab  </a:t>
                      </a:r>
                      <a:r>
                        <a:rPr dirty="0" sz="800" b="1">
                          <a:solidFill>
                            <a:srgbClr val="FFFFFF"/>
                          </a:solidFill>
                          <a:latin typeface="Ebrima"/>
                          <a:cs typeface="Ebrima"/>
                        </a:rPr>
                        <a:t>(n =</a:t>
                      </a:r>
                      <a:r>
                        <a:rPr dirty="0" sz="800" spc="-35" b="1">
                          <a:solidFill>
                            <a:srgbClr val="FFFFFF"/>
                          </a:solidFill>
                          <a:latin typeface="Ebrima"/>
                          <a:cs typeface="Ebrima"/>
                        </a:rPr>
                        <a:t> </a:t>
                      </a:r>
                      <a:r>
                        <a:rPr dirty="0" sz="800" spc="5" b="1">
                          <a:solidFill>
                            <a:srgbClr val="FFFFFF"/>
                          </a:solidFill>
                          <a:latin typeface="Ebrima"/>
                          <a:cs typeface="Ebrima"/>
                        </a:rPr>
                        <a:t>864)</a:t>
                      </a:r>
                      <a:endParaRPr sz="800">
                        <a:latin typeface="Ebrima"/>
                        <a:cs typeface="Ebrima"/>
                      </a:endParaRPr>
                    </a:p>
                  </a:txBody>
                  <a:tcPr marL="0" marR="0" marB="0" marT="87630">
                    <a:lnL w="12700">
                      <a:solidFill>
                        <a:srgbClr val="FFFFFF"/>
                      </a:solidFill>
                      <a:prstDash val="solid"/>
                    </a:lnL>
                    <a:lnR w="12700">
                      <a:solidFill>
                        <a:srgbClr val="FFFFFF"/>
                      </a:solidFill>
                      <a:prstDash val="solid"/>
                    </a:lnR>
                    <a:lnB w="12700">
                      <a:solidFill>
                        <a:srgbClr val="0066CC"/>
                      </a:solidFill>
                      <a:prstDash val="solid"/>
                    </a:lnB>
                    <a:solidFill>
                      <a:srgbClr val="00A897"/>
                    </a:solidFill>
                  </a:tcPr>
                </a:tc>
                <a:tc>
                  <a:txBody>
                    <a:bodyPr/>
                    <a:lstStyle/>
                    <a:p>
                      <a:pPr algn="ctr" marL="142875" marR="135890">
                        <a:lnSpc>
                          <a:spcPct val="100000"/>
                        </a:lnSpc>
                        <a:spcBef>
                          <a:spcPts val="690"/>
                        </a:spcBef>
                      </a:pPr>
                      <a:r>
                        <a:rPr dirty="0" sz="800" spc="-5" b="1">
                          <a:solidFill>
                            <a:srgbClr val="FFFFFF"/>
                          </a:solidFill>
                          <a:latin typeface="Ebrima"/>
                          <a:cs typeface="Ebrima"/>
                        </a:rPr>
                        <a:t>Placebo–  </a:t>
                      </a:r>
                      <a:r>
                        <a:rPr dirty="0" sz="800" spc="-5" b="1">
                          <a:solidFill>
                            <a:srgbClr val="FFFFFF"/>
                          </a:solidFill>
                          <a:latin typeface="Ebrima"/>
                          <a:cs typeface="Ebrima"/>
                        </a:rPr>
                        <a:t>t</a:t>
                      </a:r>
                      <a:r>
                        <a:rPr dirty="0" sz="800" b="1">
                          <a:solidFill>
                            <a:srgbClr val="FFFFFF"/>
                          </a:solidFill>
                          <a:latin typeface="Ebrima"/>
                          <a:cs typeface="Ebrima"/>
                        </a:rPr>
                        <a:t>r</a:t>
                      </a:r>
                      <a:r>
                        <a:rPr dirty="0" sz="800" spc="-5" b="1">
                          <a:solidFill>
                            <a:srgbClr val="FFFFFF"/>
                          </a:solidFill>
                          <a:latin typeface="Ebrima"/>
                          <a:cs typeface="Ebrima"/>
                        </a:rPr>
                        <a:t>a</a:t>
                      </a:r>
                      <a:r>
                        <a:rPr dirty="0" sz="800" spc="-10" b="1">
                          <a:solidFill>
                            <a:srgbClr val="FFFFFF"/>
                          </a:solidFill>
                          <a:latin typeface="Ebrima"/>
                          <a:cs typeface="Ebrima"/>
                        </a:rPr>
                        <a:t>s</a:t>
                      </a:r>
                      <a:r>
                        <a:rPr dirty="0" sz="800" spc="-5" b="1">
                          <a:solidFill>
                            <a:srgbClr val="FFFFFF"/>
                          </a:solidFill>
                          <a:latin typeface="Ebrima"/>
                          <a:cs typeface="Ebrima"/>
                        </a:rPr>
                        <a:t>t</a:t>
                      </a:r>
                      <a:r>
                        <a:rPr dirty="0" sz="800" spc="5" b="1">
                          <a:solidFill>
                            <a:srgbClr val="FFFFFF"/>
                          </a:solidFill>
                          <a:latin typeface="Ebrima"/>
                          <a:cs typeface="Ebrima"/>
                        </a:rPr>
                        <a:t>u</a:t>
                      </a:r>
                      <a:r>
                        <a:rPr dirty="0" sz="800" spc="-5" b="1">
                          <a:solidFill>
                            <a:srgbClr val="FFFFFF"/>
                          </a:solidFill>
                          <a:latin typeface="Ebrima"/>
                          <a:cs typeface="Ebrima"/>
                        </a:rPr>
                        <a:t>z</a:t>
                      </a:r>
                      <a:r>
                        <a:rPr dirty="0" sz="800" spc="5" b="1">
                          <a:solidFill>
                            <a:srgbClr val="FFFFFF"/>
                          </a:solidFill>
                          <a:latin typeface="Ebrima"/>
                          <a:cs typeface="Ebrima"/>
                        </a:rPr>
                        <a:t>u</a:t>
                      </a:r>
                      <a:r>
                        <a:rPr dirty="0" sz="800" spc="-5" b="1">
                          <a:solidFill>
                            <a:srgbClr val="FFFFFF"/>
                          </a:solidFill>
                          <a:latin typeface="Ebrima"/>
                          <a:cs typeface="Ebrima"/>
                        </a:rPr>
                        <a:t>mab  </a:t>
                      </a:r>
                      <a:r>
                        <a:rPr dirty="0" sz="800" b="1">
                          <a:solidFill>
                            <a:srgbClr val="FFFFFF"/>
                          </a:solidFill>
                          <a:latin typeface="Ebrima"/>
                          <a:cs typeface="Ebrima"/>
                        </a:rPr>
                        <a:t>(n =</a:t>
                      </a:r>
                      <a:r>
                        <a:rPr dirty="0" sz="800" spc="-35" b="1">
                          <a:solidFill>
                            <a:srgbClr val="FFFFFF"/>
                          </a:solidFill>
                          <a:latin typeface="Ebrima"/>
                          <a:cs typeface="Ebrima"/>
                        </a:rPr>
                        <a:t> </a:t>
                      </a:r>
                      <a:r>
                        <a:rPr dirty="0" sz="800" spc="5" b="1">
                          <a:solidFill>
                            <a:srgbClr val="FFFFFF"/>
                          </a:solidFill>
                          <a:latin typeface="Ebrima"/>
                          <a:cs typeface="Ebrima"/>
                        </a:rPr>
                        <a:t>858)</a:t>
                      </a:r>
                      <a:endParaRPr sz="800">
                        <a:latin typeface="Ebrima"/>
                        <a:cs typeface="Ebrima"/>
                      </a:endParaRPr>
                    </a:p>
                  </a:txBody>
                  <a:tcPr marL="0" marR="0" marB="0" marT="87630">
                    <a:lnL w="12700">
                      <a:solidFill>
                        <a:srgbClr val="FFFFFF"/>
                      </a:solidFill>
                      <a:prstDash val="solid"/>
                    </a:lnL>
                    <a:lnR w="12700">
                      <a:solidFill>
                        <a:srgbClr val="FFFFFF"/>
                      </a:solidFill>
                      <a:prstDash val="solid"/>
                    </a:lnR>
                    <a:lnB w="12700">
                      <a:solidFill>
                        <a:srgbClr val="0066CC"/>
                      </a:solidFill>
                      <a:prstDash val="solid"/>
                    </a:lnB>
                    <a:solidFill>
                      <a:srgbClr val="FF7E00"/>
                    </a:solidFill>
                  </a:tcPr>
                </a:tc>
              </a:tr>
              <a:tr h="167275">
                <a:tc>
                  <a:txBody>
                    <a:bodyPr/>
                    <a:lstStyle/>
                    <a:p>
                      <a:pPr marL="53340">
                        <a:lnSpc>
                          <a:spcPct val="100000"/>
                        </a:lnSpc>
                        <a:spcBef>
                          <a:spcPts val="155"/>
                        </a:spcBef>
                      </a:pPr>
                      <a:r>
                        <a:rPr dirty="0" sz="800" spc="-5">
                          <a:latin typeface="Ebrima"/>
                          <a:cs typeface="Ebrima"/>
                        </a:rPr>
                        <a:t>Events, </a:t>
                      </a:r>
                      <a:r>
                        <a:rPr dirty="0" sz="800">
                          <a:latin typeface="Ebrima"/>
                          <a:cs typeface="Ebrima"/>
                        </a:rPr>
                        <a:t>n</a:t>
                      </a:r>
                      <a:r>
                        <a:rPr dirty="0" sz="800" spc="-15">
                          <a:latin typeface="Ebrima"/>
                          <a:cs typeface="Ebrima"/>
                        </a:rPr>
                        <a:t> </a:t>
                      </a:r>
                      <a:r>
                        <a:rPr dirty="0" sz="800">
                          <a:latin typeface="Ebrima"/>
                          <a:cs typeface="Ebrima"/>
                        </a:rPr>
                        <a:t>(%)</a:t>
                      </a:r>
                      <a:endParaRPr sz="800">
                        <a:latin typeface="Ebrima"/>
                        <a:cs typeface="Ebrima"/>
                      </a:endParaRPr>
                    </a:p>
                  </a:txBody>
                  <a:tcPr marL="0" marR="0" marB="0" marT="19685">
                    <a:lnR w="12700">
                      <a:solidFill>
                        <a:srgbClr val="FFFFFF"/>
                      </a:solidFill>
                      <a:prstDash val="solid"/>
                    </a:lnR>
                    <a:lnT w="12700">
                      <a:solidFill>
                        <a:srgbClr val="0066CC"/>
                      </a:solidFill>
                      <a:prstDash val="solid"/>
                    </a:lnT>
                    <a:lnB w="12700">
                      <a:solidFill>
                        <a:srgbClr val="0066CC"/>
                      </a:solidFill>
                      <a:prstDash val="solid"/>
                    </a:lnB>
                  </a:tcPr>
                </a:tc>
                <a:tc>
                  <a:txBody>
                    <a:bodyPr/>
                    <a:lstStyle/>
                    <a:p>
                      <a:pPr marL="277495">
                        <a:lnSpc>
                          <a:spcPct val="100000"/>
                        </a:lnSpc>
                        <a:spcBef>
                          <a:spcPts val="155"/>
                        </a:spcBef>
                      </a:pPr>
                      <a:r>
                        <a:rPr dirty="0" sz="800" spc="-5">
                          <a:latin typeface="Ebrima"/>
                          <a:cs typeface="Ebrima"/>
                        </a:rPr>
                        <a:t>71</a:t>
                      </a:r>
                      <a:r>
                        <a:rPr dirty="0" sz="800" spc="5">
                          <a:latin typeface="Ebrima"/>
                          <a:cs typeface="Ebrima"/>
                        </a:rPr>
                        <a:t> </a:t>
                      </a:r>
                      <a:r>
                        <a:rPr dirty="0" sz="800" spc="-5">
                          <a:latin typeface="Ebrima"/>
                          <a:cs typeface="Ebrima"/>
                        </a:rPr>
                        <a:t>(8.2)</a:t>
                      </a:r>
                      <a:endParaRPr sz="800">
                        <a:latin typeface="Ebrima"/>
                        <a:cs typeface="Ebrima"/>
                      </a:endParaRPr>
                    </a:p>
                  </a:txBody>
                  <a:tcPr marL="0" marR="0" marB="0" marT="19685">
                    <a:lnL w="12700">
                      <a:solidFill>
                        <a:srgbClr val="FFFFFF"/>
                      </a:solidFill>
                      <a:prstDash val="solid"/>
                    </a:lnL>
                    <a:lnR w="12700">
                      <a:solidFill>
                        <a:srgbClr val="FFFFFF"/>
                      </a:solidFill>
                      <a:prstDash val="solid"/>
                    </a:lnR>
                    <a:lnT w="12700">
                      <a:solidFill>
                        <a:srgbClr val="0066CC"/>
                      </a:solidFill>
                      <a:prstDash val="solid"/>
                    </a:lnT>
                    <a:lnB w="12700">
                      <a:solidFill>
                        <a:srgbClr val="0066CC"/>
                      </a:solidFill>
                      <a:prstDash val="solid"/>
                    </a:lnB>
                  </a:tcPr>
                </a:tc>
                <a:tc>
                  <a:txBody>
                    <a:bodyPr/>
                    <a:lstStyle/>
                    <a:p>
                      <a:pPr marL="250190">
                        <a:lnSpc>
                          <a:spcPct val="100000"/>
                        </a:lnSpc>
                        <a:spcBef>
                          <a:spcPts val="155"/>
                        </a:spcBef>
                      </a:pPr>
                      <a:r>
                        <a:rPr dirty="0" sz="800" spc="-5">
                          <a:latin typeface="Ebrima"/>
                          <a:cs typeface="Ebrima"/>
                        </a:rPr>
                        <a:t>91</a:t>
                      </a:r>
                      <a:r>
                        <a:rPr dirty="0" sz="800" spc="5">
                          <a:latin typeface="Ebrima"/>
                          <a:cs typeface="Ebrima"/>
                        </a:rPr>
                        <a:t> </a:t>
                      </a:r>
                      <a:r>
                        <a:rPr dirty="0" sz="800" spc="-5">
                          <a:latin typeface="Ebrima"/>
                          <a:cs typeface="Ebrima"/>
                        </a:rPr>
                        <a:t>(10.6)</a:t>
                      </a:r>
                      <a:endParaRPr sz="800">
                        <a:latin typeface="Ebrima"/>
                        <a:cs typeface="Ebrima"/>
                      </a:endParaRPr>
                    </a:p>
                  </a:txBody>
                  <a:tcPr marL="0" marR="0" marB="0" marT="19685">
                    <a:lnL w="12700">
                      <a:solidFill>
                        <a:srgbClr val="FFFFFF"/>
                      </a:solidFill>
                      <a:prstDash val="solid"/>
                    </a:lnL>
                    <a:lnR w="12700">
                      <a:solidFill>
                        <a:srgbClr val="FFFFFF"/>
                      </a:solidFill>
                      <a:prstDash val="solid"/>
                    </a:lnR>
                    <a:lnT w="12700">
                      <a:solidFill>
                        <a:srgbClr val="0066CC"/>
                      </a:solidFill>
                      <a:prstDash val="solid"/>
                    </a:lnT>
                    <a:lnB w="12700">
                      <a:solidFill>
                        <a:srgbClr val="0066CC"/>
                      </a:solidFill>
                      <a:prstDash val="solid"/>
                    </a:lnB>
                  </a:tcPr>
                </a:tc>
              </a:tr>
              <a:tr h="167276">
                <a:tc>
                  <a:txBody>
                    <a:bodyPr/>
                    <a:lstStyle/>
                    <a:p>
                      <a:pPr marL="53340">
                        <a:lnSpc>
                          <a:spcPct val="100000"/>
                        </a:lnSpc>
                        <a:spcBef>
                          <a:spcPts val="155"/>
                        </a:spcBef>
                      </a:pPr>
                      <a:r>
                        <a:rPr dirty="0" sz="800" spc="-5">
                          <a:latin typeface="Ebrima"/>
                          <a:cs typeface="Ebrima"/>
                        </a:rPr>
                        <a:t>Unstratified </a:t>
                      </a:r>
                      <a:r>
                        <a:rPr dirty="0" sz="800" spc="5">
                          <a:latin typeface="Ebrima"/>
                          <a:cs typeface="Ebrima"/>
                        </a:rPr>
                        <a:t>HR </a:t>
                      </a:r>
                      <a:r>
                        <a:rPr dirty="0" sz="800" spc="-5">
                          <a:latin typeface="Ebrima"/>
                          <a:cs typeface="Ebrima"/>
                        </a:rPr>
                        <a:t>(95%</a:t>
                      </a:r>
                      <a:r>
                        <a:rPr dirty="0" sz="800" spc="-20">
                          <a:latin typeface="Ebrima"/>
                          <a:cs typeface="Ebrima"/>
                        </a:rPr>
                        <a:t> </a:t>
                      </a:r>
                      <a:r>
                        <a:rPr dirty="0" sz="800" spc="-5">
                          <a:latin typeface="Ebrima"/>
                          <a:cs typeface="Ebrima"/>
                        </a:rPr>
                        <a:t>CI)</a:t>
                      </a:r>
                      <a:endParaRPr sz="800">
                        <a:latin typeface="Ebrima"/>
                        <a:cs typeface="Ebrima"/>
                      </a:endParaRPr>
                    </a:p>
                  </a:txBody>
                  <a:tcPr marL="0" marR="0" marB="0" marT="19685">
                    <a:lnT w="12700">
                      <a:solidFill>
                        <a:srgbClr val="0066CC"/>
                      </a:solidFill>
                      <a:prstDash val="solid"/>
                    </a:lnT>
                    <a:lnB w="12700">
                      <a:solidFill>
                        <a:srgbClr val="0066CC"/>
                      </a:solidFill>
                      <a:prstDash val="solid"/>
                    </a:lnB>
                  </a:tcPr>
                </a:tc>
                <a:tc gridSpan="2">
                  <a:txBody>
                    <a:bodyPr/>
                    <a:lstStyle/>
                    <a:p>
                      <a:pPr marL="530860">
                        <a:lnSpc>
                          <a:spcPct val="100000"/>
                        </a:lnSpc>
                        <a:spcBef>
                          <a:spcPts val="155"/>
                        </a:spcBef>
                      </a:pPr>
                      <a:r>
                        <a:rPr dirty="0" sz="800" b="1">
                          <a:latin typeface="Ebrima"/>
                          <a:cs typeface="Ebrima"/>
                        </a:rPr>
                        <a:t>0.76</a:t>
                      </a:r>
                      <a:r>
                        <a:rPr dirty="0" sz="800" spc="-20" b="1">
                          <a:latin typeface="Ebrima"/>
                          <a:cs typeface="Ebrima"/>
                        </a:rPr>
                        <a:t> </a:t>
                      </a:r>
                      <a:r>
                        <a:rPr dirty="0" sz="800" spc="-5">
                          <a:latin typeface="Ebrima"/>
                          <a:cs typeface="Ebrima"/>
                        </a:rPr>
                        <a:t>(0.56–1.04)</a:t>
                      </a:r>
                      <a:endParaRPr sz="800">
                        <a:latin typeface="Ebrima"/>
                        <a:cs typeface="Ebrima"/>
                      </a:endParaRPr>
                    </a:p>
                  </a:txBody>
                  <a:tcPr marL="0" marR="0" marB="0" marT="19685">
                    <a:lnR w="12700">
                      <a:solidFill>
                        <a:srgbClr val="FFFFFF"/>
                      </a:solidFill>
                      <a:prstDash val="solid"/>
                    </a:lnR>
                    <a:lnT w="12700">
                      <a:solidFill>
                        <a:srgbClr val="0066CC"/>
                      </a:solidFill>
                      <a:prstDash val="solid"/>
                    </a:lnT>
                    <a:lnB w="12700">
                      <a:solidFill>
                        <a:srgbClr val="0066CC"/>
                      </a:solidFill>
                      <a:prstDash val="solid"/>
                    </a:lnB>
                  </a:tcPr>
                </a:tc>
                <a:tc hMerge="1">
                  <a:txBody>
                    <a:bodyPr/>
                    <a:lstStyle/>
                    <a:p>
                      <a:pPr/>
                    </a:p>
                  </a:txBody>
                  <a:tcPr marL="0" marR="0" marB="0" marT="0"/>
                </a:tc>
              </a:tr>
              <a:tr h="167275">
                <a:tc>
                  <a:txBody>
                    <a:bodyPr/>
                    <a:lstStyle/>
                    <a:p>
                      <a:pPr marL="53340">
                        <a:lnSpc>
                          <a:spcPct val="100000"/>
                        </a:lnSpc>
                        <a:spcBef>
                          <a:spcPts val="155"/>
                        </a:spcBef>
                      </a:pPr>
                      <a:r>
                        <a:rPr dirty="0" sz="800" spc="-5">
                          <a:latin typeface="Ebrima"/>
                          <a:cs typeface="Ebrima"/>
                        </a:rPr>
                        <a:t>Descriptive </a:t>
                      </a:r>
                      <a:r>
                        <a:rPr dirty="0" sz="800">
                          <a:latin typeface="Ebrima"/>
                          <a:cs typeface="Ebrima"/>
                        </a:rPr>
                        <a:t>p</a:t>
                      </a:r>
                      <a:r>
                        <a:rPr dirty="0" sz="800" spc="20">
                          <a:latin typeface="Ebrima"/>
                          <a:cs typeface="Ebrima"/>
                        </a:rPr>
                        <a:t> </a:t>
                      </a:r>
                      <a:r>
                        <a:rPr dirty="0" sz="800" spc="-5">
                          <a:latin typeface="Ebrima"/>
                          <a:cs typeface="Ebrima"/>
                        </a:rPr>
                        <a:t>value</a:t>
                      </a:r>
                      <a:endParaRPr sz="800">
                        <a:latin typeface="Ebrima"/>
                        <a:cs typeface="Ebrima"/>
                      </a:endParaRPr>
                    </a:p>
                  </a:txBody>
                  <a:tcPr marL="0" marR="0" marB="0" marT="19685">
                    <a:lnT w="12700">
                      <a:solidFill>
                        <a:srgbClr val="0066CC"/>
                      </a:solidFill>
                      <a:prstDash val="solid"/>
                    </a:lnT>
                    <a:lnB w="12700">
                      <a:solidFill>
                        <a:srgbClr val="0066CC"/>
                      </a:solidFill>
                      <a:prstDash val="solid"/>
                    </a:lnB>
                  </a:tcPr>
                </a:tc>
                <a:tc gridSpan="2">
                  <a:txBody>
                    <a:bodyPr/>
                    <a:lstStyle/>
                    <a:p>
                      <a:pPr algn="ctr">
                        <a:lnSpc>
                          <a:spcPct val="100000"/>
                        </a:lnSpc>
                        <a:spcBef>
                          <a:spcPts val="155"/>
                        </a:spcBef>
                      </a:pPr>
                      <a:r>
                        <a:rPr dirty="0" sz="800" spc="-5">
                          <a:latin typeface="Ebrima"/>
                          <a:cs typeface="Ebrima"/>
                        </a:rPr>
                        <a:t>0.085</a:t>
                      </a:r>
                      <a:endParaRPr sz="800">
                        <a:latin typeface="Ebrima"/>
                        <a:cs typeface="Ebrima"/>
                      </a:endParaRPr>
                    </a:p>
                  </a:txBody>
                  <a:tcPr marL="0" marR="0" marB="0" marT="19685">
                    <a:lnR w="12700">
                      <a:solidFill>
                        <a:srgbClr val="FFFFFF"/>
                      </a:solidFill>
                      <a:prstDash val="solid"/>
                    </a:lnR>
                    <a:lnT w="12700">
                      <a:solidFill>
                        <a:srgbClr val="0066CC"/>
                      </a:solidFill>
                      <a:prstDash val="solid"/>
                    </a:lnT>
                    <a:lnB w="12700">
                      <a:solidFill>
                        <a:srgbClr val="0066CC"/>
                      </a:solidFill>
                      <a:prstDash val="solid"/>
                    </a:lnB>
                  </a:tcPr>
                </a:tc>
                <a:tc hMerge="1">
                  <a:txBody>
                    <a:bodyPr/>
                    <a:lstStyle/>
                    <a:p>
                      <a:pPr/>
                    </a:p>
                  </a:txBody>
                  <a:tcPr marL="0" marR="0" marB="0" marT="0"/>
                </a:tc>
              </a:tr>
            </a:tbl>
          </a:graphicData>
        </a:graphic>
      </p:graphicFrame>
      <p:sp>
        <p:nvSpPr>
          <p:cNvPr id="41" name="object 41"/>
          <p:cNvSpPr/>
          <p:nvPr/>
        </p:nvSpPr>
        <p:spPr>
          <a:xfrm>
            <a:off x="300228" y="1891296"/>
            <a:ext cx="4085830" cy="537959"/>
          </a:xfrm>
          <a:prstGeom prst="rect">
            <a:avLst/>
          </a:prstGeom>
          <a:blipFill>
            <a:blip r:embed="rId2" cstate="print"/>
            <a:stretch>
              <a:fillRect/>
            </a:stretch>
          </a:blipFill>
        </p:spPr>
        <p:txBody>
          <a:bodyPr wrap="square" lIns="0" tIns="0" rIns="0" bIns="0" rtlCol="0"/>
          <a:lstStyle/>
          <a:p/>
        </p:txBody>
      </p:sp>
      <p:sp>
        <p:nvSpPr>
          <p:cNvPr id="42" name="object 42"/>
          <p:cNvSpPr/>
          <p:nvPr/>
        </p:nvSpPr>
        <p:spPr>
          <a:xfrm>
            <a:off x="4192638" y="1946148"/>
            <a:ext cx="66941" cy="133883"/>
          </a:xfrm>
          <a:prstGeom prst="rect">
            <a:avLst/>
          </a:prstGeom>
          <a:blipFill>
            <a:blip r:embed="rId3" cstate="print"/>
            <a:stretch>
              <a:fillRect/>
            </a:stretch>
          </a:blipFill>
        </p:spPr>
        <p:txBody>
          <a:bodyPr wrap="square" lIns="0" tIns="0" rIns="0" bIns="0" rtlCol="0"/>
          <a:lstStyle/>
          <a:p/>
        </p:txBody>
      </p:sp>
      <p:sp>
        <p:nvSpPr>
          <p:cNvPr id="43" name="object 43"/>
          <p:cNvSpPr/>
          <p:nvPr/>
        </p:nvSpPr>
        <p:spPr>
          <a:xfrm>
            <a:off x="477012" y="2187092"/>
            <a:ext cx="3782567" cy="228447"/>
          </a:xfrm>
          <a:prstGeom prst="rect">
            <a:avLst/>
          </a:prstGeom>
          <a:blipFill>
            <a:blip r:embed="rId4" cstate="print"/>
            <a:stretch>
              <a:fillRect/>
            </a:stretch>
          </a:blipFill>
        </p:spPr>
        <p:txBody>
          <a:bodyPr wrap="square" lIns="0" tIns="0" rIns="0" bIns="0" rtlCol="0"/>
          <a:lstStyle/>
          <a:p/>
        </p:txBody>
      </p:sp>
      <p:sp>
        <p:nvSpPr>
          <p:cNvPr id="44" name="object 44"/>
          <p:cNvSpPr/>
          <p:nvPr/>
        </p:nvSpPr>
        <p:spPr>
          <a:xfrm>
            <a:off x="346075" y="1936750"/>
            <a:ext cx="3940175" cy="393700"/>
          </a:xfrm>
          <a:custGeom>
            <a:avLst/>
            <a:gdLst/>
            <a:ahLst/>
            <a:cxnLst/>
            <a:rect l="l" t="t" r="r" b="b"/>
            <a:pathLst>
              <a:path w="3940175" h="393700">
                <a:moveTo>
                  <a:pt x="3841750" y="0"/>
                </a:moveTo>
                <a:lnTo>
                  <a:pt x="98425" y="0"/>
                </a:lnTo>
                <a:lnTo>
                  <a:pt x="0" y="196850"/>
                </a:lnTo>
                <a:lnTo>
                  <a:pt x="98425" y="393700"/>
                </a:lnTo>
                <a:lnTo>
                  <a:pt x="3841750" y="393700"/>
                </a:lnTo>
                <a:lnTo>
                  <a:pt x="3940175" y="196850"/>
                </a:lnTo>
                <a:lnTo>
                  <a:pt x="3841750" y="0"/>
                </a:lnTo>
                <a:close/>
              </a:path>
            </a:pathLst>
          </a:custGeom>
          <a:solidFill>
            <a:srgbClr val="4471C4"/>
          </a:solidFill>
        </p:spPr>
        <p:txBody>
          <a:bodyPr wrap="square" lIns="0" tIns="0" rIns="0" bIns="0" rtlCol="0"/>
          <a:lstStyle/>
          <a:p/>
        </p:txBody>
      </p:sp>
      <p:sp>
        <p:nvSpPr>
          <p:cNvPr id="45" name="object 45"/>
          <p:cNvSpPr/>
          <p:nvPr/>
        </p:nvSpPr>
        <p:spPr>
          <a:xfrm>
            <a:off x="346075" y="1936750"/>
            <a:ext cx="3940175" cy="393700"/>
          </a:xfrm>
          <a:custGeom>
            <a:avLst/>
            <a:gdLst/>
            <a:ahLst/>
            <a:cxnLst/>
            <a:rect l="l" t="t" r="r" b="b"/>
            <a:pathLst>
              <a:path w="3940175" h="393700">
                <a:moveTo>
                  <a:pt x="0" y="196850"/>
                </a:moveTo>
                <a:lnTo>
                  <a:pt x="98425" y="0"/>
                </a:lnTo>
                <a:lnTo>
                  <a:pt x="3841750" y="0"/>
                </a:lnTo>
                <a:lnTo>
                  <a:pt x="3940175" y="196850"/>
                </a:lnTo>
                <a:lnTo>
                  <a:pt x="3841750" y="393700"/>
                </a:lnTo>
                <a:lnTo>
                  <a:pt x="98425" y="393700"/>
                </a:lnTo>
                <a:lnTo>
                  <a:pt x="0" y="196850"/>
                </a:lnTo>
                <a:close/>
              </a:path>
            </a:pathLst>
          </a:custGeom>
          <a:ln w="38100">
            <a:solidFill>
              <a:srgbClr val="FFFFFF"/>
            </a:solidFill>
          </a:ln>
        </p:spPr>
        <p:txBody>
          <a:bodyPr wrap="square" lIns="0" tIns="0" rIns="0" bIns="0" rtlCol="0"/>
          <a:lstStyle/>
          <a:p/>
        </p:txBody>
      </p:sp>
      <p:sp>
        <p:nvSpPr>
          <p:cNvPr id="46" name="object 46"/>
          <p:cNvSpPr txBox="1"/>
          <p:nvPr/>
        </p:nvSpPr>
        <p:spPr>
          <a:xfrm>
            <a:off x="593756" y="2006409"/>
            <a:ext cx="3446145" cy="232410"/>
          </a:xfrm>
          <a:prstGeom prst="rect">
            <a:avLst/>
          </a:prstGeom>
        </p:spPr>
        <p:txBody>
          <a:bodyPr wrap="square" lIns="0" tIns="13335" rIns="0" bIns="0" rtlCol="0" vert="horz">
            <a:spAutoFit/>
          </a:bodyPr>
          <a:lstStyle/>
          <a:p>
            <a:pPr marL="12700">
              <a:lnSpc>
                <a:spcPct val="100000"/>
              </a:lnSpc>
              <a:spcBef>
                <a:spcPts val="105"/>
              </a:spcBef>
            </a:pPr>
            <a:r>
              <a:rPr dirty="0" sz="1350" b="1">
                <a:solidFill>
                  <a:srgbClr val="FFFFFF"/>
                </a:solidFill>
                <a:latin typeface="Ebrima"/>
                <a:cs typeface="Ebrima"/>
              </a:rPr>
              <a:t>Lymph </a:t>
            </a:r>
            <a:r>
              <a:rPr dirty="0" sz="1350" spc="-5" b="1">
                <a:solidFill>
                  <a:srgbClr val="FFFFFF"/>
                </a:solidFill>
                <a:latin typeface="Ebrima"/>
                <a:cs typeface="Ebrima"/>
              </a:rPr>
              <a:t>node-positive </a:t>
            </a:r>
            <a:r>
              <a:rPr dirty="0" sz="1350" b="1">
                <a:solidFill>
                  <a:srgbClr val="FFFFFF"/>
                </a:solidFill>
                <a:latin typeface="Ebrima"/>
                <a:cs typeface="Ebrima"/>
              </a:rPr>
              <a:t>subgroup (n =</a:t>
            </a:r>
            <a:r>
              <a:rPr dirty="0" sz="1350" spc="-75" b="1">
                <a:solidFill>
                  <a:srgbClr val="FFFFFF"/>
                </a:solidFill>
                <a:latin typeface="Ebrima"/>
                <a:cs typeface="Ebrima"/>
              </a:rPr>
              <a:t> </a:t>
            </a:r>
            <a:r>
              <a:rPr dirty="0" sz="1350" b="1">
                <a:solidFill>
                  <a:srgbClr val="FFFFFF"/>
                </a:solidFill>
                <a:latin typeface="Ebrima"/>
                <a:cs typeface="Ebrima"/>
              </a:rPr>
              <a:t>3005)</a:t>
            </a:r>
            <a:endParaRPr sz="1350">
              <a:latin typeface="Ebrima"/>
              <a:cs typeface="Ebrima"/>
            </a:endParaRPr>
          </a:p>
        </p:txBody>
      </p:sp>
      <p:sp>
        <p:nvSpPr>
          <p:cNvPr id="47" name="object 47"/>
          <p:cNvSpPr/>
          <p:nvPr/>
        </p:nvSpPr>
        <p:spPr>
          <a:xfrm>
            <a:off x="4645152" y="1891296"/>
            <a:ext cx="4084319" cy="537959"/>
          </a:xfrm>
          <a:prstGeom prst="rect">
            <a:avLst/>
          </a:prstGeom>
          <a:blipFill>
            <a:blip r:embed="rId5" cstate="print"/>
            <a:stretch>
              <a:fillRect/>
            </a:stretch>
          </a:blipFill>
        </p:spPr>
        <p:txBody>
          <a:bodyPr wrap="square" lIns="0" tIns="0" rIns="0" bIns="0" rtlCol="0"/>
          <a:lstStyle/>
          <a:p/>
        </p:txBody>
      </p:sp>
      <p:sp>
        <p:nvSpPr>
          <p:cNvPr id="48" name="object 48"/>
          <p:cNvSpPr/>
          <p:nvPr/>
        </p:nvSpPr>
        <p:spPr>
          <a:xfrm>
            <a:off x="5169408" y="2330195"/>
            <a:ext cx="3083050" cy="89915"/>
          </a:xfrm>
          <a:prstGeom prst="rect">
            <a:avLst/>
          </a:prstGeom>
          <a:blipFill>
            <a:blip r:embed="rId6" cstate="print"/>
            <a:stretch>
              <a:fillRect/>
            </a:stretch>
          </a:blipFill>
        </p:spPr>
        <p:txBody>
          <a:bodyPr wrap="square" lIns="0" tIns="0" rIns="0" bIns="0" rtlCol="0"/>
          <a:lstStyle/>
          <a:p/>
        </p:txBody>
      </p:sp>
      <p:sp>
        <p:nvSpPr>
          <p:cNvPr id="49" name="object 49"/>
          <p:cNvSpPr/>
          <p:nvPr/>
        </p:nvSpPr>
        <p:spPr>
          <a:xfrm>
            <a:off x="4691062" y="1936750"/>
            <a:ext cx="3938904" cy="393700"/>
          </a:xfrm>
          <a:custGeom>
            <a:avLst/>
            <a:gdLst/>
            <a:ahLst/>
            <a:cxnLst/>
            <a:rect l="l" t="t" r="r" b="b"/>
            <a:pathLst>
              <a:path w="3938904" h="393700">
                <a:moveTo>
                  <a:pt x="3840162" y="0"/>
                </a:moveTo>
                <a:lnTo>
                  <a:pt x="98425" y="0"/>
                </a:lnTo>
                <a:lnTo>
                  <a:pt x="0" y="196850"/>
                </a:lnTo>
                <a:lnTo>
                  <a:pt x="98425" y="393700"/>
                </a:lnTo>
                <a:lnTo>
                  <a:pt x="3840162" y="393700"/>
                </a:lnTo>
                <a:lnTo>
                  <a:pt x="3938587" y="196850"/>
                </a:lnTo>
                <a:lnTo>
                  <a:pt x="3840162" y="0"/>
                </a:lnTo>
                <a:close/>
              </a:path>
            </a:pathLst>
          </a:custGeom>
          <a:solidFill>
            <a:srgbClr val="4471C4"/>
          </a:solidFill>
        </p:spPr>
        <p:txBody>
          <a:bodyPr wrap="square" lIns="0" tIns="0" rIns="0" bIns="0" rtlCol="0"/>
          <a:lstStyle/>
          <a:p/>
        </p:txBody>
      </p:sp>
      <p:sp>
        <p:nvSpPr>
          <p:cNvPr id="50" name="object 50"/>
          <p:cNvSpPr/>
          <p:nvPr/>
        </p:nvSpPr>
        <p:spPr>
          <a:xfrm>
            <a:off x="4691062" y="1936750"/>
            <a:ext cx="3938904" cy="393700"/>
          </a:xfrm>
          <a:custGeom>
            <a:avLst/>
            <a:gdLst/>
            <a:ahLst/>
            <a:cxnLst/>
            <a:rect l="l" t="t" r="r" b="b"/>
            <a:pathLst>
              <a:path w="3938904" h="393700">
                <a:moveTo>
                  <a:pt x="0" y="196850"/>
                </a:moveTo>
                <a:lnTo>
                  <a:pt x="98425" y="0"/>
                </a:lnTo>
                <a:lnTo>
                  <a:pt x="3840162" y="0"/>
                </a:lnTo>
                <a:lnTo>
                  <a:pt x="3938587" y="196850"/>
                </a:lnTo>
                <a:lnTo>
                  <a:pt x="3840162" y="393700"/>
                </a:lnTo>
                <a:lnTo>
                  <a:pt x="98425" y="393700"/>
                </a:lnTo>
                <a:lnTo>
                  <a:pt x="0" y="196850"/>
                </a:lnTo>
                <a:close/>
              </a:path>
            </a:pathLst>
          </a:custGeom>
          <a:ln w="38100">
            <a:solidFill>
              <a:srgbClr val="FFFFFF"/>
            </a:solidFill>
          </a:ln>
        </p:spPr>
        <p:txBody>
          <a:bodyPr wrap="square" lIns="0" tIns="0" rIns="0" bIns="0" rtlCol="0"/>
          <a:lstStyle/>
          <a:p/>
        </p:txBody>
      </p:sp>
      <p:sp>
        <p:nvSpPr>
          <p:cNvPr id="51" name="object 51"/>
          <p:cNvSpPr txBox="1"/>
          <p:nvPr/>
        </p:nvSpPr>
        <p:spPr>
          <a:xfrm>
            <a:off x="5286438" y="2011934"/>
            <a:ext cx="2747010" cy="232410"/>
          </a:xfrm>
          <a:prstGeom prst="rect">
            <a:avLst/>
          </a:prstGeom>
        </p:spPr>
        <p:txBody>
          <a:bodyPr wrap="square" lIns="0" tIns="13335" rIns="0" bIns="0" rtlCol="0" vert="horz">
            <a:spAutoFit/>
          </a:bodyPr>
          <a:lstStyle/>
          <a:p>
            <a:pPr marL="12700">
              <a:lnSpc>
                <a:spcPct val="100000"/>
              </a:lnSpc>
              <a:spcBef>
                <a:spcPts val="105"/>
              </a:spcBef>
            </a:pPr>
            <a:r>
              <a:rPr dirty="0" sz="1350" b="1">
                <a:solidFill>
                  <a:srgbClr val="FFFFFF"/>
                </a:solidFill>
                <a:latin typeface="Ebrima"/>
                <a:cs typeface="Ebrima"/>
              </a:rPr>
              <a:t>HR-negative </a:t>
            </a:r>
            <a:r>
              <a:rPr dirty="0" sz="1350" spc="-5" b="1">
                <a:solidFill>
                  <a:srgbClr val="FFFFFF"/>
                </a:solidFill>
                <a:latin typeface="Ebrima"/>
                <a:cs typeface="Ebrima"/>
              </a:rPr>
              <a:t>subgroup </a:t>
            </a:r>
            <a:r>
              <a:rPr dirty="0" sz="1350" b="1">
                <a:solidFill>
                  <a:srgbClr val="FFFFFF"/>
                </a:solidFill>
                <a:latin typeface="Ebrima"/>
                <a:cs typeface="Ebrima"/>
              </a:rPr>
              <a:t>(n =</a:t>
            </a:r>
            <a:r>
              <a:rPr dirty="0" sz="1350" spc="-95" b="1">
                <a:solidFill>
                  <a:srgbClr val="FFFFFF"/>
                </a:solidFill>
                <a:latin typeface="Ebrima"/>
                <a:cs typeface="Ebrima"/>
              </a:rPr>
              <a:t> </a:t>
            </a:r>
            <a:r>
              <a:rPr dirty="0" sz="1350" spc="-5" b="1">
                <a:solidFill>
                  <a:srgbClr val="FFFFFF"/>
                </a:solidFill>
                <a:latin typeface="Ebrima"/>
                <a:cs typeface="Ebrima"/>
              </a:rPr>
              <a:t>1722)</a:t>
            </a:r>
            <a:endParaRPr sz="1350">
              <a:latin typeface="Ebrima"/>
              <a:cs typeface="Ebrima"/>
            </a:endParaRPr>
          </a:p>
        </p:txBody>
      </p:sp>
      <p:sp>
        <p:nvSpPr>
          <p:cNvPr id="52" name="object 52"/>
          <p:cNvSpPr txBox="1"/>
          <p:nvPr/>
        </p:nvSpPr>
        <p:spPr>
          <a:xfrm>
            <a:off x="763492" y="4697370"/>
            <a:ext cx="3352165" cy="739140"/>
          </a:xfrm>
          <a:prstGeom prst="rect">
            <a:avLst/>
          </a:prstGeom>
        </p:spPr>
        <p:txBody>
          <a:bodyPr wrap="square" lIns="0" tIns="12700" rIns="0" bIns="0" rtlCol="0" vert="horz">
            <a:spAutoFit/>
          </a:bodyPr>
          <a:lstStyle/>
          <a:p>
            <a:pPr marL="179070">
              <a:lnSpc>
                <a:spcPct val="100000"/>
              </a:lnSpc>
              <a:spcBef>
                <a:spcPts val="100"/>
              </a:spcBef>
            </a:pPr>
            <a:r>
              <a:rPr dirty="0" sz="800" spc="-5">
                <a:latin typeface="Ebrima"/>
                <a:cs typeface="Ebrima"/>
              </a:rPr>
              <a:t>Descriptive </a:t>
            </a:r>
            <a:r>
              <a:rPr dirty="0" sz="800">
                <a:latin typeface="Ebrima"/>
                <a:cs typeface="Ebrima"/>
              </a:rPr>
              <a:t>p</a:t>
            </a:r>
            <a:r>
              <a:rPr dirty="0" sz="800" spc="20">
                <a:latin typeface="Ebrima"/>
                <a:cs typeface="Ebrima"/>
              </a:rPr>
              <a:t> </a:t>
            </a:r>
            <a:r>
              <a:rPr dirty="0" sz="800" spc="-5">
                <a:latin typeface="Ebrima"/>
                <a:cs typeface="Ebrima"/>
              </a:rPr>
              <a:t>value</a:t>
            </a:r>
            <a:endParaRPr sz="800">
              <a:latin typeface="Ebrima"/>
              <a:cs typeface="Ebrima"/>
            </a:endParaRPr>
          </a:p>
          <a:p>
            <a:pPr>
              <a:lnSpc>
                <a:spcPct val="100000"/>
              </a:lnSpc>
              <a:spcBef>
                <a:spcPts val="5"/>
              </a:spcBef>
            </a:pPr>
            <a:endParaRPr sz="1150">
              <a:latin typeface="Ebrima"/>
              <a:cs typeface="Ebrima"/>
            </a:endParaRPr>
          </a:p>
          <a:p>
            <a:pPr algn="ctr">
              <a:lnSpc>
                <a:spcPct val="100000"/>
              </a:lnSpc>
              <a:tabLst>
                <a:tab pos="393700" algn="l"/>
                <a:tab pos="753745" algn="l"/>
                <a:tab pos="1154430" algn="l"/>
                <a:tab pos="1557020" algn="l"/>
                <a:tab pos="1957705" algn="l"/>
                <a:tab pos="2359025" algn="l"/>
                <a:tab pos="2760345" algn="l"/>
                <a:tab pos="3161030" algn="l"/>
              </a:tabLst>
            </a:pPr>
            <a:r>
              <a:rPr dirty="0" sz="1200">
                <a:latin typeface="Ebrima"/>
                <a:cs typeface="Ebrima"/>
              </a:rPr>
              <a:t>0	6	12	18	24	30	36	42	48</a:t>
            </a:r>
            <a:endParaRPr sz="1200">
              <a:latin typeface="Ebrima"/>
              <a:cs typeface="Ebrima"/>
            </a:endParaRPr>
          </a:p>
          <a:p>
            <a:pPr algn="ctr" marR="44450">
              <a:lnSpc>
                <a:spcPct val="100000"/>
              </a:lnSpc>
              <a:spcBef>
                <a:spcPts val="210"/>
              </a:spcBef>
            </a:pPr>
            <a:r>
              <a:rPr dirty="0" sz="1200" spc="-5" b="1">
                <a:latin typeface="Ebrima"/>
                <a:cs typeface="Ebrima"/>
              </a:rPr>
              <a:t>Time</a:t>
            </a:r>
            <a:r>
              <a:rPr dirty="0" sz="1200" spc="-30" b="1">
                <a:latin typeface="Ebrima"/>
                <a:cs typeface="Ebrima"/>
              </a:rPr>
              <a:t> </a:t>
            </a:r>
            <a:r>
              <a:rPr dirty="0" sz="1200" spc="-5" b="1">
                <a:latin typeface="Ebrima"/>
                <a:cs typeface="Ebrima"/>
              </a:rPr>
              <a:t>(months)</a:t>
            </a:r>
            <a:endParaRPr sz="1200">
              <a:latin typeface="Ebrima"/>
              <a:cs typeface="Ebrima"/>
            </a:endParaRPr>
          </a:p>
        </p:txBody>
      </p:sp>
      <p:sp>
        <p:nvSpPr>
          <p:cNvPr id="53" name="object 53"/>
          <p:cNvSpPr txBox="1"/>
          <p:nvPr/>
        </p:nvSpPr>
        <p:spPr>
          <a:xfrm>
            <a:off x="517518" y="2951276"/>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0.9</a:t>
            </a:r>
            <a:endParaRPr sz="1200">
              <a:latin typeface="Ebrima"/>
              <a:cs typeface="Ebrima"/>
            </a:endParaRPr>
          </a:p>
        </p:txBody>
      </p:sp>
      <p:sp>
        <p:nvSpPr>
          <p:cNvPr id="54" name="object 54"/>
          <p:cNvSpPr txBox="1"/>
          <p:nvPr/>
        </p:nvSpPr>
        <p:spPr>
          <a:xfrm>
            <a:off x="517518" y="4484878"/>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0.5</a:t>
            </a:r>
            <a:endParaRPr sz="1200">
              <a:latin typeface="Ebrima"/>
              <a:cs typeface="Ebrima"/>
            </a:endParaRPr>
          </a:p>
        </p:txBody>
      </p:sp>
      <p:sp>
        <p:nvSpPr>
          <p:cNvPr id="55" name="object 55"/>
          <p:cNvSpPr txBox="1"/>
          <p:nvPr/>
        </p:nvSpPr>
        <p:spPr>
          <a:xfrm>
            <a:off x="517518" y="4869078"/>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0.0</a:t>
            </a:r>
            <a:endParaRPr sz="1200">
              <a:latin typeface="Ebrima"/>
              <a:cs typeface="Ebrima"/>
            </a:endParaRPr>
          </a:p>
        </p:txBody>
      </p:sp>
      <p:sp>
        <p:nvSpPr>
          <p:cNvPr id="56" name="object 56"/>
          <p:cNvSpPr txBox="1"/>
          <p:nvPr/>
        </p:nvSpPr>
        <p:spPr>
          <a:xfrm>
            <a:off x="517518" y="2567228"/>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1.0</a:t>
            </a:r>
            <a:endParaRPr sz="1200">
              <a:latin typeface="Ebrima"/>
              <a:cs typeface="Ebrima"/>
            </a:endParaRPr>
          </a:p>
        </p:txBody>
      </p:sp>
      <p:sp>
        <p:nvSpPr>
          <p:cNvPr id="57" name="object 57"/>
          <p:cNvSpPr txBox="1"/>
          <p:nvPr/>
        </p:nvSpPr>
        <p:spPr>
          <a:xfrm>
            <a:off x="517518" y="4100677"/>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0.6</a:t>
            </a:r>
            <a:endParaRPr sz="1200">
              <a:latin typeface="Ebrima"/>
              <a:cs typeface="Ebrima"/>
            </a:endParaRPr>
          </a:p>
        </p:txBody>
      </p:sp>
      <p:sp>
        <p:nvSpPr>
          <p:cNvPr id="58" name="object 58"/>
          <p:cNvSpPr txBox="1"/>
          <p:nvPr/>
        </p:nvSpPr>
        <p:spPr>
          <a:xfrm>
            <a:off x="517518" y="3333953"/>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0.8</a:t>
            </a:r>
            <a:endParaRPr sz="1200">
              <a:latin typeface="Ebrima"/>
              <a:cs typeface="Ebrima"/>
            </a:endParaRPr>
          </a:p>
        </p:txBody>
      </p:sp>
      <p:sp>
        <p:nvSpPr>
          <p:cNvPr id="59" name="object 59"/>
          <p:cNvSpPr txBox="1"/>
          <p:nvPr/>
        </p:nvSpPr>
        <p:spPr>
          <a:xfrm>
            <a:off x="517518" y="3718153"/>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0.7</a:t>
            </a:r>
            <a:endParaRPr sz="1200">
              <a:latin typeface="Ebrima"/>
              <a:cs typeface="Ebrima"/>
            </a:endParaRPr>
          </a:p>
        </p:txBody>
      </p:sp>
      <p:sp>
        <p:nvSpPr>
          <p:cNvPr id="60" name="object 60"/>
          <p:cNvSpPr/>
          <p:nvPr/>
        </p:nvSpPr>
        <p:spPr>
          <a:xfrm>
            <a:off x="812330" y="4970412"/>
            <a:ext cx="0" cy="53975"/>
          </a:xfrm>
          <a:custGeom>
            <a:avLst/>
            <a:gdLst/>
            <a:ahLst/>
            <a:cxnLst/>
            <a:rect l="l" t="t" r="r" b="b"/>
            <a:pathLst>
              <a:path w="0" h="53975">
                <a:moveTo>
                  <a:pt x="0" y="0"/>
                </a:moveTo>
                <a:lnTo>
                  <a:pt x="0" y="53975"/>
                </a:lnTo>
              </a:path>
            </a:pathLst>
          </a:custGeom>
          <a:ln w="28574">
            <a:solidFill>
              <a:srgbClr val="000000"/>
            </a:solidFill>
          </a:ln>
        </p:spPr>
        <p:txBody>
          <a:bodyPr wrap="square" lIns="0" tIns="0" rIns="0" bIns="0" rtlCol="0"/>
          <a:lstStyle/>
          <a:p/>
        </p:txBody>
      </p:sp>
      <p:sp>
        <p:nvSpPr>
          <p:cNvPr id="61" name="object 61"/>
          <p:cNvSpPr/>
          <p:nvPr/>
        </p:nvSpPr>
        <p:spPr>
          <a:xfrm>
            <a:off x="1213228"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2" name="object 62"/>
          <p:cNvSpPr/>
          <p:nvPr/>
        </p:nvSpPr>
        <p:spPr>
          <a:xfrm>
            <a:off x="1614126"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3" name="object 63"/>
          <p:cNvSpPr/>
          <p:nvPr/>
        </p:nvSpPr>
        <p:spPr>
          <a:xfrm>
            <a:off x="2015025"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4" name="object 64"/>
          <p:cNvSpPr/>
          <p:nvPr/>
        </p:nvSpPr>
        <p:spPr>
          <a:xfrm>
            <a:off x="2415923"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5" name="object 65"/>
          <p:cNvSpPr/>
          <p:nvPr/>
        </p:nvSpPr>
        <p:spPr>
          <a:xfrm>
            <a:off x="2816821"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6" name="object 66"/>
          <p:cNvSpPr/>
          <p:nvPr/>
        </p:nvSpPr>
        <p:spPr>
          <a:xfrm>
            <a:off x="3217720"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7" name="object 67"/>
          <p:cNvSpPr/>
          <p:nvPr/>
        </p:nvSpPr>
        <p:spPr>
          <a:xfrm>
            <a:off x="3618618"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8" name="object 68"/>
          <p:cNvSpPr/>
          <p:nvPr/>
        </p:nvSpPr>
        <p:spPr>
          <a:xfrm>
            <a:off x="4019517" y="4970412"/>
            <a:ext cx="0" cy="53975"/>
          </a:xfrm>
          <a:custGeom>
            <a:avLst/>
            <a:gdLst/>
            <a:ahLst/>
            <a:cxnLst/>
            <a:rect l="l" t="t" r="r" b="b"/>
            <a:pathLst>
              <a:path w="0" h="53975">
                <a:moveTo>
                  <a:pt x="0" y="0"/>
                </a:moveTo>
                <a:lnTo>
                  <a:pt x="0" y="53975"/>
                </a:lnTo>
              </a:path>
            </a:pathLst>
          </a:custGeom>
          <a:ln w="28575">
            <a:solidFill>
              <a:srgbClr val="000000"/>
            </a:solidFill>
          </a:ln>
        </p:spPr>
        <p:txBody>
          <a:bodyPr wrap="square" lIns="0" tIns="0" rIns="0" bIns="0" rtlCol="0"/>
          <a:lstStyle/>
          <a:p/>
        </p:txBody>
      </p:sp>
      <p:sp>
        <p:nvSpPr>
          <p:cNvPr id="69" name="object 69"/>
          <p:cNvSpPr/>
          <p:nvPr/>
        </p:nvSpPr>
        <p:spPr>
          <a:xfrm>
            <a:off x="805547" y="4970410"/>
            <a:ext cx="3207385" cy="0"/>
          </a:xfrm>
          <a:custGeom>
            <a:avLst/>
            <a:gdLst/>
            <a:ahLst/>
            <a:cxnLst/>
            <a:rect l="l" t="t" r="r" b="b"/>
            <a:pathLst>
              <a:path w="3207385" h="0">
                <a:moveTo>
                  <a:pt x="3207181" y="0"/>
                </a:moveTo>
                <a:lnTo>
                  <a:pt x="0" y="0"/>
                </a:lnTo>
              </a:path>
            </a:pathLst>
          </a:custGeom>
          <a:ln w="28575">
            <a:solidFill>
              <a:srgbClr val="000000"/>
            </a:solidFill>
          </a:ln>
        </p:spPr>
        <p:txBody>
          <a:bodyPr wrap="square" lIns="0" tIns="0" rIns="0" bIns="0" rtlCol="0"/>
          <a:lstStyle/>
          <a:p/>
        </p:txBody>
      </p:sp>
      <p:sp>
        <p:nvSpPr>
          <p:cNvPr id="70" name="object 70"/>
          <p:cNvSpPr/>
          <p:nvPr/>
        </p:nvSpPr>
        <p:spPr>
          <a:xfrm>
            <a:off x="812330" y="2684331"/>
            <a:ext cx="0" cy="2288540"/>
          </a:xfrm>
          <a:custGeom>
            <a:avLst/>
            <a:gdLst/>
            <a:ahLst/>
            <a:cxnLst/>
            <a:rect l="l" t="t" r="r" b="b"/>
            <a:pathLst>
              <a:path w="0" h="2288540">
                <a:moveTo>
                  <a:pt x="0" y="0"/>
                </a:moveTo>
                <a:lnTo>
                  <a:pt x="0" y="2288527"/>
                </a:lnTo>
              </a:path>
            </a:pathLst>
          </a:custGeom>
          <a:ln w="28574">
            <a:solidFill>
              <a:srgbClr val="000000"/>
            </a:solidFill>
          </a:ln>
        </p:spPr>
        <p:txBody>
          <a:bodyPr wrap="square" lIns="0" tIns="0" rIns="0" bIns="0" rtlCol="0"/>
          <a:lstStyle/>
          <a:p/>
        </p:txBody>
      </p:sp>
      <p:sp>
        <p:nvSpPr>
          <p:cNvPr id="71" name="object 71"/>
          <p:cNvSpPr/>
          <p:nvPr/>
        </p:nvSpPr>
        <p:spPr>
          <a:xfrm>
            <a:off x="758342" y="2681035"/>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2" name="object 72"/>
          <p:cNvSpPr/>
          <p:nvPr/>
        </p:nvSpPr>
        <p:spPr>
          <a:xfrm>
            <a:off x="758342" y="3062113"/>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3" name="object 73"/>
          <p:cNvSpPr/>
          <p:nvPr/>
        </p:nvSpPr>
        <p:spPr>
          <a:xfrm>
            <a:off x="758342" y="3443188"/>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4" name="object 74"/>
          <p:cNvSpPr/>
          <p:nvPr/>
        </p:nvSpPr>
        <p:spPr>
          <a:xfrm>
            <a:off x="758342" y="3824265"/>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5" name="object 75"/>
          <p:cNvSpPr/>
          <p:nvPr/>
        </p:nvSpPr>
        <p:spPr>
          <a:xfrm>
            <a:off x="758342" y="4586418"/>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6" name="object 76"/>
          <p:cNvSpPr/>
          <p:nvPr/>
        </p:nvSpPr>
        <p:spPr>
          <a:xfrm>
            <a:off x="758342" y="4970411"/>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7" name="object 77"/>
          <p:cNvSpPr/>
          <p:nvPr/>
        </p:nvSpPr>
        <p:spPr>
          <a:xfrm>
            <a:off x="758342" y="4205342"/>
            <a:ext cx="54610" cy="0"/>
          </a:xfrm>
          <a:custGeom>
            <a:avLst/>
            <a:gdLst/>
            <a:ahLst/>
            <a:cxnLst/>
            <a:rect l="l" t="t" r="r" b="b"/>
            <a:pathLst>
              <a:path w="54609" h="0">
                <a:moveTo>
                  <a:pt x="53987" y="0"/>
                </a:moveTo>
                <a:lnTo>
                  <a:pt x="0" y="0"/>
                </a:lnTo>
              </a:path>
            </a:pathLst>
          </a:custGeom>
          <a:ln w="28575">
            <a:solidFill>
              <a:srgbClr val="000000"/>
            </a:solidFill>
          </a:ln>
        </p:spPr>
        <p:txBody>
          <a:bodyPr wrap="square" lIns="0" tIns="0" rIns="0" bIns="0" rtlCol="0"/>
          <a:lstStyle/>
          <a:p/>
        </p:txBody>
      </p:sp>
      <p:sp>
        <p:nvSpPr>
          <p:cNvPr id="78" name="object 78"/>
          <p:cNvSpPr/>
          <p:nvPr/>
        </p:nvSpPr>
        <p:spPr>
          <a:xfrm>
            <a:off x="5143075" y="4963909"/>
            <a:ext cx="3208655" cy="0"/>
          </a:xfrm>
          <a:custGeom>
            <a:avLst/>
            <a:gdLst/>
            <a:ahLst/>
            <a:cxnLst/>
            <a:rect l="l" t="t" r="r" b="b"/>
            <a:pathLst>
              <a:path w="3208654" h="0">
                <a:moveTo>
                  <a:pt x="3208261" y="0"/>
                </a:moveTo>
                <a:lnTo>
                  <a:pt x="0" y="0"/>
                </a:lnTo>
              </a:path>
            </a:pathLst>
          </a:custGeom>
          <a:ln w="28575">
            <a:solidFill>
              <a:srgbClr val="000000"/>
            </a:solidFill>
          </a:ln>
        </p:spPr>
        <p:txBody>
          <a:bodyPr wrap="square" lIns="0" tIns="0" rIns="0" bIns="0" rtlCol="0"/>
          <a:lstStyle/>
          <a:p/>
        </p:txBody>
      </p:sp>
      <p:sp>
        <p:nvSpPr>
          <p:cNvPr id="79" name="object 79"/>
          <p:cNvSpPr/>
          <p:nvPr/>
        </p:nvSpPr>
        <p:spPr>
          <a:xfrm>
            <a:off x="5149872"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0" name="object 80"/>
          <p:cNvSpPr/>
          <p:nvPr/>
        </p:nvSpPr>
        <p:spPr>
          <a:xfrm>
            <a:off x="5550904"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1" name="object 81"/>
          <p:cNvSpPr/>
          <p:nvPr/>
        </p:nvSpPr>
        <p:spPr>
          <a:xfrm>
            <a:off x="5951936"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2" name="object 82"/>
          <p:cNvSpPr/>
          <p:nvPr/>
        </p:nvSpPr>
        <p:spPr>
          <a:xfrm>
            <a:off x="6352968"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3" name="object 83"/>
          <p:cNvSpPr/>
          <p:nvPr/>
        </p:nvSpPr>
        <p:spPr>
          <a:xfrm>
            <a:off x="6754000"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4" name="object 84"/>
          <p:cNvSpPr/>
          <p:nvPr/>
        </p:nvSpPr>
        <p:spPr>
          <a:xfrm>
            <a:off x="7155033"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5" name="object 85"/>
          <p:cNvSpPr/>
          <p:nvPr/>
        </p:nvSpPr>
        <p:spPr>
          <a:xfrm>
            <a:off x="7556065"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6" name="object 86"/>
          <p:cNvSpPr/>
          <p:nvPr/>
        </p:nvSpPr>
        <p:spPr>
          <a:xfrm>
            <a:off x="7957097"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7" name="object 87"/>
          <p:cNvSpPr/>
          <p:nvPr/>
        </p:nvSpPr>
        <p:spPr>
          <a:xfrm>
            <a:off x="8358129" y="4963909"/>
            <a:ext cx="0" cy="54610"/>
          </a:xfrm>
          <a:custGeom>
            <a:avLst/>
            <a:gdLst/>
            <a:ahLst/>
            <a:cxnLst/>
            <a:rect l="l" t="t" r="r" b="b"/>
            <a:pathLst>
              <a:path w="0" h="54610">
                <a:moveTo>
                  <a:pt x="0" y="0"/>
                </a:moveTo>
                <a:lnTo>
                  <a:pt x="0" y="54000"/>
                </a:lnTo>
              </a:path>
            </a:pathLst>
          </a:custGeom>
          <a:ln w="28575">
            <a:solidFill>
              <a:srgbClr val="000000"/>
            </a:solidFill>
          </a:ln>
        </p:spPr>
        <p:txBody>
          <a:bodyPr wrap="square" lIns="0" tIns="0" rIns="0" bIns="0" rtlCol="0"/>
          <a:lstStyle/>
          <a:p/>
        </p:txBody>
      </p:sp>
      <p:sp>
        <p:nvSpPr>
          <p:cNvPr id="88" name="object 88"/>
          <p:cNvSpPr/>
          <p:nvPr/>
        </p:nvSpPr>
        <p:spPr>
          <a:xfrm>
            <a:off x="5149872" y="2676455"/>
            <a:ext cx="0" cy="2290445"/>
          </a:xfrm>
          <a:custGeom>
            <a:avLst/>
            <a:gdLst/>
            <a:ahLst/>
            <a:cxnLst/>
            <a:rect l="l" t="t" r="r" b="b"/>
            <a:pathLst>
              <a:path w="0" h="2290445">
                <a:moveTo>
                  <a:pt x="0" y="0"/>
                </a:moveTo>
                <a:lnTo>
                  <a:pt x="0" y="2289898"/>
                </a:lnTo>
              </a:path>
            </a:pathLst>
          </a:custGeom>
          <a:ln w="28575">
            <a:solidFill>
              <a:srgbClr val="000000"/>
            </a:solidFill>
          </a:ln>
        </p:spPr>
        <p:txBody>
          <a:bodyPr wrap="square" lIns="0" tIns="0" rIns="0" bIns="0" rtlCol="0"/>
          <a:lstStyle/>
          <a:p/>
        </p:txBody>
      </p:sp>
      <p:sp>
        <p:nvSpPr>
          <p:cNvPr id="89" name="object 89"/>
          <p:cNvSpPr/>
          <p:nvPr/>
        </p:nvSpPr>
        <p:spPr>
          <a:xfrm>
            <a:off x="5085882" y="2673156"/>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0" name="object 90"/>
          <p:cNvSpPr/>
          <p:nvPr/>
        </p:nvSpPr>
        <p:spPr>
          <a:xfrm>
            <a:off x="5085882" y="3054462"/>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1" name="object 91"/>
          <p:cNvSpPr/>
          <p:nvPr/>
        </p:nvSpPr>
        <p:spPr>
          <a:xfrm>
            <a:off x="5085882" y="3435767"/>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2" name="object 92"/>
          <p:cNvSpPr/>
          <p:nvPr/>
        </p:nvSpPr>
        <p:spPr>
          <a:xfrm>
            <a:off x="5085882" y="3817073"/>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3" name="object 93"/>
          <p:cNvSpPr/>
          <p:nvPr/>
        </p:nvSpPr>
        <p:spPr>
          <a:xfrm>
            <a:off x="5085882" y="4579685"/>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4" name="object 94"/>
          <p:cNvSpPr/>
          <p:nvPr/>
        </p:nvSpPr>
        <p:spPr>
          <a:xfrm>
            <a:off x="5085882" y="4960992"/>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5" name="object 95"/>
          <p:cNvSpPr/>
          <p:nvPr/>
        </p:nvSpPr>
        <p:spPr>
          <a:xfrm>
            <a:off x="5085882" y="4198378"/>
            <a:ext cx="54610" cy="0"/>
          </a:xfrm>
          <a:custGeom>
            <a:avLst/>
            <a:gdLst/>
            <a:ahLst/>
            <a:cxnLst/>
            <a:rect l="l" t="t" r="r" b="b"/>
            <a:pathLst>
              <a:path w="54610" h="0">
                <a:moveTo>
                  <a:pt x="54013" y="0"/>
                </a:moveTo>
                <a:lnTo>
                  <a:pt x="0" y="0"/>
                </a:lnTo>
              </a:path>
            </a:pathLst>
          </a:custGeom>
          <a:ln w="28575">
            <a:solidFill>
              <a:srgbClr val="000000"/>
            </a:solidFill>
          </a:ln>
        </p:spPr>
        <p:txBody>
          <a:bodyPr wrap="square" lIns="0" tIns="0" rIns="0" bIns="0" rtlCol="0"/>
          <a:lstStyle/>
          <a:p/>
        </p:txBody>
      </p:sp>
      <p:sp>
        <p:nvSpPr>
          <p:cNvPr id="96" name="object 96"/>
          <p:cNvSpPr txBox="1"/>
          <p:nvPr/>
        </p:nvSpPr>
        <p:spPr>
          <a:xfrm>
            <a:off x="5100542" y="5017008"/>
            <a:ext cx="3354070" cy="419100"/>
          </a:xfrm>
          <a:prstGeom prst="rect">
            <a:avLst/>
          </a:prstGeom>
        </p:spPr>
        <p:txBody>
          <a:bodyPr wrap="square" lIns="0" tIns="26669" rIns="0" bIns="0" rtlCol="0" vert="horz">
            <a:spAutoFit/>
          </a:bodyPr>
          <a:lstStyle/>
          <a:p>
            <a:pPr algn="ctr">
              <a:lnSpc>
                <a:spcPct val="100000"/>
              </a:lnSpc>
              <a:spcBef>
                <a:spcPts val="209"/>
              </a:spcBef>
              <a:tabLst>
                <a:tab pos="394335" algn="l"/>
                <a:tab pos="755015" algn="l"/>
                <a:tab pos="1156970" algn="l"/>
                <a:tab pos="1557020" algn="l"/>
                <a:tab pos="1958339" algn="l"/>
                <a:tab pos="2360295" algn="l"/>
                <a:tab pos="2761615" algn="l"/>
                <a:tab pos="3163570" algn="l"/>
              </a:tabLst>
            </a:pPr>
            <a:r>
              <a:rPr dirty="0" sz="1200">
                <a:latin typeface="Ebrima"/>
                <a:cs typeface="Ebrima"/>
              </a:rPr>
              <a:t>0	6	12	18	24	30	36	42	48</a:t>
            </a:r>
            <a:endParaRPr sz="1200">
              <a:latin typeface="Ebrima"/>
              <a:cs typeface="Ebrima"/>
            </a:endParaRPr>
          </a:p>
          <a:p>
            <a:pPr algn="ctr" marR="45085">
              <a:lnSpc>
                <a:spcPct val="100000"/>
              </a:lnSpc>
              <a:spcBef>
                <a:spcPts val="110"/>
              </a:spcBef>
            </a:pPr>
            <a:r>
              <a:rPr dirty="0" sz="1200" spc="-5" b="1">
                <a:latin typeface="Ebrima"/>
                <a:cs typeface="Ebrima"/>
              </a:rPr>
              <a:t>Time</a:t>
            </a:r>
            <a:r>
              <a:rPr dirty="0" sz="1200" spc="-30" b="1">
                <a:latin typeface="Ebrima"/>
                <a:cs typeface="Ebrima"/>
              </a:rPr>
              <a:t> </a:t>
            </a:r>
            <a:r>
              <a:rPr dirty="0" sz="1200" spc="-5" b="1">
                <a:latin typeface="Ebrima"/>
                <a:cs typeface="Ebrima"/>
              </a:rPr>
              <a:t>(months)</a:t>
            </a:r>
            <a:endParaRPr sz="1200">
              <a:latin typeface="Ebrima"/>
              <a:cs typeface="Ebrima"/>
            </a:endParaRPr>
          </a:p>
        </p:txBody>
      </p:sp>
      <p:sp>
        <p:nvSpPr>
          <p:cNvPr id="97" name="object 97"/>
          <p:cNvSpPr txBox="1"/>
          <p:nvPr/>
        </p:nvSpPr>
        <p:spPr>
          <a:xfrm>
            <a:off x="4826222" y="4450029"/>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0.5</a:t>
            </a:r>
            <a:endParaRPr sz="1200">
              <a:latin typeface="Ebrima"/>
              <a:cs typeface="Ebrima"/>
            </a:endParaRPr>
          </a:p>
        </p:txBody>
      </p:sp>
      <p:sp>
        <p:nvSpPr>
          <p:cNvPr id="98" name="object 98"/>
          <p:cNvSpPr txBox="1"/>
          <p:nvPr/>
        </p:nvSpPr>
        <p:spPr>
          <a:xfrm>
            <a:off x="4826222" y="4834229"/>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0.0</a:t>
            </a:r>
            <a:endParaRPr sz="1200">
              <a:latin typeface="Ebrima"/>
              <a:cs typeface="Ebrima"/>
            </a:endParaRPr>
          </a:p>
        </p:txBody>
      </p:sp>
      <p:sp>
        <p:nvSpPr>
          <p:cNvPr id="99" name="object 99"/>
          <p:cNvSpPr txBox="1"/>
          <p:nvPr/>
        </p:nvSpPr>
        <p:spPr>
          <a:xfrm>
            <a:off x="4826222" y="2559354"/>
            <a:ext cx="223520" cy="582930"/>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1.0</a:t>
            </a:r>
            <a:endParaRPr sz="1200">
              <a:latin typeface="Ebrima"/>
              <a:cs typeface="Ebrima"/>
            </a:endParaRPr>
          </a:p>
          <a:p>
            <a:pPr>
              <a:lnSpc>
                <a:spcPct val="100000"/>
              </a:lnSpc>
              <a:spcBef>
                <a:spcPts val="15"/>
              </a:spcBef>
            </a:pPr>
            <a:endParaRPr sz="1100">
              <a:latin typeface="Ebrima"/>
              <a:cs typeface="Ebrima"/>
            </a:endParaRPr>
          </a:p>
          <a:p>
            <a:pPr marL="12700">
              <a:lnSpc>
                <a:spcPct val="100000"/>
              </a:lnSpc>
            </a:pPr>
            <a:r>
              <a:rPr dirty="0" sz="1200">
                <a:latin typeface="Ebrima"/>
                <a:cs typeface="Ebrima"/>
              </a:rPr>
              <a:t>0.9</a:t>
            </a:r>
            <a:endParaRPr sz="1200">
              <a:latin typeface="Ebrima"/>
              <a:cs typeface="Ebrima"/>
            </a:endParaRPr>
          </a:p>
        </p:txBody>
      </p:sp>
      <p:sp>
        <p:nvSpPr>
          <p:cNvPr id="100" name="object 100"/>
          <p:cNvSpPr txBox="1"/>
          <p:nvPr/>
        </p:nvSpPr>
        <p:spPr>
          <a:xfrm>
            <a:off x="4826222" y="3313429"/>
            <a:ext cx="22352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0.8</a:t>
            </a:r>
            <a:endParaRPr sz="1200">
              <a:latin typeface="Ebrima"/>
              <a:cs typeface="Ebrima"/>
            </a:endParaRPr>
          </a:p>
        </p:txBody>
      </p:sp>
      <p:sp>
        <p:nvSpPr>
          <p:cNvPr id="101" name="object 101"/>
          <p:cNvSpPr txBox="1"/>
          <p:nvPr/>
        </p:nvSpPr>
        <p:spPr>
          <a:xfrm>
            <a:off x="4826222" y="3705555"/>
            <a:ext cx="223520" cy="572135"/>
          </a:xfrm>
          <a:prstGeom prst="rect">
            <a:avLst/>
          </a:prstGeom>
        </p:spPr>
        <p:txBody>
          <a:bodyPr wrap="square" lIns="0" tIns="12700" rIns="0" bIns="0" rtlCol="0" vert="horz">
            <a:spAutoFit/>
          </a:bodyPr>
          <a:lstStyle/>
          <a:p>
            <a:pPr marL="12700">
              <a:lnSpc>
                <a:spcPct val="100000"/>
              </a:lnSpc>
              <a:spcBef>
                <a:spcPts val="100"/>
              </a:spcBef>
            </a:pPr>
            <a:r>
              <a:rPr dirty="0" sz="1200">
                <a:latin typeface="Ebrima"/>
                <a:cs typeface="Ebrima"/>
              </a:rPr>
              <a:t>0.7</a:t>
            </a:r>
            <a:endParaRPr sz="1200">
              <a:latin typeface="Ebrima"/>
              <a:cs typeface="Ebrima"/>
            </a:endParaRPr>
          </a:p>
          <a:p>
            <a:pPr marL="12700">
              <a:lnSpc>
                <a:spcPct val="100000"/>
              </a:lnSpc>
              <a:spcBef>
                <a:spcPts val="1420"/>
              </a:spcBef>
            </a:pPr>
            <a:r>
              <a:rPr dirty="0" sz="1200">
                <a:latin typeface="Ebrima"/>
                <a:cs typeface="Ebrima"/>
              </a:rPr>
              <a:t>0.6</a:t>
            </a:r>
            <a:endParaRPr sz="1200">
              <a:latin typeface="Ebrima"/>
              <a:cs typeface="Ebrima"/>
            </a:endParaRPr>
          </a:p>
        </p:txBody>
      </p:sp>
      <p:sp>
        <p:nvSpPr>
          <p:cNvPr id="102" name="object 102"/>
          <p:cNvSpPr txBox="1"/>
          <p:nvPr/>
        </p:nvSpPr>
        <p:spPr>
          <a:xfrm>
            <a:off x="2455862" y="1543050"/>
            <a:ext cx="1338580" cy="370205"/>
          </a:xfrm>
          <a:prstGeom prst="rect">
            <a:avLst/>
          </a:prstGeom>
          <a:solidFill>
            <a:srgbClr val="FFFF00"/>
          </a:solidFill>
        </p:spPr>
        <p:txBody>
          <a:bodyPr wrap="square" lIns="0" tIns="38100" rIns="0" bIns="0" rtlCol="0" vert="horz">
            <a:spAutoFit/>
          </a:bodyPr>
          <a:lstStyle/>
          <a:p>
            <a:pPr marL="90805">
              <a:lnSpc>
                <a:spcPct val="100000"/>
              </a:lnSpc>
              <a:spcBef>
                <a:spcPts val="300"/>
              </a:spcBef>
            </a:pPr>
            <a:r>
              <a:rPr dirty="0" sz="1800">
                <a:latin typeface="標楷體"/>
                <a:cs typeface="標楷體"/>
              </a:rPr>
              <a:t>有淋巴轉移</a:t>
            </a:r>
            <a:endParaRPr sz="1800">
              <a:latin typeface="標楷體"/>
              <a:cs typeface="標楷體"/>
            </a:endParaRPr>
          </a:p>
        </p:txBody>
      </p:sp>
      <p:sp>
        <p:nvSpPr>
          <p:cNvPr id="103" name="object 103"/>
          <p:cNvSpPr txBox="1"/>
          <p:nvPr/>
        </p:nvSpPr>
        <p:spPr>
          <a:xfrm>
            <a:off x="5764212" y="1517650"/>
            <a:ext cx="1800225" cy="368300"/>
          </a:xfrm>
          <a:prstGeom prst="rect">
            <a:avLst/>
          </a:prstGeom>
          <a:solidFill>
            <a:srgbClr val="FFFF00"/>
          </a:solidFill>
        </p:spPr>
        <p:txBody>
          <a:bodyPr wrap="square" lIns="0" tIns="38100" rIns="0" bIns="0" rtlCol="0" vert="horz">
            <a:spAutoFit/>
          </a:bodyPr>
          <a:lstStyle/>
          <a:p>
            <a:pPr marL="90805">
              <a:lnSpc>
                <a:spcPct val="100000"/>
              </a:lnSpc>
              <a:spcBef>
                <a:spcPts val="300"/>
              </a:spcBef>
            </a:pPr>
            <a:r>
              <a:rPr dirty="0" sz="1800">
                <a:latin typeface="標楷體"/>
                <a:cs typeface="標楷體"/>
              </a:rPr>
              <a:t>荷爾蒙受體陰性</a:t>
            </a:r>
            <a:endParaRPr sz="1800">
              <a:latin typeface="標楷體"/>
              <a:cs typeface="標楷體"/>
            </a:endParaRPr>
          </a:p>
        </p:txBody>
      </p:sp>
      <p:sp>
        <p:nvSpPr>
          <p:cNvPr id="104" name="object 104"/>
          <p:cNvSpPr txBox="1"/>
          <p:nvPr/>
        </p:nvSpPr>
        <p:spPr>
          <a:xfrm>
            <a:off x="3402965" y="2390775"/>
            <a:ext cx="1168400" cy="299720"/>
          </a:xfrm>
          <a:prstGeom prst="rect">
            <a:avLst/>
          </a:prstGeom>
        </p:spPr>
        <p:txBody>
          <a:bodyPr wrap="square" lIns="0" tIns="12700" rIns="0" bIns="0" rtlCol="0" vert="horz">
            <a:spAutoFit/>
          </a:bodyPr>
          <a:lstStyle/>
          <a:p>
            <a:pPr marL="12700">
              <a:lnSpc>
                <a:spcPct val="100000"/>
              </a:lnSpc>
              <a:spcBef>
                <a:spcPts val="100"/>
              </a:spcBef>
            </a:pPr>
            <a:r>
              <a:rPr dirty="0" sz="1800" spc="-5" b="1">
                <a:solidFill>
                  <a:srgbClr val="538235"/>
                </a:solidFill>
                <a:latin typeface="標楷體"/>
                <a:cs typeface="標楷體"/>
              </a:rPr>
              <a:t>雙標靶治療</a:t>
            </a:r>
            <a:endParaRPr sz="1800">
              <a:latin typeface="標楷體"/>
              <a:cs typeface="標楷體"/>
            </a:endParaRPr>
          </a:p>
        </p:txBody>
      </p:sp>
      <p:sp>
        <p:nvSpPr>
          <p:cNvPr id="105" name="object 105"/>
          <p:cNvSpPr txBox="1"/>
          <p:nvPr/>
        </p:nvSpPr>
        <p:spPr>
          <a:xfrm>
            <a:off x="7331932" y="2425250"/>
            <a:ext cx="1591310" cy="299720"/>
          </a:xfrm>
          <a:prstGeom prst="rect">
            <a:avLst/>
          </a:prstGeom>
        </p:spPr>
        <p:txBody>
          <a:bodyPr wrap="square" lIns="0" tIns="12700" rIns="0" bIns="0" rtlCol="0" vert="horz">
            <a:spAutoFit/>
          </a:bodyPr>
          <a:lstStyle/>
          <a:p>
            <a:pPr marL="38100">
              <a:lnSpc>
                <a:spcPct val="100000"/>
              </a:lnSpc>
              <a:spcBef>
                <a:spcPts val="100"/>
              </a:spcBef>
            </a:pPr>
            <a:r>
              <a:rPr dirty="0" sz="1000" spc="-5" b="1">
                <a:latin typeface="Ebrima"/>
                <a:cs typeface="Ebrima"/>
              </a:rPr>
              <a:t>3</a:t>
            </a:r>
            <a:r>
              <a:rPr dirty="0" sz="1000" spc="-40" b="1">
                <a:latin typeface="Ebrima"/>
                <a:cs typeface="Ebrima"/>
              </a:rPr>
              <a:t> </a:t>
            </a:r>
            <a:r>
              <a:rPr dirty="0" sz="1000" spc="-80" b="1">
                <a:latin typeface="Ebrima"/>
                <a:cs typeface="Ebrima"/>
              </a:rPr>
              <a:t>years</a:t>
            </a:r>
            <a:r>
              <a:rPr dirty="0" baseline="16975" sz="2700" spc="-7" b="1">
                <a:solidFill>
                  <a:srgbClr val="538235"/>
                </a:solidFill>
                <a:latin typeface="標楷體"/>
                <a:cs typeface="標楷體"/>
              </a:rPr>
              <a:t>雙標靶治療</a:t>
            </a:r>
            <a:endParaRPr baseline="16975" sz="2700">
              <a:latin typeface="標楷體"/>
              <a:cs typeface="標楷體"/>
            </a:endParaRPr>
          </a:p>
        </p:txBody>
      </p:sp>
      <p:sp>
        <p:nvSpPr>
          <p:cNvPr id="106" name="object 106"/>
          <p:cNvSpPr/>
          <p:nvPr/>
        </p:nvSpPr>
        <p:spPr>
          <a:xfrm>
            <a:off x="3513137" y="2756801"/>
            <a:ext cx="149860" cy="231140"/>
          </a:xfrm>
          <a:custGeom>
            <a:avLst/>
            <a:gdLst/>
            <a:ahLst/>
            <a:cxnLst/>
            <a:rect l="l" t="t" r="r" b="b"/>
            <a:pathLst>
              <a:path w="149860" h="231139">
                <a:moveTo>
                  <a:pt x="0" y="230873"/>
                </a:moveTo>
                <a:lnTo>
                  <a:pt x="149618" y="0"/>
                </a:lnTo>
              </a:path>
            </a:pathLst>
          </a:custGeom>
          <a:ln w="25400">
            <a:solidFill>
              <a:srgbClr val="538235"/>
            </a:solidFill>
          </a:ln>
        </p:spPr>
        <p:txBody>
          <a:bodyPr wrap="square" lIns="0" tIns="0" rIns="0" bIns="0" rtlCol="0"/>
          <a:lstStyle/>
          <a:p/>
        </p:txBody>
      </p:sp>
      <p:sp>
        <p:nvSpPr>
          <p:cNvPr id="107" name="object 107"/>
          <p:cNvSpPr/>
          <p:nvPr/>
        </p:nvSpPr>
        <p:spPr>
          <a:xfrm>
            <a:off x="3623880" y="2703508"/>
            <a:ext cx="73660" cy="85090"/>
          </a:xfrm>
          <a:custGeom>
            <a:avLst/>
            <a:gdLst/>
            <a:ahLst/>
            <a:cxnLst/>
            <a:rect l="l" t="t" r="r" b="b"/>
            <a:pathLst>
              <a:path w="73660" h="85089">
                <a:moveTo>
                  <a:pt x="73406" y="0"/>
                </a:moveTo>
                <a:lnTo>
                  <a:pt x="0" y="43230"/>
                </a:lnTo>
                <a:lnTo>
                  <a:pt x="63944" y="84670"/>
                </a:lnTo>
                <a:lnTo>
                  <a:pt x="73406" y="0"/>
                </a:lnTo>
                <a:close/>
              </a:path>
            </a:pathLst>
          </a:custGeom>
          <a:solidFill>
            <a:srgbClr val="538235"/>
          </a:solidFill>
        </p:spPr>
        <p:txBody>
          <a:bodyPr wrap="square" lIns="0" tIns="0" rIns="0" bIns="0" rtlCol="0"/>
          <a:lstStyle/>
          <a:p/>
        </p:txBody>
      </p:sp>
      <p:sp>
        <p:nvSpPr>
          <p:cNvPr id="108" name="object 108"/>
          <p:cNvSpPr/>
          <p:nvPr/>
        </p:nvSpPr>
        <p:spPr>
          <a:xfrm>
            <a:off x="7859712" y="2694800"/>
            <a:ext cx="149860" cy="229870"/>
          </a:xfrm>
          <a:custGeom>
            <a:avLst/>
            <a:gdLst/>
            <a:ahLst/>
            <a:cxnLst/>
            <a:rect l="l" t="t" r="r" b="b"/>
            <a:pathLst>
              <a:path w="149859" h="229869">
                <a:moveTo>
                  <a:pt x="0" y="229374"/>
                </a:moveTo>
                <a:lnTo>
                  <a:pt x="149479" y="0"/>
                </a:lnTo>
              </a:path>
            </a:pathLst>
          </a:custGeom>
          <a:ln w="25400">
            <a:solidFill>
              <a:srgbClr val="538235"/>
            </a:solidFill>
          </a:ln>
        </p:spPr>
        <p:txBody>
          <a:bodyPr wrap="square" lIns="0" tIns="0" rIns="0" bIns="0" rtlCol="0"/>
          <a:lstStyle/>
          <a:p/>
        </p:txBody>
      </p:sp>
      <p:sp>
        <p:nvSpPr>
          <p:cNvPr id="109" name="object 109"/>
          <p:cNvSpPr/>
          <p:nvPr/>
        </p:nvSpPr>
        <p:spPr>
          <a:xfrm>
            <a:off x="7970339" y="2641597"/>
            <a:ext cx="73660" cy="85090"/>
          </a:xfrm>
          <a:custGeom>
            <a:avLst/>
            <a:gdLst/>
            <a:ahLst/>
            <a:cxnLst/>
            <a:rect l="l" t="t" r="r" b="b"/>
            <a:pathLst>
              <a:path w="73659" h="85089">
                <a:moveTo>
                  <a:pt x="73520" y="0"/>
                </a:moveTo>
                <a:lnTo>
                  <a:pt x="0" y="43040"/>
                </a:lnTo>
                <a:lnTo>
                  <a:pt x="63842" y="84645"/>
                </a:lnTo>
                <a:lnTo>
                  <a:pt x="73520" y="0"/>
                </a:lnTo>
                <a:close/>
              </a:path>
            </a:pathLst>
          </a:custGeom>
          <a:solidFill>
            <a:srgbClr val="538235"/>
          </a:solidFill>
        </p:spPr>
        <p:txBody>
          <a:bodyPr wrap="square" lIns="0" tIns="0" rIns="0" bIns="0" rtlCol="0"/>
          <a:lstStyle/>
          <a:p/>
        </p:txBody>
      </p:sp>
      <p:sp>
        <p:nvSpPr>
          <p:cNvPr id="110" name="object 110"/>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15:31:25</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The positive outcome of the</a:t>
            </a:r>
            <a:r>
              <a:rPr dirty="0" sz="1000" spc="-45">
                <a:latin typeface="Arial"/>
                <a:cs typeface="Arial"/>
              </a:rPr>
              <a:t> </a:t>
            </a:r>
            <a:r>
              <a:rPr dirty="0" sz="1000" spc="-50">
                <a:latin typeface="Arial"/>
                <a:cs typeface="Arial"/>
              </a:rPr>
              <a:t>study  </a:t>
            </a:r>
            <a:r>
              <a:rPr dirty="0" sz="1000">
                <a:latin typeface="Arial"/>
                <a:cs typeface="Arial"/>
              </a:rPr>
              <a:t>was likely driven by results in  patients with disease at high risk  of recurrence   (e.g. N+ and/or</a:t>
            </a:r>
            <a:r>
              <a:rPr dirty="0" sz="1000" spc="-10">
                <a:latin typeface="Arial"/>
                <a:cs typeface="Arial"/>
              </a:rPr>
              <a:t> </a:t>
            </a:r>
            <a:r>
              <a:rPr dirty="0" sz="1000">
                <a:latin typeface="Arial"/>
                <a:cs typeface="Arial"/>
              </a:rPr>
              <a:t>HR-)</a:t>
            </a:r>
            <a:endParaRPr sz="1000">
              <a:latin typeface="Arial"/>
              <a:cs typeface="Arial"/>
            </a:endParaRPr>
          </a:p>
          <a:p>
            <a:pPr marL="25400" marR="17780">
              <a:lnSpc>
                <a:spcPct val="100000"/>
              </a:lnSpc>
            </a:pPr>
            <a:r>
              <a:rPr dirty="0" sz="1000">
                <a:latin typeface="Arial"/>
                <a:cs typeface="Arial"/>
              </a:rPr>
              <a:t>Pre-planned subgroup analysis</a:t>
            </a:r>
            <a:r>
              <a:rPr dirty="0" sz="1000" spc="-90">
                <a:latin typeface="Arial"/>
                <a:cs typeface="Arial"/>
              </a:rPr>
              <a:t> </a:t>
            </a:r>
            <a:r>
              <a:rPr dirty="0" sz="1000" spc="-459">
                <a:latin typeface="Arial"/>
                <a:cs typeface="Arial"/>
              </a:rPr>
              <a:t>showed </a:t>
            </a:r>
            <a:r>
              <a:rPr dirty="0" sz="1000" spc="-265">
                <a:latin typeface="Arial"/>
                <a:cs typeface="Arial"/>
              </a:rPr>
              <a:t> </a:t>
            </a:r>
            <a:r>
              <a:rPr dirty="0" sz="1000">
                <a:latin typeface="Arial"/>
                <a:cs typeface="Arial"/>
              </a:rPr>
              <a:t>that pertuzumab improved the  three-year disease-free survival  among those with node-positive  disease (92 vs 90 % at 3 year,  HR</a:t>
            </a:r>
            <a:r>
              <a:rPr dirty="0" sz="1000" spc="-5">
                <a:latin typeface="Arial"/>
                <a:cs typeface="Arial"/>
              </a:rPr>
              <a:t> </a:t>
            </a:r>
            <a:r>
              <a:rPr dirty="0" sz="1000">
                <a:latin typeface="Arial"/>
                <a:cs typeface="Arial"/>
              </a:rPr>
              <a:t>0.77)</a:t>
            </a:r>
            <a:endParaRPr sz="1000">
              <a:latin typeface="Arial"/>
              <a:cs typeface="Arial"/>
            </a:endParaRPr>
          </a:p>
          <a:p>
            <a:pPr marL="25400" marR="17780">
              <a:lnSpc>
                <a:spcPct val="100000"/>
              </a:lnSpc>
            </a:pPr>
            <a:r>
              <a:rPr dirty="0" sz="1000">
                <a:latin typeface="Arial"/>
                <a:cs typeface="Arial"/>
              </a:rPr>
              <a:t>The magnitude of improvements  </a:t>
            </a:r>
            <a:r>
              <a:rPr dirty="0" sz="1000" spc="-275">
                <a:latin typeface="Arial"/>
                <a:cs typeface="Arial"/>
              </a:rPr>
              <a:t>in </a:t>
            </a:r>
            <a:r>
              <a:rPr dirty="0" sz="1000">
                <a:latin typeface="Arial"/>
                <a:cs typeface="Arial"/>
              </a:rPr>
              <a:t>recurrence rates with  pertuzaumb appeared to be  greater among patients with  hormone receptor negative  tumors, 1.6% at three year,  though the difference was not  statistically</a:t>
            </a:r>
            <a:r>
              <a:rPr dirty="0" sz="1000" spc="-10">
                <a:latin typeface="Arial"/>
                <a:cs typeface="Arial"/>
              </a:rPr>
              <a:t> </a:t>
            </a:r>
            <a:r>
              <a:rPr dirty="0" sz="1000">
                <a:latin typeface="Arial"/>
                <a:cs typeface="Arial"/>
              </a:rPr>
              <a:t>significant. </a:t>
            </a:r>
            <a:endParaRPr sz="1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20680"/>
            <a:ext cx="9143998" cy="243731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510540" y="247808"/>
            <a:ext cx="7140575" cy="574040"/>
          </a:xfrm>
          <a:prstGeom prst="rect"/>
        </p:spPr>
        <p:txBody>
          <a:bodyPr wrap="square" lIns="0" tIns="12700" rIns="0" bIns="0" rtlCol="0" vert="horz">
            <a:spAutoFit/>
          </a:bodyPr>
          <a:lstStyle/>
          <a:p>
            <a:pPr marL="12700">
              <a:lnSpc>
                <a:spcPct val="100000"/>
              </a:lnSpc>
              <a:spcBef>
                <a:spcPts val="100"/>
              </a:spcBef>
            </a:pPr>
            <a:r>
              <a:rPr dirty="0" sz="3600" spc="-30" b="0">
                <a:solidFill>
                  <a:srgbClr val="000000"/>
                </a:solidFill>
                <a:latin typeface="Calibri Light"/>
                <a:cs typeface="Calibri Light"/>
              </a:rPr>
              <a:t>ExteNET</a:t>
            </a:r>
            <a:r>
              <a:rPr dirty="0" sz="3600" spc="-90" b="0">
                <a:solidFill>
                  <a:srgbClr val="000000"/>
                </a:solidFill>
                <a:latin typeface="Calibri Light"/>
                <a:cs typeface="Calibri Light"/>
              </a:rPr>
              <a:t> </a:t>
            </a:r>
            <a:r>
              <a:rPr dirty="0" sz="3600" b="0">
                <a:solidFill>
                  <a:srgbClr val="000000"/>
                </a:solidFill>
                <a:latin typeface="Calibri Light"/>
                <a:cs typeface="Calibri Light"/>
              </a:rPr>
              <a:t>–</a:t>
            </a:r>
            <a:r>
              <a:rPr dirty="0" sz="3600" spc="-65" b="0">
                <a:solidFill>
                  <a:srgbClr val="000000"/>
                </a:solidFill>
                <a:latin typeface="Calibri Light"/>
                <a:cs typeface="Calibri Light"/>
              </a:rPr>
              <a:t> </a:t>
            </a:r>
            <a:r>
              <a:rPr dirty="0" sz="2500">
                <a:solidFill>
                  <a:srgbClr val="FF0000"/>
                </a:solidFill>
              </a:rPr>
              <a:t>再加上一年</a:t>
            </a:r>
            <a:r>
              <a:rPr dirty="0" sz="2500" spc="-10">
                <a:solidFill>
                  <a:srgbClr val="FF0000"/>
                </a:solidFill>
              </a:rPr>
              <a:t>的口</a:t>
            </a:r>
            <a:r>
              <a:rPr dirty="0" sz="2500">
                <a:solidFill>
                  <a:srgbClr val="FF0000"/>
                </a:solidFill>
              </a:rPr>
              <a:t>服</a:t>
            </a:r>
            <a:r>
              <a:rPr dirty="0" sz="2500" spc="-10">
                <a:solidFill>
                  <a:srgbClr val="FF0000"/>
                </a:solidFill>
              </a:rPr>
              <a:t>標靶</a:t>
            </a:r>
            <a:r>
              <a:rPr dirty="0" sz="2500">
                <a:solidFill>
                  <a:srgbClr val="FF0000"/>
                </a:solidFill>
              </a:rPr>
              <a:t>藥</a:t>
            </a:r>
            <a:r>
              <a:rPr dirty="0" sz="2500" spc="-10">
                <a:solidFill>
                  <a:srgbClr val="FF0000"/>
                </a:solidFill>
              </a:rPr>
              <a:t>物</a:t>
            </a:r>
            <a:r>
              <a:rPr dirty="0" sz="2500" spc="-680">
                <a:solidFill>
                  <a:srgbClr val="FF0000"/>
                </a:solidFill>
              </a:rPr>
              <a:t> </a:t>
            </a:r>
            <a:r>
              <a:rPr dirty="0" sz="2500" spc="-5">
                <a:solidFill>
                  <a:srgbClr val="FF0000"/>
                </a:solidFill>
                <a:latin typeface="Times New Roman"/>
                <a:cs typeface="Times New Roman"/>
              </a:rPr>
              <a:t>Neratinib</a:t>
            </a:r>
            <a:endParaRPr sz="2500">
              <a:latin typeface="Times New Roman"/>
              <a:cs typeface="Times New Roman"/>
            </a:endParaRPr>
          </a:p>
        </p:txBody>
      </p:sp>
      <p:sp>
        <p:nvSpPr>
          <p:cNvPr id="4" name="object 4"/>
          <p:cNvSpPr txBox="1"/>
          <p:nvPr/>
        </p:nvSpPr>
        <p:spPr>
          <a:xfrm>
            <a:off x="485775" y="1037454"/>
            <a:ext cx="4944745" cy="291465"/>
          </a:xfrm>
          <a:prstGeom prst="rect">
            <a:avLst/>
          </a:prstGeom>
        </p:spPr>
        <p:txBody>
          <a:bodyPr wrap="square" lIns="0" tIns="12065" rIns="0" bIns="0" rtlCol="0" vert="horz">
            <a:spAutoFit/>
          </a:bodyPr>
          <a:lstStyle/>
          <a:p>
            <a:pPr marL="12700">
              <a:lnSpc>
                <a:spcPct val="100000"/>
              </a:lnSpc>
              <a:spcBef>
                <a:spcPts val="95"/>
              </a:spcBef>
            </a:pPr>
            <a:r>
              <a:rPr dirty="0" sz="1750" spc="-65" b="1" i="1">
                <a:solidFill>
                  <a:srgbClr val="4471C4"/>
                </a:solidFill>
                <a:latin typeface="Ebrima"/>
                <a:cs typeface="Ebrima"/>
              </a:rPr>
              <a:t>2-year IDFS </a:t>
            </a:r>
            <a:r>
              <a:rPr dirty="0" sz="1750" spc="-60" b="1" i="1">
                <a:solidFill>
                  <a:srgbClr val="4471C4"/>
                </a:solidFill>
                <a:latin typeface="Ebrima"/>
                <a:cs typeface="Ebrima"/>
              </a:rPr>
              <a:t>according </a:t>
            </a:r>
            <a:r>
              <a:rPr dirty="0" sz="1750" spc="-70" b="1" i="1">
                <a:solidFill>
                  <a:srgbClr val="4471C4"/>
                </a:solidFill>
                <a:latin typeface="Ebrima"/>
                <a:cs typeface="Ebrima"/>
              </a:rPr>
              <a:t>to hormone </a:t>
            </a:r>
            <a:r>
              <a:rPr dirty="0" sz="1750" spc="-60" b="1" i="1">
                <a:solidFill>
                  <a:srgbClr val="4471C4"/>
                </a:solidFill>
                <a:latin typeface="Ebrima"/>
                <a:cs typeface="Ebrima"/>
              </a:rPr>
              <a:t>receptor</a:t>
            </a:r>
            <a:r>
              <a:rPr dirty="0" sz="1750" spc="355" b="1" i="1">
                <a:solidFill>
                  <a:srgbClr val="4471C4"/>
                </a:solidFill>
                <a:latin typeface="Ebrima"/>
                <a:cs typeface="Ebrima"/>
              </a:rPr>
              <a:t> </a:t>
            </a:r>
            <a:r>
              <a:rPr dirty="0" sz="1750" spc="-50" b="1" i="1">
                <a:solidFill>
                  <a:srgbClr val="4471C4"/>
                </a:solidFill>
                <a:latin typeface="Ebrima"/>
                <a:cs typeface="Ebrima"/>
              </a:rPr>
              <a:t>status</a:t>
            </a:r>
            <a:endParaRPr sz="1750">
              <a:latin typeface="Ebrima"/>
              <a:cs typeface="Ebrima"/>
            </a:endParaRPr>
          </a:p>
        </p:txBody>
      </p:sp>
      <p:sp>
        <p:nvSpPr>
          <p:cNvPr id="5" name="object 5"/>
          <p:cNvSpPr txBox="1"/>
          <p:nvPr/>
        </p:nvSpPr>
        <p:spPr>
          <a:xfrm>
            <a:off x="455612" y="6200585"/>
            <a:ext cx="4707255" cy="373380"/>
          </a:xfrm>
          <a:prstGeom prst="rect">
            <a:avLst/>
          </a:prstGeom>
        </p:spPr>
        <p:txBody>
          <a:bodyPr wrap="square" lIns="0" tIns="33020" rIns="0" bIns="0" rtlCol="0" vert="horz">
            <a:spAutoFit/>
          </a:bodyPr>
          <a:lstStyle/>
          <a:p>
            <a:pPr marL="12700" marR="5080">
              <a:lnSpc>
                <a:spcPts val="1300"/>
              </a:lnSpc>
              <a:spcBef>
                <a:spcPts val="260"/>
              </a:spcBef>
            </a:pPr>
            <a:r>
              <a:rPr dirty="0" sz="1200">
                <a:latin typeface="Calibri"/>
                <a:cs typeface="Calibri"/>
              </a:rPr>
              <a:t>Chan </a:t>
            </a:r>
            <a:r>
              <a:rPr dirty="0" sz="1200" spc="5">
                <a:latin typeface="Calibri"/>
                <a:cs typeface="Calibri"/>
              </a:rPr>
              <a:t>A, </a:t>
            </a:r>
            <a:r>
              <a:rPr dirty="0" sz="1200" spc="-5" i="1">
                <a:latin typeface="Calibri"/>
                <a:cs typeface="Calibri"/>
              </a:rPr>
              <a:t>et al</a:t>
            </a:r>
            <a:r>
              <a:rPr dirty="0" sz="1200" spc="-5">
                <a:latin typeface="Calibri"/>
                <a:cs typeface="Calibri"/>
              </a:rPr>
              <a:t>. Lancet Oncol </a:t>
            </a:r>
            <a:r>
              <a:rPr dirty="0" sz="1200">
                <a:latin typeface="Calibri"/>
                <a:cs typeface="Calibri"/>
              </a:rPr>
              <a:t>2016; </a:t>
            </a:r>
            <a:r>
              <a:rPr dirty="0" sz="1200" b="1">
                <a:latin typeface="Calibri"/>
                <a:cs typeface="Calibri"/>
              </a:rPr>
              <a:t>17</a:t>
            </a:r>
            <a:r>
              <a:rPr dirty="0" sz="1200">
                <a:latin typeface="Calibri"/>
                <a:cs typeface="Calibri"/>
              </a:rPr>
              <a:t>:367–377 </a:t>
            </a:r>
            <a:r>
              <a:rPr dirty="0" sz="1200" spc="-5">
                <a:latin typeface="Calibri"/>
                <a:cs typeface="Calibri"/>
              </a:rPr>
              <a:t>(supplementary information).  HR, </a:t>
            </a:r>
            <a:r>
              <a:rPr dirty="0" sz="1200">
                <a:latin typeface="Calibri"/>
                <a:cs typeface="Calibri"/>
              </a:rPr>
              <a:t>hormone </a:t>
            </a:r>
            <a:r>
              <a:rPr dirty="0" sz="1200" spc="-5">
                <a:latin typeface="Calibri"/>
                <a:cs typeface="Calibri"/>
              </a:rPr>
              <a:t>receptor; IDFS, </a:t>
            </a:r>
            <a:r>
              <a:rPr dirty="0" sz="1200" spc="-10">
                <a:latin typeface="Calibri"/>
                <a:cs typeface="Calibri"/>
              </a:rPr>
              <a:t>invasive </a:t>
            </a:r>
            <a:r>
              <a:rPr dirty="0" sz="1200" spc="-5">
                <a:latin typeface="Calibri"/>
                <a:cs typeface="Calibri"/>
              </a:rPr>
              <a:t>disease-free</a:t>
            </a:r>
            <a:r>
              <a:rPr dirty="0" sz="1200" spc="-50">
                <a:latin typeface="Calibri"/>
                <a:cs typeface="Calibri"/>
              </a:rPr>
              <a:t> </a:t>
            </a:r>
            <a:r>
              <a:rPr dirty="0" sz="1200" spc="-5">
                <a:latin typeface="Calibri"/>
                <a:cs typeface="Calibri"/>
              </a:rPr>
              <a:t>survival</a:t>
            </a:r>
            <a:endParaRPr sz="1200">
              <a:latin typeface="Calibri"/>
              <a:cs typeface="Calibri"/>
            </a:endParaRPr>
          </a:p>
        </p:txBody>
      </p:sp>
      <p:graphicFrame>
        <p:nvGraphicFramePr>
          <p:cNvPr id="6" name="object 6"/>
          <p:cNvGraphicFramePr>
            <a:graphicFrameLocks noGrp="1"/>
          </p:cNvGraphicFramePr>
          <p:nvPr/>
        </p:nvGraphicFramePr>
        <p:xfrm>
          <a:off x="233362" y="4930195"/>
          <a:ext cx="4244340" cy="410209"/>
        </p:xfrm>
        <a:graphic>
          <a:graphicData uri="http://schemas.openxmlformats.org/drawingml/2006/table">
            <a:tbl>
              <a:tblPr firstRow="1" bandRow="1">
                <a:tableStyleId>{2D5ABB26-0587-4C30-8999-92F81FD0307C}</a:tableStyleId>
              </a:tblPr>
              <a:tblGrid>
                <a:gridCol w="617855"/>
                <a:gridCol w="385445"/>
                <a:gridCol w="416559"/>
                <a:gridCol w="416559"/>
                <a:gridCol w="416559"/>
                <a:gridCol w="416560"/>
                <a:gridCol w="416560"/>
                <a:gridCol w="416560"/>
                <a:gridCol w="416560"/>
                <a:gridCol w="321945"/>
              </a:tblGrid>
              <a:tr h="130705">
                <a:tc>
                  <a:txBody>
                    <a:bodyPr/>
                    <a:lstStyle/>
                    <a:p>
                      <a:pPr marL="31750">
                        <a:lnSpc>
                          <a:spcPts val="919"/>
                        </a:lnSpc>
                        <a:spcBef>
                          <a:spcPts val="5"/>
                        </a:spcBef>
                      </a:pPr>
                      <a:r>
                        <a:rPr dirty="0" sz="800" b="1">
                          <a:latin typeface="Ebrima"/>
                          <a:cs typeface="Ebrima"/>
                        </a:rPr>
                        <a:t>No. </a:t>
                      </a:r>
                      <a:r>
                        <a:rPr dirty="0" sz="800" spc="-5" b="1">
                          <a:latin typeface="Ebrima"/>
                          <a:cs typeface="Ebrima"/>
                        </a:rPr>
                        <a:t>at</a:t>
                      </a:r>
                      <a:r>
                        <a:rPr dirty="0" sz="800" spc="-50" b="1">
                          <a:latin typeface="Ebrima"/>
                          <a:cs typeface="Ebrima"/>
                        </a:rPr>
                        <a:t> </a:t>
                      </a:r>
                      <a:r>
                        <a:rPr dirty="0" sz="800" spc="-5" b="1">
                          <a:latin typeface="Ebrima"/>
                          <a:cs typeface="Ebrima"/>
                        </a:rPr>
                        <a:t>risk</a:t>
                      </a:r>
                      <a:endParaRPr sz="800">
                        <a:latin typeface="Ebrima"/>
                        <a:cs typeface="Ebrima"/>
                      </a:endParaRPr>
                    </a:p>
                  </a:txBody>
                  <a:tcPr marL="0" marR="0" marB="0" marT="635"/>
                </a:tc>
                <a:tc gridSpan="9">
                  <a:txBody>
                    <a:bodyPr/>
                    <a:lstStyle/>
                    <a:p>
                      <a:pPr>
                        <a:lnSpc>
                          <a:spcPct val="100000"/>
                        </a:lnSpc>
                      </a:pPr>
                      <a:endParaRPr sz="700">
                        <a:latin typeface="Times New Roman"/>
                        <a:cs typeface="Times New Roman"/>
                      </a:endParaR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141390">
                <a:tc>
                  <a:txBody>
                    <a:bodyPr/>
                    <a:lstStyle/>
                    <a:p>
                      <a:pPr marL="31750">
                        <a:lnSpc>
                          <a:spcPts val="919"/>
                        </a:lnSpc>
                        <a:spcBef>
                          <a:spcPts val="95"/>
                        </a:spcBef>
                      </a:pPr>
                      <a:r>
                        <a:rPr dirty="0" sz="800" spc="-5">
                          <a:solidFill>
                            <a:srgbClr val="767070"/>
                          </a:solidFill>
                          <a:latin typeface="Ebrima"/>
                          <a:cs typeface="Ebrima"/>
                        </a:rPr>
                        <a:t>Neratinib</a:t>
                      </a:r>
                      <a:endParaRPr sz="800">
                        <a:latin typeface="Ebrima"/>
                        <a:cs typeface="Ebrima"/>
                      </a:endParaRPr>
                    </a:p>
                  </a:txBody>
                  <a:tcPr marL="0" marR="0" marB="0" marT="12065"/>
                </a:tc>
                <a:tc>
                  <a:txBody>
                    <a:bodyPr/>
                    <a:lstStyle/>
                    <a:p>
                      <a:pPr algn="ctr" marR="23495">
                        <a:lnSpc>
                          <a:spcPts val="919"/>
                        </a:lnSpc>
                        <a:spcBef>
                          <a:spcPts val="95"/>
                        </a:spcBef>
                      </a:pPr>
                      <a:r>
                        <a:rPr dirty="0" sz="800" spc="-5">
                          <a:solidFill>
                            <a:srgbClr val="767070"/>
                          </a:solidFill>
                          <a:latin typeface="Ebrima"/>
                          <a:cs typeface="Ebrima"/>
                        </a:rPr>
                        <a:t>816</a:t>
                      </a:r>
                      <a:endParaRPr sz="800">
                        <a:latin typeface="Ebrima"/>
                        <a:cs typeface="Ebrima"/>
                      </a:endParaRPr>
                    </a:p>
                  </a:txBody>
                  <a:tcPr marL="0" marR="0" marB="0" marT="12065"/>
                </a:tc>
                <a:tc>
                  <a:txBody>
                    <a:bodyPr/>
                    <a:lstStyle/>
                    <a:p>
                      <a:pPr algn="ctr">
                        <a:lnSpc>
                          <a:spcPts val="919"/>
                        </a:lnSpc>
                        <a:spcBef>
                          <a:spcPts val="95"/>
                        </a:spcBef>
                      </a:pPr>
                      <a:r>
                        <a:rPr dirty="0" sz="800" spc="-5">
                          <a:solidFill>
                            <a:srgbClr val="767070"/>
                          </a:solidFill>
                          <a:latin typeface="Ebrima"/>
                          <a:cs typeface="Ebrima"/>
                        </a:rPr>
                        <a:t>737</a:t>
                      </a:r>
                      <a:endParaRPr sz="800">
                        <a:latin typeface="Ebrima"/>
                        <a:cs typeface="Ebrima"/>
                      </a:endParaRPr>
                    </a:p>
                  </a:txBody>
                  <a:tcPr marL="0" marR="0" marB="0" marT="12065"/>
                </a:tc>
                <a:tc>
                  <a:txBody>
                    <a:bodyPr/>
                    <a:lstStyle/>
                    <a:p>
                      <a:pPr marL="125730">
                        <a:lnSpc>
                          <a:spcPts val="919"/>
                        </a:lnSpc>
                        <a:spcBef>
                          <a:spcPts val="95"/>
                        </a:spcBef>
                      </a:pPr>
                      <a:r>
                        <a:rPr dirty="0" sz="800" spc="-5">
                          <a:solidFill>
                            <a:srgbClr val="767070"/>
                          </a:solidFill>
                          <a:latin typeface="Ebrima"/>
                          <a:cs typeface="Ebrima"/>
                        </a:rPr>
                        <a:t>721</a:t>
                      </a:r>
                      <a:endParaRPr sz="800">
                        <a:latin typeface="Ebrima"/>
                        <a:cs typeface="Ebrima"/>
                      </a:endParaRPr>
                    </a:p>
                  </a:txBody>
                  <a:tcPr marL="0" marR="0" marB="0" marT="12065"/>
                </a:tc>
                <a:tc>
                  <a:txBody>
                    <a:bodyPr/>
                    <a:lstStyle/>
                    <a:p>
                      <a:pPr marL="125730">
                        <a:lnSpc>
                          <a:spcPts val="919"/>
                        </a:lnSpc>
                        <a:spcBef>
                          <a:spcPts val="95"/>
                        </a:spcBef>
                      </a:pPr>
                      <a:r>
                        <a:rPr dirty="0" sz="800" spc="-5">
                          <a:solidFill>
                            <a:srgbClr val="767070"/>
                          </a:solidFill>
                          <a:latin typeface="Ebrima"/>
                          <a:cs typeface="Ebrima"/>
                        </a:rPr>
                        <a:t>698</a:t>
                      </a:r>
                      <a:endParaRPr sz="800">
                        <a:latin typeface="Ebrima"/>
                        <a:cs typeface="Ebrima"/>
                      </a:endParaRPr>
                    </a:p>
                  </a:txBody>
                  <a:tcPr marL="0" marR="0" marB="0" marT="12065"/>
                </a:tc>
                <a:tc>
                  <a:txBody>
                    <a:bodyPr/>
                    <a:lstStyle/>
                    <a:p>
                      <a:pPr algn="ctr">
                        <a:lnSpc>
                          <a:spcPts val="919"/>
                        </a:lnSpc>
                        <a:spcBef>
                          <a:spcPts val="95"/>
                        </a:spcBef>
                      </a:pPr>
                      <a:r>
                        <a:rPr dirty="0" sz="800" spc="-5">
                          <a:solidFill>
                            <a:srgbClr val="767070"/>
                          </a:solidFill>
                          <a:latin typeface="Ebrima"/>
                          <a:cs typeface="Ebrima"/>
                        </a:rPr>
                        <a:t>677</a:t>
                      </a:r>
                      <a:endParaRPr sz="800">
                        <a:latin typeface="Ebrima"/>
                        <a:cs typeface="Ebrima"/>
                      </a:endParaRPr>
                    </a:p>
                  </a:txBody>
                  <a:tcPr marL="0" marR="0" marB="0" marT="12065"/>
                </a:tc>
                <a:tc>
                  <a:txBody>
                    <a:bodyPr/>
                    <a:lstStyle/>
                    <a:p>
                      <a:pPr algn="r" marR="118110">
                        <a:lnSpc>
                          <a:spcPts val="919"/>
                        </a:lnSpc>
                        <a:spcBef>
                          <a:spcPts val="95"/>
                        </a:spcBef>
                      </a:pPr>
                      <a:r>
                        <a:rPr dirty="0" sz="800" spc="-5">
                          <a:solidFill>
                            <a:srgbClr val="767070"/>
                          </a:solidFill>
                          <a:latin typeface="Ebrima"/>
                          <a:cs typeface="Ebrima"/>
                        </a:rPr>
                        <a:t>653</a:t>
                      </a:r>
                      <a:endParaRPr sz="800">
                        <a:latin typeface="Ebrima"/>
                        <a:cs typeface="Ebrima"/>
                      </a:endParaRPr>
                    </a:p>
                  </a:txBody>
                  <a:tcPr marL="0" marR="0" marB="0" marT="12065"/>
                </a:tc>
                <a:tc>
                  <a:txBody>
                    <a:bodyPr/>
                    <a:lstStyle/>
                    <a:p>
                      <a:pPr algn="ctr">
                        <a:lnSpc>
                          <a:spcPts val="919"/>
                        </a:lnSpc>
                        <a:spcBef>
                          <a:spcPts val="95"/>
                        </a:spcBef>
                      </a:pPr>
                      <a:r>
                        <a:rPr dirty="0" sz="800" spc="-5">
                          <a:solidFill>
                            <a:srgbClr val="767070"/>
                          </a:solidFill>
                          <a:latin typeface="Ebrima"/>
                          <a:cs typeface="Ebrima"/>
                        </a:rPr>
                        <a:t>629</a:t>
                      </a:r>
                      <a:endParaRPr sz="800">
                        <a:latin typeface="Ebrima"/>
                        <a:cs typeface="Ebrima"/>
                      </a:endParaRPr>
                    </a:p>
                  </a:txBody>
                  <a:tcPr marL="0" marR="0" marB="0" marT="12065"/>
                </a:tc>
                <a:tc>
                  <a:txBody>
                    <a:bodyPr/>
                    <a:lstStyle/>
                    <a:p>
                      <a:pPr marL="125730">
                        <a:lnSpc>
                          <a:spcPts val="919"/>
                        </a:lnSpc>
                        <a:spcBef>
                          <a:spcPts val="95"/>
                        </a:spcBef>
                      </a:pPr>
                      <a:r>
                        <a:rPr dirty="0" sz="800" spc="-5">
                          <a:solidFill>
                            <a:srgbClr val="767070"/>
                          </a:solidFill>
                          <a:latin typeface="Ebrima"/>
                          <a:cs typeface="Ebrima"/>
                        </a:rPr>
                        <a:t>591</a:t>
                      </a:r>
                      <a:endParaRPr sz="800">
                        <a:latin typeface="Ebrima"/>
                        <a:cs typeface="Ebrima"/>
                      </a:endParaRPr>
                    </a:p>
                  </a:txBody>
                  <a:tcPr marL="0" marR="0" marB="0" marT="12065"/>
                </a:tc>
                <a:tc>
                  <a:txBody>
                    <a:bodyPr/>
                    <a:lstStyle/>
                    <a:p>
                      <a:pPr algn="r" marR="24130">
                        <a:lnSpc>
                          <a:spcPts val="919"/>
                        </a:lnSpc>
                        <a:spcBef>
                          <a:spcPts val="95"/>
                        </a:spcBef>
                      </a:pPr>
                      <a:r>
                        <a:rPr dirty="0" sz="800" spc="-5">
                          <a:solidFill>
                            <a:srgbClr val="767070"/>
                          </a:solidFill>
                          <a:latin typeface="Ebrima"/>
                          <a:cs typeface="Ebrima"/>
                        </a:rPr>
                        <a:t>380</a:t>
                      </a:r>
                      <a:endParaRPr sz="800">
                        <a:latin typeface="Ebrima"/>
                        <a:cs typeface="Ebrima"/>
                      </a:endParaRPr>
                    </a:p>
                  </a:txBody>
                  <a:tcPr marL="0" marR="0" marB="0" marT="12065"/>
                </a:tc>
              </a:tr>
              <a:tr h="138020">
                <a:tc>
                  <a:txBody>
                    <a:bodyPr/>
                    <a:lstStyle/>
                    <a:p>
                      <a:pPr marL="31750">
                        <a:lnSpc>
                          <a:spcPts val="900"/>
                        </a:lnSpc>
                        <a:spcBef>
                          <a:spcPts val="85"/>
                        </a:spcBef>
                      </a:pPr>
                      <a:r>
                        <a:rPr dirty="0" sz="800" spc="-5">
                          <a:solidFill>
                            <a:srgbClr val="333E50"/>
                          </a:solidFill>
                          <a:latin typeface="Ebrima"/>
                          <a:cs typeface="Ebrima"/>
                        </a:rPr>
                        <a:t>Placebo</a:t>
                      </a:r>
                      <a:endParaRPr sz="800">
                        <a:latin typeface="Ebrima"/>
                        <a:cs typeface="Ebrima"/>
                      </a:endParaRPr>
                    </a:p>
                  </a:txBody>
                  <a:tcPr marL="0" marR="0" marB="0" marT="10795"/>
                </a:tc>
                <a:tc>
                  <a:txBody>
                    <a:bodyPr/>
                    <a:lstStyle/>
                    <a:p>
                      <a:pPr algn="ctr" marR="23495">
                        <a:lnSpc>
                          <a:spcPts val="900"/>
                        </a:lnSpc>
                        <a:spcBef>
                          <a:spcPts val="85"/>
                        </a:spcBef>
                      </a:pPr>
                      <a:r>
                        <a:rPr dirty="0" sz="800" spc="-5">
                          <a:solidFill>
                            <a:srgbClr val="333E50"/>
                          </a:solidFill>
                          <a:latin typeface="Ebrima"/>
                          <a:cs typeface="Ebrima"/>
                        </a:rPr>
                        <a:t>815</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784</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761</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741</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716</a:t>
                      </a:r>
                      <a:endParaRPr sz="800">
                        <a:latin typeface="Ebrima"/>
                        <a:cs typeface="Ebrima"/>
                      </a:endParaRPr>
                    </a:p>
                  </a:txBody>
                  <a:tcPr marL="0" marR="0" marB="0" marT="10795"/>
                </a:tc>
                <a:tc>
                  <a:txBody>
                    <a:bodyPr/>
                    <a:lstStyle/>
                    <a:p>
                      <a:pPr algn="r" marR="118110">
                        <a:lnSpc>
                          <a:spcPts val="900"/>
                        </a:lnSpc>
                        <a:spcBef>
                          <a:spcPts val="85"/>
                        </a:spcBef>
                      </a:pPr>
                      <a:r>
                        <a:rPr dirty="0" sz="800" spc="-5">
                          <a:solidFill>
                            <a:srgbClr val="333E50"/>
                          </a:solidFill>
                          <a:latin typeface="Ebrima"/>
                          <a:cs typeface="Ebrima"/>
                        </a:rPr>
                        <a:t>699</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669</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622</a:t>
                      </a:r>
                      <a:endParaRPr sz="800">
                        <a:latin typeface="Ebrima"/>
                        <a:cs typeface="Ebrima"/>
                      </a:endParaRPr>
                    </a:p>
                  </a:txBody>
                  <a:tcPr marL="0" marR="0" marB="0" marT="10795"/>
                </a:tc>
                <a:tc>
                  <a:txBody>
                    <a:bodyPr/>
                    <a:lstStyle/>
                    <a:p>
                      <a:pPr algn="r" marR="24130">
                        <a:lnSpc>
                          <a:spcPts val="900"/>
                        </a:lnSpc>
                        <a:spcBef>
                          <a:spcPts val="85"/>
                        </a:spcBef>
                      </a:pPr>
                      <a:r>
                        <a:rPr dirty="0" sz="800" spc="-5">
                          <a:solidFill>
                            <a:srgbClr val="333E50"/>
                          </a:solidFill>
                          <a:latin typeface="Ebrima"/>
                          <a:cs typeface="Ebrima"/>
                        </a:rPr>
                        <a:t>401</a:t>
                      </a:r>
                      <a:endParaRPr sz="800">
                        <a:latin typeface="Ebrima"/>
                        <a:cs typeface="Ebrima"/>
                      </a:endParaRPr>
                    </a:p>
                  </a:txBody>
                  <a:tcPr marL="0" marR="0" marB="0" marT="10795"/>
                </a:tc>
              </a:tr>
            </a:tbl>
          </a:graphicData>
        </a:graphic>
      </p:graphicFrame>
      <p:graphicFrame>
        <p:nvGraphicFramePr>
          <p:cNvPr id="7" name="object 7"/>
          <p:cNvGraphicFramePr>
            <a:graphicFrameLocks noGrp="1"/>
          </p:cNvGraphicFramePr>
          <p:nvPr/>
        </p:nvGraphicFramePr>
        <p:xfrm>
          <a:off x="4445000" y="4938102"/>
          <a:ext cx="4434840" cy="418465"/>
        </p:xfrm>
        <a:graphic>
          <a:graphicData uri="http://schemas.openxmlformats.org/drawingml/2006/table">
            <a:tbl>
              <a:tblPr firstRow="1" bandRow="1">
                <a:tableStyleId>{2D5ABB26-0587-4C30-8999-92F81FD0307C}</a:tableStyleId>
              </a:tblPr>
              <a:tblGrid>
                <a:gridCol w="676910"/>
                <a:gridCol w="422909"/>
                <a:gridCol w="417194"/>
                <a:gridCol w="417194"/>
                <a:gridCol w="417194"/>
                <a:gridCol w="417194"/>
                <a:gridCol w="417194"/>
                <a:gridCol w="417195"/>
                <a:gridCol w="417195"/>
                <a:gridCol w="417829"/>
              </a:tblGrid>
              <a:tr h="134666">
                <a:tc gridSpan="10">
                  <a:txBody>
                    <a:bodyPr/>
                    <a:lstStyle/>
                    <a:p>
                      <a:pPr marL="127000">
                        <a:lnSpc>
                          <a:spcPts val="955"/>
                        </a:lnSpc>
                        <a:spcBef>
                          <a:spcPts val="5"/>
                        </a:spcBef>
                      </a:pPr>
                      <a:r>
                        <a:rPr dirty="0" sz="800" b="1">
                          <a:latin typeface="Ebrima"/>
                          <a:cs typeface="Ebrima"/>
                        </a:rPr>
                        <a:t>No. </a:t>
                      </a:r>
                      <a:r>
                        <a:rPr dirty="0" sz="800" spc="-5" b="1">
                          <a:latin typeface="Ebrima"/>
                          <a:cs typeface="Ebrima"/>
                        </a:rPr>
                        <a:t>at</a:t>
                      </a:r>
                      <a:r>
                        <a:rPr dirty="0" sz="800" spc="-25" b="1">
                          <a:latin typeface="Ebrima"/>
                          <a:cs typeface="Ebrima"/>
                        </a:rPr>
                        <a:t> </a:t>
                      </a:r>
                      <a:r>
                        <a:rPr dirty="0" sz="800" spc="-5" b="1">
                          <a:latin typeface="Ebrima"/>
                          <a:cs typeface="Ebrima"/>
                        </a:rPr>
                        <a:t>risk</a:t>
                      </a:r>
                      <a:endParaRPr sz="800">
                        <a:latin typeface="Ebrima"/>
                        <a:cs typeface="Ebrima"/>
                      </a:endParaRPr>
                    </a:p>
                  </a:txBody>
                  <a:tcPr marL="0" marR="0" marB="0" marT="635"/>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145366">
                <a:tc>
                  <a:txBody>
                    <a:bodyPr/>
                    <a:lstStyle/>
                    <a:p>
                      <a:pPr marL="127000">
                        <a:lnSpc>
                          <a:spcPts val="919"/>
                        </a:lnSpc>
                        <a:spcBef>
                          <a:spcPts val="125"/>
                        </a:spcBef>
                      </a:pPr>
                      <a:r>
                        <a:rPr dirty="0" sz="800" spc="-5">
                          <a:solidFill>
                            <a:srgbClr val="767070"/>
                          </a:solidFill>
                          <a:latin typeface="Ebrima"/>
                          <a:cs typeface="Ebrima"/>
                        </a:rPr>
                        <a:t>Neratinib</a:t>
                      </a:r>
                      <a:endParaRPr sz="800">
                        <a:latin typeface="Ebrima"/>
                        <a:cs typeface="Ebrima"/>
                      </a:endParaRPr>
                    </a:p>
                  </a:txBody>
                  <a:tcPr marL="0" marR="0" marB="0" marT="15875"/>
                </a:tc>
                <a:tc>
                  <a:txBody>
                    <a:bodyPr/>
                    <a:lstStyle/>
                    <a:p>
                      <a:pPr algn="ctr" marL="5080">
                        <a:lnSpc>
                          <a:spcPts val="919"/>
                        </a:lnSpc>
                        <a:spcBef>
                          <a:spcPts val="125"/>
                        </a:spcBef>
                      </a:pPr>
                      <a:r>
                        <a:rPr dirty="0" sz="800" spc="-5">
                          <a:solidFill>
                            <a:srgbClr val="767070"/>
                          </a:solidFill>
                          <a:latin typeface="Ebrima"/>
                          <a:cs typeface="Ebrima"/>
                        </a:rPr>
                        <a:t>604</a:t>
                      </a:r>
                      <a:endParaRPr sz="800">
                        <a:latin typeface="Ebrima"/>
                        <a:cs typeface="Ebrima"/>
                      </a:endParaRPr>
                    </a:p>
                  </a:txBody>
                  <a:tcPr marL="0" marR="0" marB="0" marT="15875"/>
                </a:tc>
                <a:tc>
                  <a:txBody>
                    <a:bodyPr/>
                    <a:lstStyle/>
                    <a:p>
                      <a:pPr algn="r" marR="118110">
                        <a:lnSpc>
                          <a:spcPts val="919"/>
                        </a:lnSpc>
                        <a:spcBef>
                          <a:spcPts val="125"/>
                        </a:spcBef>
                      </a:pPr>
                      <a:r>
                        <a:rPr dirty="0" sz="800" spc="-5">
                          <a:solidFill>
                            <a:srgbClr val="767070"/>
                          </a:solidFill>
                          <a:latin typeface="Ebrima"/>
                          <a:cs typeface="Ebrima"/>
                        </a:rPr>
                        <a:t>554</a:t>
                      </a:r>
                      <a:endParaRPr sz="800">
                        <a:latin typeface="Ebrima"/>
                        <a:cs typeface="Ebrima"/>
                      </a:endParaRPr>
                    </a:p>
                  </a:txBody>
                  <a:tcPr marL="0" marR="0" marB="0" marT="15875"/>
                </a:tc>
                <a:tc>
                  <a:txBody>
                    <a:bodyPr/>
                    <a:lstStyle/>
                    <a:p>
                      <a:pPr algn="ctr">
                        <a:lnSpc>
                          <a:spcPts val="919"/>
                        </a:lnSpc>
                        <a:spcBef>
                          <a:spcPts val="125"/>
                        </a:spcBef>
                      </a:pPr>
                      <a:r>
                        <a:rPr dirty="0" sz="800" spc="-5">
                          <a:solidFill>
                            <a:srgbClr val="767070"/>
                          </a:solidFill>
                          <a:latin typeface="Ebrima"/>
                          <a:cs typeface="Ebrima"/>
                        </a:rPr>
                        <a:t>539</a:t>
                      </a:r>
                      <a:endParaRPr sz="800">
                        <a:latin typeface="Ebrima"/>
                        <a:cs typeface="Ebrima"/>
                      </a:endParaRPr>
                    </a:p>
                  </a:txBody>
                  <a:tcPr marL="0" marR="0" marB="0" marT="15875"/>
                </a:tc>
                <a:tc>
                  <a:txBody>
                    <a:bodyPr/>
                    <a:lstStyle/>
                    <a:p>
                      <a:pPr marL="125730">
                        <a:lnSpc>
                          <a:spcPts val="919"/>
                        </a:lnSpc>
                        <a:spcBef>
                          <a:spcPts val="125"/>
                        </a:spcBef>
                      </a:pPr>
                      <a:r>
                        <a:rPr dirty="0" sz="800" spc="-5">
                          <a:solidFill>
                            <a:srgbClr val="767070"/>
                          </a:solidFill>
                          <a:latin typeface="Ebrima"/>
                          <a:cs typeface="Ebrima"/>
                        </a:rPr>
                        <a:t>531</a:t>
                      </a:r>
                      <a:endParaRPr sz="800">
                        <a:latin typeface="Ebrima"/>
                        <a:cs typeface="Ebrima"/>
                      </a:endParaRPr>
                    </a:p>
                  </a:txBody>
                  <a:tcPr marL="0" marR="0" marB="0" marT="15875"/>
                </a:tc>
                <a:tc>
                  <a:txBody>
                    <a:bodyPr/>
                    <a:lstStyle/>
                    <a:p>
                      <a:pPr marL="125730">
                        <a:lnSpc>
                          <a:spcPts val="919"/>
                        </a:lnSpc>
                        <a:spcBef>
                          <a:spcPts val="125"/>
                        </a:spcBef>
                      </a:pPr>
                      <a:r>
                        <a:rPr dirty="0" sz="800" spc="-5">
                          <a:solidFill>
                            <a:srgbClr val="767070"/>
                          </a:solidFill>
                          <a:latin typeface="Ebrima"/>
                          <a:cs typeface="Ebrima"/>
                        </a:rPr>
                        <a:t>512</a:t>
                      </a:r>
                      <a:endParaRPr sz="800">
                        <a:latin typeface="Ebrima"/>
                        <a:cs typeface="Ebrima"/>
                      </a:endParaRPr>
                    </a:p>
                  </a:txBody>
                  <a:tcPr marL="0" marR="0" marB="0" marT="15875"/>
                </a:tc>
                <a:tc>
                  <a:txBody>
                    <a:bodyPr/>
                    <a:lstStyle/>
                    <a:p>
                      <a:pPr algn="ctr">
                        <a:lnSpc>
                          <a:spcPts val="919"/>
                        </a:lnSpc>
                        <a:spcBef>
                          <a:spcPts val="125"/>
                        </a:spcBef>
                      </a:pPr>
                      <a:r>
                        <a:rPr dirty="0" sz="800" spc="-5">
                          <a:solidFill>
                            <a:srgbClr val="767070"/>
                          </a:solidFill>
                          <a:latin typeface="Ebrima"/>
                          <a:cs typeface="Ebrima"/>
                        </a:rPr>
                        <a:t>497</a:t>
                      </a:r>
                      <a:endParaRPr sz="800">
                        <a:latin typeface="Ebrima"/>
                        <a:cs typeface="Ebrima"/>
                      </a:endParaRPr>
                    </a:p>
                  </a:txBody>
                  <a:tcPr marL="0" marR="0" marB="0" marT="15875"/>
                </a:tc>
                <a:tc>
                  <a:txBody>
                    <a:bodyPr/>
                    <a:lstStyle/>
                    <a:p>
                      <a:pPr algn="r" marR="118110">
                        <a:lnSpc>
                          <a:spcPts val="919"/>
                        </a:lnSpc>
                        <a:spcBef>
                          <a:spcPts val="125"/>
                        </a:spcBef>
                      </a:pPr>
                      <a:r>
                        <a:rPr dirty="0" sz="800" spc="-5">
                          <a:solidFill>
                            <a:srgbClr val="767070"/>
                          </a:solidFill>
                          <a:latin typeface="Ebrima"/>
                          <a:cs typeface="Ebrima"/>
                        </a:rPr>
                        <a:t>479</a:t>
                      </a:r>
                      <a:endParaRPr sz="800">
                        <a:latin typeface="Ebrima"/>
                        <a:cs typeface="Ebrima"/>
                      </a:endParaRPr>
                    </a:p>
                  </a:txBody>
                  <a:tcPr marL="0" marR="0" marB="0" marT="15875"/>
                </a:tc>
                <a:tc>
                  <a:txBody>
                    <a:bodyPr/>
                    <a:lstStyle/>
                    <a:p>
                      <a:pPr algn="ctr">
                        <a:lnSpc>
                          <a:spcPts val="919"/>
                        </a:lnSpc>
                        <a:spcBef>
                          <a:spcPts val="125"/>
                        </a:spcBef>
                      </a:pPr>
                      <a:r>
                        <a:rPr dirty="0" sz="800" spc="-5">
                          <a:solidFill>
                            <a:srgbClr val="767070"/>
                          </a:solidFill>
                          <a:latin typeface="Ebrima"/>
                          <a:cs typeface="Ebrima"/>
                        </a:rPr>
                        <a:t>442</a:t>
                      </a:r>
                      <a:endParaRPr sz="800">
                        <a:latin typeface="Ebrima"/>
                        <a:cs typeface="Ebrima"/>
                      </a:endParaRPr>
                    </a:p>
                  </a:txBody>
                  <a:tcPr marL="0" marR="0" marB="0" marT="15875"/>
                </a:tc>
                <a:tc>
                  <a:txBody>
                    <a:bodyPr/>
                    <a:lstStyle/>
                    <a:p>
                      <a:pPr marL="125730">
                        <a:lnSpc>
                          <a:spcPts val="919"/>
                        </a:lnSpc>
                        <a:spcBef>
                          <a:spcPts val="125"/>
                        </a:spcBef>
                      </a:pPr>
                      <a:r>
                        <a:rPr dirty="0" sz="800" spc="-5">
                          <a:solidFill>
                            <a:srgbClr val="767070"/>
                          </a:solidFill>
                          <a:latin typeface="Ebrima"/>
                          <a:cs typeface="Ebrima"/>
                        </a:rPr>
                        <a:t>282</a:t>
                      </a:r>
                      <a:endParaRPr sz="800">
                        <a:latin typeface="Ebrima"/>
                        <a:cs typeface="Ebrima"/>
                      </a:endParaRPr>
                    </a:p>
                  </a:txBody>
                  <a:tcPr marL="0" marR="0" marB="0" marT="15875"/>
                </a:tc>
              </a:tr>
              <a:tr h="138035">
                <a:tc>
                  <a:txBody>
                    <a:bodyPr/>
                    <a:lstStyle/>
                    <a:p>
                      <a:pPr marL="127000">
                        <a:lnSpc>
                          <a:spcPts val="900"/>
                        </a:lnSpc>
                        <a:spcBef>
                          <a:spcPts val="85"/>
                        </a:spcBef>
                      </a:pPr>
                      <a:r>
                        <a:rPr dirty="0" sz="800" spc="-5">
                          <a:solidFill>
                            <a:srgbClr val="333E50"/>
                          </a:solidFill>
                          <a:latin typeface="Ebrima"/>
                          <a:cs typeface="Ebrima"/>
                        </a:rPr>
                        <a:t>Placebo</a:t>
                      </a:r>
                      <a:endParaRPr sz="800">
                        <a:latin typeface="Ebrima"/>
                        <a:cs typeface="Ebrima"/>
                      </a:endParaRPr>
                    </a:p>
                  </a:txBody>
                  <a:tcPr marL="0" marR="0" marB="0" marT="10795"/>
                </a:tc>
                <a:tc>
                  <a:txBody>
                    <a:bodyPr/>
                    <a:lstStyle/>
                    <a:p>
                      <a:pPr algn="ctr" marL="5080">
                        <a:lnSpc>
                          <a:spcPts val="900"/>
                        </a:lnSpc>
                        <a:spcBef>
                          <a:spcPts val="85"/>
                        </a:spcBef>
                      </a:pPr>
                      <a:r>
                        <a:rPr dirty="0" sz="800" spc="-5">
                          <a:solidFill>
                            <a:srgbClr val="333E50"/>
                          </a:solidFill>
                          <a:latin typeface="Ebrima"/>
                          <a:cs typeface="Ebrima"/>
                        </a:rPr>
                        <a:t>605</a:t>
                      </a:r>
                      <a:endParaRPr sz="800">
                        <a:latin typeface="Ebrima"/>
                        <a:cs typeface="Ebrima"/>
                      </a:endParaRPr>
                    </a:p>
                  </a:txBody>
                  <a:tcPr marL="0" marR="0" marB="0" marT="10795"/>
                </a:tc>
                <a:tc>
                  <a:txBody>
                    <a:bodyPr/>
                    <a:lstStyle/>
                    <a:p>
                      <a:pPr algn="r" marR="118110">
                        <a:lnSpc>
                          <a:spcPts val="900"/>
                        </a:lnSpc>
                        <a:spcBef>
                          <a:spcPts val="85"/>
                        </a:spcBef>
                      </a:pPr>
                      <a:r>
                        <a:rPr dirty="0" sz="800" spc="-5">
                          <a:solidFill>
                            <a:srgbClr val="333E50"/>
                          </a:solidFill>
                          <a:latin typeface="Ebrima"/>
                          <a:cs typeface="Ebrima"/>
                        </a:rPr>
                        <a:t>583</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563</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551</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527</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510</a:t>
                      </a:r>
                      <a:endParaRPr sz="800">
                        <a:latin typeface="Ebrima"/>
                        <a:cs typeface="Ebrima"/>
                      </a:endParaRPr>
                    </a:p>
                  </a:txBody>
                  <a:tcPr marL="0" marR="0" marB="0" marT="10795"/>
                </a:tc>
                <a:tc>
                  <a:txBody>
                    <a:bodyPr/>
                    <a:lstStyle/>
                    <a:p>
                      <a:pPr algn="r" marR="118110">
                        <a:lnSpc>
                          <a:spcPts val="900"/>
                        </a:lnSpc>
                        <a:spcBef>
                          <a:spcPts val="85"/>
                        </a:spcBef>
                      </a:pPr>
                      <a:r>
                        <a:rPr dirty="0" sz="800" spc="-5">
                          <a:solidFill>
                            <a:srgbClr val="333E50"/>
                          </a:solidFill>
                          <a:latin typeface="Ebrima"/>
                          <a:cs typeface="Ebrima"/>
                        </a:rPr>
                        <a:t>494</a:t>
                      </a:r>
                      <a:endParaRPr sz="800">
                        <a:latin typeface="Ebrima"/>
                        <a:cs typeface="Ebrima"/>
                      </a:endParaRPr>
                    </a:p>
                  </a:txBody>
                  <a:tcPr marL="0" marR="0" marB="0" marT="10795"/>
                </a:tc>
                <a:tc>
                  <a:txBody>
                    <a:bodyPr/>
                    <a:lstStyle/>
                    <a:p>
                      <a:pPr algn="ctr">
                        <a:lnSpc>
                          <a:spcPts val="900"/>
                        </a:lnSpc>
                        <a:spcBef>
                          <a:spcPts val="85"/>
                        </a:spcBef>
                      </a:pPr>
                      <a:r>
                        <a:rPr dirty="0" sz="800" spc="-5">
                          <a:solidFill>
                            <a:srgbClr val="333E50"/>
                          </a:solidFill>
                          <a:latin typeface="Ebrima"/>
                          <a:cs typeface="Ebrima"/>
                        </a:rPr>
                        <a:t>468</a:t>
                      </a:r>
                      <a:endParaRPr sz="800">
                        <a:latin typeface="Ebrima"/>
                        <a:cs typeface="Ebrima"/>
                      </a:endParaRPr>
                    </a:p>
                  </a:txBody>
                  <a:tcPr marL="0" marR="0" marB="0" marT="10795"/>
                </a:tc>
                <a:tc>
                  <a:txBody>
                    <a:bodyPr/>
                    <a:lstStyle/>
                    <a:p>
                      <a:pPr marL="125730">
                        <a:lnSpc>
                          <a:spcPts val="900"/>
                        </a:lnSpc>
                        <a:spcBef>
                          <a:spcPts val="85"/>
                        </a:spcBef>
                      </a:pPr>
                      <a:r>
                        <a:rPr dirty="0" sz="800" spc="-5">
                          <a:solidFill>
                            <a:srgbClr val="333E50"/>
                          </a:solidFill>
                          <a:latin typeface="Ebrima"/>
                          <a:cs typeface="Ebrima"/>
                        </a:rPr>
                        <a:t>303</a:t>
                      </a:r>
                      <a:endParaRPr sz="800">
                        <a:latin typeface="Ebrima"/>
                        <a:cs typeface="Ebrima"/>
                      </a:endParaRPr>
                    </a:p>
                  </a:txBody>
                  <a:tcPr marL="0" marR="0" marB="0" marT="10795"/>
                </a:tc>
              </a:tr>
            </a:tbl>
          </a:graphicData>
        </a:graphic>
      </p:graphicFrame>
      <p:sp>
        <p:nvSpPr>
          <p:cNvPr id="8" name="object 8"/>
          <p:cNvSpPr/>
          <p:nvPr/>
        </p:nvSpPr>
        <p:spPr>
          <a:xfrm>
            <a:off x="300037" y="2209800"/>
            <a:ext cx="4286249" cy="2814637"/>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4632325" y="2209800"/>
            <a:ext cx="4284662" cy="2814637"/>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668587" y="2378075"/>
            <a:ext cx="0" cy="2091055"/>
          </a:xfrm>
          <a:custGeom>
            <a:avLst/>
            <a:gdLst/>
            <a:ahLst/>
            <a:cxnLst/>
            <a:rect l="l" t="t" r="r" b="b"/>
            <a:pathLst>
              <a:path w="0" h="2091054">
                <a:moveTo>
                  <a:pt x="0" y="2090737"/>
                </a:moveTo>
                <a:lnTo>
                  <a:pt x="0" y="0"/>
                </a:lnTo>
              </a:path>
            </a:pathLst>
          </a:custGeom>
          <a:ln w="12700">
            <a:solidFill>
              <a:srgbClr val="000000"/>
            </a:solidFill>
            <a:prstDash val="sysDash"/>
          </a:ln>
        </p:spPr>
        <p:txBody>
          <a:bodyPr wrap="square" lIns="0" tIns="0" rIns="0" bIns="0" rtlCol="0"/>
          <a:lstStyle/>
          <a:p/>
        </p:txBody>
      </p:sp>
      <p:sp>
        <p:nvSpPr>
          <p:cNvPr id="11" name="object 11"/>
          <p:cNvSpPr/>
          <p:nvPr/>
        </p:nvSpPr>
        <p:spPr>
          <a:xfrm>
            <a:off x="4340225" y="2378075"/>
            <a:ext cx="0" cy="2091055"/>
          </a:xfrm>
          <a:custGeom>
            <a:avLst/>
            <a:gdLst/>
            <a:ahLst/>
            <a:cxnLst/>
            <a:rect l="l" t="t" r="r" b="b"/>
            <a:pathLst>
              <a:path w="0" h="2091054">
                <a:moveTo>
                  <a:pt x="0" y="2090737"/>
                </a:moveTo>
                <a:lnTo>
                  <a:pt x="0" y="0"/>
                </a:lnTo>
              </a:path>
            </a:pathLst>
          </a:custGeom>
          <a:ln w="12700">
            <a:solidFill>
              <a:srgbClr val="000000"/>
            </a:solidFill>
            <a:prstDash val="sysDash"/>
          </a:ln>
        </p:spPr>
        <p:txBody>
          <a:bodyPr wrap="square" lIns="0" tIns="0" rIns="0" bIns="0" rtlCol="0"/>
          <a:lstStyle/>
          <a:p/>
        </p:txBody>
      </p:sp>
      <p:sp>
        <p:nvSpPr>
          <p:cNvPr id="12" name="object 12"/>
          <p:cNvSpPr txBox="1"/>
          <p:nvPr/>
        </p:nvSpPr>
        <p:spPr>
          <a:xfrm>
            <a:off x="1842897" y="2042986"/>
            <a:ext cx="1659889" cy="208279"/>
          </a:xfrm>
          <a:prstGeom prst="rect">
            <a:avLst/>
          </a:prstGeom>
        </p:spPr>
        <p:txBody>
          <a:bodyPr wrap="square" lIns="0" tIns="12700" rIns="0" bIns="0" rtlCol="0" vert="horz">
            <a:spAutoFit/>
          </a:bodyPr>
          <a:lstStyle/>
          <a:p>
            <a:pPr marL="12700">
              <a:lnSpc>
                <a:spcPct val="100000"/>
              </a:lnSpc>
              <a:spcBef>
                <a:spcPts val="100"/>
              </a:spcBef>
            </a:pPr>
            <a:r>
              <a:rPr dirty="0" sz="1200" spc="-5" b="1">
                <a:latin typeface="Ebrima"/>
                <a:cs typeface="Ebrima"/>
              </a:rPr>
              <a:t>HR-positive </a:t>
            </a:r>
            <a:r>
              <a:rPr dirty="0" sz="1200" b="1">
                <a:latin typeface="Ebrima"/>
                <a:cs typeface="Ebrima"/>
              </a:rPr>
              <a:t>(n =</a:t>
            </a:r>
            <a:r>
              <a:rPr dirty="0" sz="1200" spc="-75" b="1">
                <a:latin typeface="Ebrima"/>
                <a:cs typeface="Ebrima"/>
              </a:rPr>
              <a:t> </a:t>
            </a:r>
            <a:r>
              <a:rPr dirty="0" sz="1200" spc="5" b="1">
                <a:latin typeface="Ebrima"/>
                <a:cs typeface="Ebrima"/>
              </a:rPr>
              <a:t>1631)</a:t>
            </a:r>
            <a:endParaRPr sz="1200">
              <a:latin typeface="Ebrima"/>
              <a:cs typeface="Ebrima"/>
            </a:endParaRPr>
          </a:p>
        </p:txBody>
      </p:sp>
      <p:sp>
        <p:nvSpPr>
          <p:cNvPr id="13" name="object 13"/>
          <p:cNvSpPr/>
          <p:nvPr/>
        </p:nvSpPr>
        <p:spPr>
          <a:xfrm>
            <a:off x="2787395" y="3342132"/>
            <a:ext cx="1458467" cy="1018031"/>
          </a:xfrm>
          <a:prstGeom prst="rect">
            <a:avLst/>
          </a:prstGeom>
          <a:blipFill>
            <a:blip r:embed="rId5" cstate="print"/>
            <a:stretch>
              <a:fillRect/>
            </a:stretch>
          </a:blipFill>
        </p:spPr>
        <p:txBody>
          <a:bodyPr wrap="square" lIns="0" tIns="0" rIns="0" bIns="0" rtlCol="0"/>
          <a:lstStyle/>
          <a:p/>
        </p:txBody>
      </p:sp>
      <p:sp>
        <p:nvSpPr>
          <p:cNvPr id="14" name="object 14"/>
          <p:cNvSpPr/>
          <p:nvPr/>
        </p:nvSpPr>
        <p:spPr>
          <a:xfrm>
            <a:off x="2781300" y="3380232"/>
            <a:ext cx="1510283" cy="963167"/>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2817812" y="3373432"/>
            <a:ext cx="1343025" cy="901700"/>
          </a:xfrm>
          <a:custGeom>
            <a:avLst/>
            <a:gdLst/>
            <a:ahLst/>
            <a:cxnLst/>
            <a:rect l="l" t="t" r="r" b="b"/>
            <a:pathLst>
              <a:path w="1343025" h="901700">
                <a:moveTo>
                  <a:pt x="1192733" y="0"/>
                </a:moveTo>
                <a:lnTo>
                  <a:pt x="150291" y="0"/>
                </a:lnTo>
                <a:lnTo>
                  <a:pt x="102786" y="7662"/>
                </a:lnTo>
                <a:lnTo>
                  <a:pt x="61529" y="29000"/>
                </a:lnTo>
                <a:lnTo>
                  <a:pt x="28996" y="61535"/>
                </a:lnTo>
                <a:lnTo>
                  <a:pt x="7661" y="102791"/>
                </a:lnTo>
                <a:lnTo>
                  <a:pt x="0" y="150291"/>
                </a:lnTo>
                <a:lnTo>
                  <a:pt x="0" y="751420"/>
                </a:lnTo>
                <a:lnTo>
                  <a:pt x="7661" y="798919"/>
                </a:lnTo>
                <a:lnTo>
                  <a:pt x="28996" y="840172"/>
                </a:lnTo>
                <a:lnTo>
                  <a:pt x="61529" y="872704"/>
                </a:lnTo>
                <a:lnTo>
                  <a:pt x="102786" y="894038"/>
                </a:lnTo>
                <a:lnTo>
                  <a:pt x="150291" y="901700"/>
                </a:lnTo>
                <a:lnTo>
                  <a:pt x="1192733" y="901700"/>
                </a:lnTo>
                <a:lnTo>
                  <a:pt x="1240238" y="894038"/>
                </a:lnTo>
                <a:lnTo>
                  <a:pt x="1281495" y="872704"/>
                </a:lnTo>
                <a:lnTo>
                  <a:pt x="1314028" y="840172"/>
                </a:lnTo>
                <a:lnTo>
                  <a:pt x="1335363" y="798919"/>
                </a:lnTo>
                <a:lnTo>
                  <a:pt x="1343025" y="751420"/>
                </a:lnTo>
                <a:lnTo>
                  <a:pt x="1343025" y="150291"/>
                </a:lnTo>
                <a:lnTo>
                  <a:pt x="1335363" y="102791"/>
                </a:lnTo>
                <a:lnTo>
                  <a:pt x="1314028" y="61535"/>
                </a:lnTo>
                <a:lnTo>
                  <a:pt x="1281495" y="29000"/>
                </a:lnTo>
                <a:lnTo>
                  <a:pt x="1240238" y="7662"/>
                </a:lnTo>
                <a:lnTo>
                  <a:pt x="1192733" y="0"/>
                </a:lnTo>
                <a:close/>
              </a:path>
            </a:pathLst>
          </a:custGeom>
          <a:solidFill>
            <a:srgbClr val="003446"/>
          </a:solidFill>
        </p:spPr>
        <p:txBody>
          <a:bodyPr wrap="square" lIns="0" tIns="0" rIns="0" bIns="0" rtlCol="0"/>
          <a:lstStyle/>
          <a:p/>
        </p:txBody>
      </p:sp>
      <p:sp>
        <p:nvSpPr>
          <p:cNvPr id="16" name="object 16"/>
          <p:cNvSpPr/>
          <p:nvPr/>
        </p:nvSpPr>
        <p:spPr>
          <a:xfrm>
            <a:off x="2817812" y="3373432"/>
            <a:ext cx="1343025" cy="901700"/>
          </a:xfrm>
          <a:custGeom>
            <a:avLst/>
            <a:gdLst/>
            <a:ahLst/>
            <a:cxnLst/>
            <a:rect l="l" t="t" r="r" b="b"/>
            <a:pathLst>
              <a:path w="1343025" h="901700">
                <a:moveTo>
                  <a:pt x="0" y="150291"/>
                </a:moveTo>
                <a:lnTo>
                  <a:pt x="7661" y="102791"/>
                </a:lnTo>
                <a:lnTo>
                  <a:pt x="28996" y="61535"/>
                </a:lnTo>
                <a:lnTo>
                  <a:pt x="61529" y="29000"/>
                </a:lnTo>
                <a:lnTo>
                  <a:pt x="102786" y="7662"/>
                </a:lnTo>
                <a:lnTo>
                  <a:pt x="150291" y="0"/>
                </a:lnTo>
                <a:lnTo>
                  <a:pt x="1192733" y="0"/>
                </a:lnTo>
                <a:lnTo>
                  <a:pt x="1240238" y="7662"/>
                </a:lnTo>
                <a:lnTo>
                  <a:pt x="1281495" y="29000"/>
                </a:lnTo>
                <a:lnTo>
                  <a:pt x="1314028" y="61535"/>
                </a:lnTo>
                <a:lnTo>
                  <a:pt x="1335363" y="102791"/>
                </a:lnTo>
                <a:lnTo>
                  <a:pt x="1343025" y="150291"/>
                </a:lnTo>
                <a:lnTo>
                  <a:pt x="1343025" y="751420"/>
                </a:lnTo>
                <a:lnTo>
                  <a:pt x="1335363" y="798919"/>
                </a:lnTo>
                <a:lnTo>
                  <a:pt x="1314028" y="840172"/>
                </a:lnTo>
                <a:lnTo>
                  <a:pt x="1281495" y="872704"/>
                </a:lnTo>
                <a:lnTo>
                  <a:pt x="1240238" y="894038"/>
                </a:lnTo>
                <a:lnTo>
                  <a:pt x="1192733" y="901700"/>
                </a:lnTo>
                <a:lnTo>
                  <a:pt x="150291" y="901700"/>
                </a:lnTo>
                <a:lnTo>
                  <a:pt x="102786" y="894038"/>
                </a:lnTo>
                <a:lnTo>
                  <a:pt x="61529" y="872704"/>
                </a:lnTo>
                <a:lnTo>
                  <a:pt x="28996" y="840172"/>
                </a:lnTo>
                <a:lnTo>
                  <a:pt x="7661" y="798919"/>
                </a:lnTo>
                <a:lnTo>
                  <a:pt x="0" y="751420"/>
                </a:lnTo>
                <a:lnTo>
                  <a:pt x="0" y="150291"/>
                </a:lnTo>
                <a:close/>
              </a:path>
            </a:pathLst>
          </a:custGeom>
          <a:ln w="9525">
            <a:solidFill>
              <a:srgbClr val="003446"/>
            </a:solidFill>
          </a:ln>
        </p:spPr>
        <p:txBody>
          <a:bodyPr wrap="square" lIns="0" tIns="0" rIns="0" bIns="0" rtlCol="0"/>
          <a:lstStyle/>
          <a:p/>
        </p:txBody>
      </p:sp>
      <p:sp>
        <p:nvSpPr>
          <p:cNvPr id="17" name="object 17"/>
          <p:cNvSpPr txBox="1"/>
          <p:nvPr/>
        </p:nvSpPr>
        <p:spPr>
          <a:xfrm>
            <a:off x="2878194" y="3444378"/>
            <a:ext cx="1185545" cy="744220"/>
          </a:xfrm>
          <a:prstGeom prst="rect">
            <a:avLst/>
          </a:prstGeom>
        </p:spPr>
        <p:txBody>
          <a:bodyPr wrap="square" lIns="0" tIns="13335" rIns="0" bIns="0" rtlCol="0" vert="horz">
            <a:spAutoFit/>
          </a:bodyPr>
          <a:lstStyle/>
          <a:p>
            <a:pPr algn="ctr" marL="36830">
              <a:lnSpc>
                <a:spcPct val="100000"/>
              </a:lnSpc>
              <a:spcBef>
                <a:spcPts val="105"/>
              </a:spcBef>
            </a:pPr>
            <a:r>
              <a:rPr dirty="0" sz="1400" b="1">
                <a:solidFill>
                  <a:srgbClr val="FFFFFF"/>
                </a:solidFill>
                <a:latin typeface="Symbol"/>
                <a:cs typeface="Symbol"/>
              </a:rPr>
              <a:t></a:t>
            </a:r>
            <a:r>
              <a:rPr dirty="0" sz="1400" spc="20" b="1">
                <a:solidFill>
                  <a:srgbClr val="FFFFFF"/>
                </a:solidFill>
                <a:latin typeface="Times New Roman"/>
                <a:cs typeface="Times New Roman"/>
              </a:rPr>
              <a:t> </a:t>
            </a:r>
            <a:r>
              <a:rPr dirty="0" sz="1400" spc="-5" b="1">
                <a:solidFill>
                  <a:srgbClr val="FFFFFF"/>
                </a:solidFill>
                <a:latin typeface="Ebrima"/>
                <a:cs typeface="Ebrima"/>
              </a:rPr>
              <a:t>4.2%</a:t>
            </a:r>
            <a:endParaRPr sz="1400">
              <a:latin typeface="Ebrima"/>
              <a:cs typeface="Ebrima"/>
            </a:endParaRPr>
          </a:p>
          <a:p>
            <a:pPr algn="ctr">
              <a:lnSpc>
                <a:spcPct val="100000"/>
              </a:lnSpc>
              <a:spcBef>
                <a:spcPts val="10"/>
              </a:spcBef>
            </a:pPr>
            <a:r>
              <a:rPr dirty="0" sz="1100" spc="-5" b="1">
                <a:solidFill>
                  <a:srgbClr val="FFFFFF"/>
                </a:solidFill>
                <a:latin typeface="Ebrima"/>
                <a:cs typeface="Ebrima"/>
              </a:rPr>
              <a:t>HR</a:t>
            </a:r>
            <a:r>
              <a:rPr dirty="0" sz="1100" spc="-30" b="1">
                <a:solidFill>
                  <a:srgbClr val="FFFFFF"/>
                </a:solidFill>
                <a:latin typeface="Ebrima"/>
                <a:cs typeface="Ebrima"/>
              </a:rPr>
              <a:t> </a:t>
            </a:r>
            <a:r>
              <a:rPr dirty="0" sz="1100" b="1">
                <a:solidFill>
                  <a:srgbClr val="FFFFFF"/>
                </a:solidFill>
                <a:latin typeface="Ebrima"/>
                <a:cs typeface="Ebrima"/>
              </a:rPr>
              <a:t>0.51;</a:t>
            </a:r>
            <a:endParaRPr sz="1100">
              <a:latin typeface="Ebrima"/>
              <a:cs typeface="Ebrima"/>
            </a:endParaRPr>
          </a:p>
          <a:p>
            <a:pPr algn="ctr">
              <a:lnSpc>
                <a:spcPct val="100000"/>
              </a:lnSpc>
            </a:pPr>
            <a:r>
              <a:rPr dirty="0" sz="1100" b="1">
                <a:solidFill>
                  <a:srgbClr val="FFFFFF"/>
                </a:solidFill>
                <a:latin typeface="Ebrima"/>
                <a:cs typeface="Ebrima"/>
              </a:rPr>
              <a:t>95% </a:t>
            </a:r>
            <a:r>
              <a:rPr dirty="0" sz="1100" spc="-5" b="1">
                <a:solidFill>
                  <a:srgbClr val="FFFFFF"/>
                </a:solidFill>
                <a:latin typeface="Ebrima"/>
                <a:cs typeface="Ebrima"/>
              </a:rPr>
              <a:t>CI</a:t>
            </a:r>
            <a:r>
              <a:rPr dirty="0" sz="1100" spc="-65" b="1">
                <a:solidFill>
                  <a:srgbClr val="FFFFFF"/>
                </a:solidFill>
                <a:latin typeface="Ebrima"/>
                <a:cs typeface="Ebrima"/>
              </a:rPr>
              <a:t> </a:t>
            </a:r>
            <a:r>
              <a:rPr dirty="0" sz="1100" b="1">
                <a:solidFill>
                  <a:srgbClr val="FFFFFF"/>
                </a:solidFill>
                <a:latin typeface="Ebrima"/>
                <a:cs typeface="Ebrima"/>
              </a:rPr>
              <a:t>0.33–0.77;</a:t>
            </a:r>
            <a:endParaRPr sz="1100">
              <a:latin typeface="Ebrima"/>
              <a:cs typeface="Ebrima"/>
            </a:endParaRPr>
          </a:p>
          <a:p>
            <a:pPr algn="ctr" marL="36195">
              <a:lnSpc>
                <a:spcPct val="100000"/>
              </a:lnSpc>
            </a:pPr>
            <a:r>
              <a:rPr dirty="0" sz="1100" b="1">
                <a:solidFill>
                  <a:srgbClr val="FFFFFF"/>
                </a:solidFill>
                <a:latin typeface="Ebrima"/>
                <a:cs typeface="Ebrima"/>
              </a:rPr>
              <a:t>p =</a:t>
            </a:r>
            <a:r>
              <a:rPr dirty="0" sz="1100" spc="-30" b="1">
                <a:solidFill>
                  <a:srgbClr val="FFFFFF"/>
                </a:solidFill>
                <a:latin typeface="Ebrima"/>
                <a:cs typeface="Ebrima"/>
              </a:rPr>
              <a:t> </a:t>
            </a:r>
            <a:r>
              <a:rPr dirty="0" sz="1100" b="1">
                <a:solidFill>
                  <a:srgbClr val="FFFFFF"/>
                </a:solidFill>
                <a:latin typeface="Ebrima"/>
                <a:cs typeface="Ebrima"/>
              </a:rPr>
              <a:t>0.001</a:t>
            </a:r>
            <a:endParaRPr sz="1100">
              <a:latin typeface="Ebrima"/>
              <a:cs typeface="Ebrima"/>
            </a:endParaRPr>
          </a:p>
        </p:txBody>
      </p:sp>
      <p:sp>
        <p:nvSpPr>
          <p:cNvPr id="18" name="object 18"/>
          <p:cNvSpPr/>
          <p:nvPr/>
        </p:nvSpPr>
        <p:spPr>
          <a:xfrm>
            <a:off x="936625" y="4228416"/>
            <a:ext cx="123825" cy="115570"/>
          </a:xfrm>
          <a:custGeom>
            <a:avLst/>
            <a:gdLst/>
            <a:ahLst/>
            <a:cxnLst/>
            <a:rect l="l" t="t" r="r" b="b"/>
            <a:pathLst>
              <a:path w="123825" h="115570">
                <a:moveTo>
                  <a:pt x="0" y="115366"/>
                </a:moveTo>
                <a:lnTo>
                  <a:pt x="123825" y="0"/>
                </a:lnTo>
              </a:path>
            </a:pathLst>
          </a:custGeom>
          <a:ln w="19050">
            <a:solidFill>
              <a:srgbClr val="FFFFFF"/>
            </a:solidFill>
          </a:ln>
        </p:spPr>
        <p:txBody>
          <a:bodyPr wrap="square" lIns="0" tIns="0" rIns="0" bIns="0" rtlCol="0"/>
          <a:lstStyle/>
          <a:p/>
        </p:txBody>
      </p:sp>
      <p:sp>
        <p:nvSpPr>
          <p:cNvPr id="19" name="object 19"/>
          <p:cNvSpPr/>
          <p:nvPr/>
        </p:nvSpPr>
        <p:spPr>
          <a:xfrm>
            <a:off x="936625" y="4250258"/>
            <a:ext cx="123825" cy="115570"/>
          </a:xfrm>
          <a:custGeom>
            <a:avLst/>
            <a:gdLst/>
            <a:ahLst/>
            <a:cxnLst/>
            <a:rect l="l" t="t" r="r" b="b"/>
            <a:pathLst>
              <a:path w="123825" h="115570">
                <a:moveTo>
                  <a:pt x="0" y="115366"/>
                </a:moveTo>
                <a:lnTo>
                  <a:pt x="123825" y="0"/>
                </a:lnTo>
              </a:path>
            </a:pathLst>
          </a:custGeom>
          <a:ln w="19050">
            <a:solidFill>
              <a:srgbClr val="000000"/>
            </a:solidFill>
          </a:ln>
        </p:spPr>
        <p:txBody>
          <a:bodyPr wrap="square" lIns="0" tIns="0" rIns="0" bIns="0" rtlCol="0"/>
          <a:lstStyle/>
          <a:p/>
        </p:txBody>
      </p:sp>
      <p:sp>
        <p:nvSpPr>
          <p:cNvPr id="20" name="object 20"/>
          <p:cNvSpPr/>
          <p:nvPr/>
        </p:nvSpPr>
        <p:spPr>
          <a:xfrm>
            <a:off x="936625" y="4213228"/>
            <a:ext cx="123825" cy="115570"/>
          </a:xfrm>
          <a:custGeom>
            <a:avLst/>
            <a:gdLst/>
            <a:ahLst/>
            <a:cxnLst/>
            <a:rect l="l" t="t" r="r" b="b"/>
            <a:pathLst>
              <a:path w="123825" h="115570">
                <a:moveTo>
                  <a:pt x="0" y="115366"/>
                </a:moveTo>
                <a:lnTo>
                  <a:pt x="123825" y="0"/>
                </a:lnTo>
              </a:path>
            </a:pathLst>
          </a:custGeom>
          <a:ln w="19050">
            <a:solidFill>
              <a:srgbClr val="000000"/>
            </a:solidFill>
          </a:ln>
        </p:spPr>
        <p:txBody>
          <a:bodyPr wrap="square" lIns="0" tIns="0" rIns="0" bIns="0" rtlCol="0"/>
          <a:lstStyle/>
          <a:p/>
        </p:txBody>
      </p:sp>
      <p:sp>
        <p:nvSpPr>
          <p:cNvPr id="21" name="object 21"/>
          <p:cNvSpPr/>
          <p:nvPr/>
        </p:nvSpPr>
        <p:spPr>
          <a:xfrm>
            <a:off x="1016000" y="2392362"/>
            <a:ext cx="3317875" cy="154305"/>
          </a:xfrm>
          <a:custGeom>
            <a:avLst/>
            <a:gdLst/>
            <a:ahLst/>
            <a:cxnLst/>
            <a:rect l="l" t="t" r="r" b="b"/>
            <a:pathLst>
              <a:path w="3317875" h="154305">
                <a:moveTo>
                  <a:pt x="0" y="0"/>
                </a:moveTo>
                <a:lnTo>
                  <a:pt x="267208" y="0"/>
                </a:lnTo>
                <a:lnTo>
                  <a:pt x="267208" y="7531"/>
                </a:lnTo>
                <a:lnTo>
                  <a:pt x="723696" y="7531"/>
                </a:lnTo>
                <a:lnTo>
                  <a:pt x="723696" y="16738"/>
                </a:lnTo>
                <a:lnTo>
                  <a:pt x="890701" y="16738"/>
                </a:lnTo>
                <a:lnTo>
                  <a:pt x="890701" y="25107"/>
                </a:lnTo>
                <a:lnTo>
                  <a:pt x="1114971" y="25107"/>
                </a:lnTo>
                <a:lnTo>
                  <a:pt x="1114971" y="34315"/>
                </a:lnTo>
                <a:lnTo>
                  <a:pt x="1159510" y="34315"/>
                </a:lnTo>
                <a:lnTo>
                  <a:pt x="1159510" y="39331"/>
                </a:lnTo>
                <a:lnTo>
                  <a:pt x="1219949" y="39331"/>
                </a:lnTo>
                <a:lnTo>
                  <a:pt x="1219949" y="45186"/>
                </a:lnTo>
                <a:lnTo>
                  <a:pt x="1331290" y="45186"/>
                </a:lnTo>
                <a:lnTo>
                  <a:pt x="1331290" y="51892"/>
                </a:lnTo>
                <a:lnTo>
                  <a:pt x="1441030" y="51892"/>
                </a:lnTo>
                <a:lnTo>
                  <a:pt x="1441030" y="59423"/>
                </a:lnTo>
                <a:lnTo>
                  <a:pt x="1520558" y="59423"/>
                </a:lnTo>
                <a:lnTo>
                  <a:pt x="1520558" y="63601"/>
                </a:lnTo>
                <a:lnTo>
                  <a:pt x="1615998" y="63601"/>
                </a:lnTo>
                <a:lnTo>
                  <a:pt x="1615998" y="71132"/>
                </a:lnTo>
                <a:lnTo>
                  <a:pt x="1748002" y="71132"/>
                </a:lnTo>
                <a:lnTo>
                  <a:pt x="1748002" y="79502"/>
                </a:lnTo>
                <a:lnTo>
                  <a:pt x="2045436" y="79502"/>
                </a:lnTo>
                <a:lnTo>
                  <a:pt x="2045436" y="87033"/>
                </a:lnTo>
                <a:lnTo>
                  <a:pt x="2102700" y="87033"/>
                </a:lnTo>
                <a:lnTo>
                  <a:pt x="2102700" y="93726"/>
                </a:lnTo>
                <a:lnTo>
                  <a:pt x="2124964" y="93726"/>
                </a:lnTo>
                <a:lnTo>
                  <a:pt x="2124964" y="101257"/>
                </a:lnTo>
                <a:lnTo>
                  <a:pt x="2279256" y="101257"/>
                </a:lnTo>
                <a:lnTo>
                  <a:pt x="2279256" y="107124"/>
                </a:lnTo>
                <a:lnTo>
                  <a:pt x="2403309" y="107124"/>
                </a:lnTo>
                <a:lnTo>
                  <a:pt x="2403309" y="114655"/>
                </a:lnTo>
                <a:lnTo>
                  <a:pt x="2557589" y="114655"/>
                </a:lnTo>
                <a:lnTo>
                  <a:pt x="2557589" y="120510"/>
                </a:lnTo>
                <a:lnTo>
                  <a:pt x="2942501" y="120510"/>
                </a:lnTo>
                <a:lnTo>
                  <a:pt x="2942501" y="130555"/>
                </a:lnTo>
                <a:lnTo>
                  <a:pt x="3037941" y="130555"/>
                </a:lnTo>
                <a:lnTo>
                  <a:pt x="3037941" y="138087"/>
                </a:lnTo>
                <a:lnTo>
                  <a:pt x="3217672" y="138087"/>
                </a:lnTo>
                <a:lnTo>
                  <a:pt x="3217672" y="147294"/>
                </a:lnTo>
                <a:lnTo>
                  <a:pt x="3266973" y="147294"/>
                </a:lnTo>
                <a:lnTo>
                  <a:pt x="3266973" y="153987"/>
                </a:lnTo>
                <a:lnTo>
                  <a:pt x="3317875" y="153987"/>
                </a:lnTo>
              </a:path>
            </a:pathLst>
          </a:custGeom>
          <a:ln w="28575">
            <a:solidFill>
              <a:srgbClr val="001F5F"/>
            </a:solidFill>
          </a:ln>
        </p:spPr>
        <p:txBody>
          <a:bodyPr wrap="square" lIns="0" tIns="0" rIns="0" bIns="0" rtlCol="0"/>
          <a:lstStyle/>
          <a:p/>
        </p:txBody>
      </p:sp>
      <p:sp>
        <p:nvSpPr>
          <p:cNvPr id="22" name="object 22"/>
          <p:cNvSpPr/>
          <p:nvPr/>
        </p:nvSpPr>
        <p:spPr>
          <a:xfrm>
            <a:off x="1019175" y="2393950"/>
            <a:ext cx="3308350" cy="325755"/>
          </a:xfrm>
          <a:custGeom>
            <a:avLst/>
            <a:gdLst/>
            <a:ahLst/>
            <a:cxnLst/>
            <a:rect l="l" t="t" r="r" b="b"/>
            <a:pathLst>
              <a:path w="3308350" h="325755">
                <a:moveTo>
                  <a:pt x="0" y="0"/>
                </a:moveTo>
                <a:lnTo>
                  <a:pt x="256082" y="0"/>
                </a:lnTo>
                <a:lnTo>
                  <a:pt x="256082" y="13385"/>
                </a:lnTo>
                <a:lnTo>
                  <a:pt x="378548" y="13385"/>
                </a:lnTo>
                <a:lnTo>
                  <a:pt x="378548" y="24714"/>
                </a:lnTo>
                <a:lnTo>
                  <a:pt x="442175" y="24714"/>
                </a:lnTo>
                <a:lnTo>
                  <a:pt x="442175" y="37071"/>
                </a:lnTo>
                <a:lnTo>
                  <a:pt x="473989" y="37071"/>
                </a:lnTo>
                <a:lnTo>
                  <a:pt x="473989" y="45313"/>
                </a:lnTo>
                <a:lnTo>
                  <a:pt x="532841" y="45313"/>
                </a:lnTo>
                <a:lnTo>
                  <a:pt x="532841" y="55613"/>
                </a:lnTo>
                <a:lnTo>
                  <a:pt x="739609" y="55613"/>
                </a:lnTo>
                <a:lnTo>
                  <a:pt x="739609" y="66941"/>
                </a:lnTo>
                <a:lnTo>
                  <a:pt x="804824" y="66941"/>
                </a:lnTo>
                <a:lnTo>
                  <a:pt x="804824" y="73126"/>
                </a:lnTo>
                <a:lnTo>
                  <a:pt x="881164" y="73126"/>
                </a:lnTo>
                <a:lnTo>
                  <a:pt x="881164" y="86512"/>
                </a:lnTo>
                <a:lnTo>
                  <a:pt x="957516" y="86512"/>
                </a:lnTo>
                <a:lnTo>
                  <a:pt x="957516" y="94742"/>
                </a:lnTo>
                <a:lnTo>
                  <a:pt x="1005230" y="94742"/>
                </a:lnTo>
                <a:lnTo>
                  <a:pt x="1005230" y="104013"/>
                </a:lnTo>
                <a:lnTo>
                  <a:pt x="1153147" y="104013"/>
                </a:lnTo>
                <a:lnTo>
                  <a:pt x="1153147" y="114312"/>
                </a:lnTo>
                <a:lnTo>
                  <a:pt x="1243812" y="114312"/>
                </a:lnTo>
                <a:lnTo>
                  <a:pt x="1307439" y="114312"/>
                </a:lnTo>
                <a:lnTo>
                  <a:pt x="1307439" y="125641"/>
                </a:lnTo>
                <a:lnTo>
                  <a:pt x="1445818" y="125641"/>
                </a:lnTo>
                <a:lnTo>
                  <a:pt x="1445818" y="133883"/>
                </a:lnTo>
                <a:lnTo>
                  <a:pt x="1553972" y="133883"/>
                </a:lnTo>
                <a:lnTo>
                  <a:pt x="1553972" y="145211"/>
                </a:lnTo>
                <a:lnTo>
                  <a:pt x="1760740" y="145211"/>
                </a:lnTo>
                <a:lnTo>
                  <a:pt x="1760740" y="155511"/>
                </a:lnTo>
                <a:lnTo>
                  <a:pt x="1849818" y="155511"/>
                </a:lnTo>
                <a:lnTo>
                  <a:pt x="1849818" y="162725"/>
                </a:lnTo>
                <a:lnTo>
                  <a:pt x="1886394" y="162725"/>
                </a:lnTo>
                <a:lnTo>
                  <a:pt x="1886394" y="170954"/>
                </a:lnTo>
                <a:lnTo>
                  <a:pt x="1985010" y="170954"/>
                </a:lnTo>
                <a:lnTo>
                  <a:pt x="1989785" y="170954"/>
                </a:lnTo>
                <a:lnTo>
                  <a:pt x="1989785" y="179197"/>
                </a:lnTo>
                <a:lnTo>
                  <a:pt x="2112251" y="179197"/>
                </a:lnTo>
                <a:lnTo>
                  <a:pt x="2105888" y="192582"/>
                </a:lnTo>
                <a:lnTo>
                  <a:pt x="2112251" y="192582"/>
                </a:lnTo>
                <a:lnTo>
                  <a:pt x="2182241" y="192582"/>
                </a:lnTo>
                <a:lnTo>
                  <a:pt x="2182241" y="199796"/>
                </a:lnTo>
                <a:lnTo>
                  <a:pt x="2226779" y="199796"/>
                </a:lnTo>
                <a:lnTo>
                  <a:pt x="2226779" y="208038"/>
                </a:lnTo>
                <a:lnTo>
                  <a:pt x="2256993" y="208038"/>
                </a:lnTo>
                <a:lnTo>
                  <a:pt x="2256993" y="214210"/>
                </a:lnTo>
                <a:lnTo>
                  <a:pt x="2279256" y="214210"/>
                </a:lnTo>
                <a:lnTo>
                  <a:pt x="2279256" y="220395"/>
                </a:lnTo>
                <a:lnTo>
                  <a:pt x="2330157" y="220395"/>
                </a:lnTo>
                <a:lnTo>
                  <a:pt x="2330157" y="228625"/>
                </a:lnTo>
                <a:lnTo>
                  <a:pt x="2360383" y="228625"/>
                </a:lnTo>
                <a:lnTo>
                  <a:pt x="2360383" y="234810"/>
                </a:lnTo>
                <a:lnTo>
                  <a:pt x="2417635" y="234810"/>
                </a:lnTo>
                <a:lnTo>
                  <a:pt x="2417635" y="244081"/>
                </a:lnTo>
                <a:lnTo>
                  <a:pt x="2493987" y="244081"/>
                </a:lnTo>
                <a:lnTo>
                  <a:pt x="2493987" y="251282"/>
                </a:lnTo>
                <a:lnTo>
                  <a:pt x="2530563" y="251282"/>
                </a:lnTo>
                <a:lnTo>
                  <a:pt x="2530563" y="262610"/>
                </a:lnTo>
                <a:lnTo>
                  <a:pt x="2643505" y="262610"/>
                </a:lnTo>
                <a:lnTo>
                  <a:pt x="2643505" y="276009"/>
                </a:lnTo>
                <a:lnTo>
                  <a:pt x="2883674" y="276009"/>
                </a:lnTo>
                <a:lnTo>
                  <a:pt x="2883674" y="285267"/>
                </a:lnTo>
                <a:lnTo>
                  <a:pt x="2987052" y="285267"/>
                </a:lnTo>
                <a:lnTo>
                  <a:pt x="2987052" y="292481"/>
                </a:lnTo>
                <a:lnTo>
                  <a:pt x="3088855" y="292481"/>
                </a:lnTo>
                <a:lnTo>
                  <a:pt x="3088855" y="300723"/>
                </a:lnTo>
                <a:lnTo>
                  <a:pt x="3246323" y="300723"/>
                </a:lnTo>
                <a:lnTo>
                  <a:pt x="3246323" y="309994"/>
                </a:lnTo>
                <a:lnTo>
                  <a:pt x="3279724" y="309994"/>
                </a:lnTo>
                <a:lnTo>
                  <a:pt x="3279724" y="315137"/>
                </a:lnTo>
                <a:lnTo>
                  <a:pt x="3308350" y="315137"/>
                </a:lnTo>
                <a:lnTo>
                  <a:pt x="3308350" y="325437"/>
                </a:lnTo>
              </a:path>
            </a:pathLst>
          </a:custGeom>
          <a:ln w="28575">
            <a:solidFill>
              <a:srgbClr val="7E7E7E"/>
            </a:solidFill>
          </a:ln>
        </p:spPr>
        <p:txBody>
          <a:bodyPr wrap="square" lIns="0" tIns="0" rIns="0" bIns="0" rtlCol="0"/>
          <a:lstStyle/>
          <a:p/>
        </p:txBody>
      </p:sp>
      <p:sp>
        <p:nvSpPr>
          <p:cNvPr id="23" name="object 23"/>
          <p:cNvSpPr txBox="1"/>
          <p:nvPr/>
        </p:nvSpPr>
        <p:spPr>
          <a:xfrm>
            <a:off x="2716657" y="2278888"/>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001F5F"/>
                </a:solidFill>
                <a:latin typeface="Ebrima"/>
                <a:cs typeface="Ebrima"/>
              </a:rPr>
              <a:t>97.9%</a:t>
            </a:r>
            <a:endParaRPr sz="1200">
              <a:latin typeface="Ebrima"/>
              <a:cs typeface="Ebrima"/>
            </a:endParaRPr>
          </a:p>
        </p:txBody>
      </p:sp>
      <p:sp>
        <p:nvSpPr>
          <p:cNvPr id="24" name="object 24"/>
          <p:cNvSpPr txBox="1"/>
          <p:nvPr/>
        </p:nvSpPr>
        <p:spPr>
          <a:xfrm>
            <a:off x="2716657" y="2576525"/>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7E7E7E"/>
                </a:solidFill>
                <a:latin typeface="Ebrima"/>
                <a:cs typeface="Ebrima"/>
              </a:rPr>
              <a:t>96.0%</a:t>
            </a:r>
            <a:endParaRPr sz="1200">
              <a:latin typeface="Ebrima"/>
              <a:cs typeface="Ebrima"/>
            </a:endParaRPr>
          </a:p>
        </p:txBody>
      </p:sp>
      <p:sp>
        <p:nvSpPr>
          <p:cNvPr id="25" name="object 25"/>
          <p:cNvSpPr txBox="1"/>
          <p:nvPr/>
        </p:nvSpPr>
        <p:spPr>
          <a:xfrm>
            <a:off x="3907205" y="2359812"/>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001F5F"/>
                </a:solidFill>
                <a:latin typeface="Ebrima"/>
                <a:cs typeface="Ebrima"/>
              </a:rPr>
              <a:t>95.4%</a:t>
            </a:r>
            <a:endParaRPr sz="1200">
              <a:latin typeface="Ebrima"/>
              <a:cs typeface="Ebrima"/>
            </a:endParaRPr>
          </a:p>
        </p:txBody>
      </p:sp>
      <p:sp>
        <p:nvSpPr>
          <p:cNvPr id="26" name="object 26"/>
          <p:cNvSpPr txBox="1"/>
          <p:nvPr/>
        </p:nvSpPr>
        <p:spPr>
          <a:xfrm>
            <a:off x="3918026" y="2691587"/>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7E7E7E"/>
                </a:solidFill>
                <a:latin typeface="Ebrima"/>
                <a:cs typeface="Ebrima"/>
              </a:rPr>
              <a:t>91.2%</a:t>
            </a:r>
            <a:endParaRPr sz="1200">
              <a:latin typeface="Ebrima"/>
              <a:cs typeface="Ebrima"/>
            </a:endParaRPr>
          </a:p>
        </p:txBody>
      </p:sp>
      <p:sp>
        <p:nvSpPr>
          <p:cNvPr id="27" name="object 27"/>
          <p:cNvSpPr/>
          <p:nvPr/>
        </p:nvSpPr>
        <p:spPr>
          <a:xfrm>
            <a:off x="7001571" y="2378049"/>
            <a:ext cx="0" cy="2091055"/>
          </a:xfrm>
          <a:custGeom>
            <a:avLst/>
            <a:gdLst/>
            <a:ahLst/>
            <a:cxnLst/>
            <a:rect l="l" t="t" r="r" b="b"/>
            <a:pathLst>
              <a:path w="0" h="2091054">
                <a:moveTo>
                  <a:pt x="0" y="2090762"/>
                </a:moveTo>
                <a:lnTo>
                  <a:pt x="0" y="0"/>
                </a:lnTo>
              </a:path>
            </a:pathLst>
          </a:custGeom>
          <a:ln w="12700">
            <a:solidFill>
              <a:srgbClr val="000000"/>
            </a:solidFill>
            <a:prstDash val="sysDash"/>
          </a:ln>
        </p:spPr>
        <p:txBody>
          <a:bodyPr wrap="square" lIns="0" tIns="0" rIns="0" bIns="0" rtlCol="0"/>
          <a:lstStyle/>
          <a:p/>
        </p:txBody>
      </p:sp>
      <p:sp>
        <p:nvSpPr>
          <p:cNvPr id="28" name="object 28"/>
          <p:cNvSpPr/>
          <p:nvPr/>
        </p:nvSpPr>
        <p:spPr>
          <a:xfrm>
            <a:off x="8672696" y="2378049"/>
            <a:ext cx="0" cy="2091055"/>
          </a:xfrm>
          <a:custGeom>
            <a:avLst/>
            <a:gdLst/>
            <a:ahLst/>
            <a:cxnLst/>
            <a:rect l="l" t="t" r="r" b="b"/>
            <a:pathLst>
              <a:path w="0" h="2091054">
                <a:moveTo>
                  <a:pt x="0" y="2090762"/>
                </a:moveTo>
                <a:lnTo>
                  <a:pt x="0" y="0"/>
                </a:lnTo>
              </a:path>
            </a:pathLst>
          </a:custGeom>
          <a:ln w="12700">
            <a:solidFill>
              <a:srgbClr val="000000"/>
            </a:solidFill>
            <a:prstDash val="sysDash"/>
          </a:ln>
        </p:spPr>
        <p:txBody>
          <a:bodyPr wrap="square" lIns="0" tIns="0" rIns="0" bIns="0" rtlCol="0"/>
          <a:lstStyle/>
          <a:p/>
        </p:txBody>
      </p:sp>
      <p:sp>
        <p:nvSpPr>
          <p:cNvPr id="29" name="object 29"/>
          <p:cNvSpPr txBox="1"/>
          <p:nvPr/>
        </p:nvSpPr>
        <p:spPr>
          <a:xfrm>
            <a:off x="6026118" y="2025522"/>
            <a:ext cx="1711960" cy="208279"/>
          </a:xfrm>
          <a:prstGeom prst="rect">
            <a:avLst/>
          </a:prstGeom>
        </p:spPr>
        <p:txBody>
          <a:bodyPr wrap="square" lIns="0" tIns="12700" rIns="0" bIns="0" rtlCol="0" vert="horz">
            <a:spAutoFit/>
          </a:bodyPr>
          <a:lstStyle/>
          <a:p>
            <a:pPr marL="12700">
              <a:lnSpc>
                <a:spcPct val="100000"/>
              </a:lnSpc>
              <a:spcBef>
                <a:spcPts val="100"/>
              </a:spcBef>
            </a:pPr>
            <a:r>
              <a:rPr dirty="0" sz="1200" spc="-5" b="1">
                <a:latin typeface="Ebrima"/>
                <a:cs typeface="Ebrima"/>
              </a:rPr>
              <a:t>HR-negative </a:t>
            </a:r>
            <a:r>
              <a:rPr dirty="0" sz="1200" b="1">
                <a:latin typeface="Ebrima"/>
                <a:cs typeface="Ebrima"/>
              </a:rPr>
              <a:t>(n =</a:t>
            </a:r>
            <a:r>
              <a:rPr dirty="0" sz="1200" spc="-90" b="1">
                <a:latin typeface="Ebrima"/>
                <a:cs typeface="Ebrima"/>
              </a:rPr>
              <a:t> </a:t>
            </a:r>
            <a:r>
              <a:rPr dirty="0" sz="1200" spc="5" b="1">
                <a:latin typeface="Ebrima"/>
                <a:cs typeface="Ebrima"/>
              </a:rPr>
              <a:t>1209)</a:t>
            </a:r>
            <a:endParaRPr sz="1200">
              <a:latin typeface="Ebrima"/>
              <a:cs typeface="Ebrima"/>
            </a:endParaRPr>
          </a:p>
        </p:txBody>
      </p:sp>
      <p:sp>
        <p:nvSpPr>
          <p:cNvPr id="30" name="object 30"/>
          <p:cNvSpPr/>
          <p:nvPr/>
        </p:nvSpPr>
        <p:spPr>
          <a:xfrm>
            <a:off x="7155180" y="3342132"/>
            <a:ext cx="1426463" cy="1019555"/>
          </a:xfrm>
          <a:prstGeom prst="rect">
            <a:avLst/>
          </a:prstGeom>
          <a:blipFill>
            <a:blip r:embed="rId7" cstate="print"/>
            <a:stretch>
              <a:fillRect/>
            </a:stretch>
          </a:blipFill>
        </p:spPr>
        <p:txBody>
          <a:bodyPr wrap="square" lIns="0" tIns="0" rIns="0" bIns="0" rtlCol="0"/>
          <a:lstStyle/>
          <a:p/>
        </p:txBody>
      </p:sp>
      <p:sp>
        <p:nvSpPr>
          <p:cNvPr id="31" name="object 31"/>
          <p:cNvSpPr/>
          <p:nvPr/>
        </p:nvSpPr>
        <p:spPr>
          <a:xfrm>
            <a:off x="7150607" y="3380232"/>
            <a:ext cx="1472183" cy="963167"/>
          </a:xfrm>
          <a:prstGeom prst="rect">
            <a:avLst/>
          </a:prstGeom>
          <a:blipFill>
            <a:blip r:embed="rId8" cstate="print"/>
            <a:stretch>
              <a:fillRect/>
            </a:stretch>
          </a:blipFill>
        </p:spPr>
        <p:txBody>
          <a:bodyPr wrap="square" lIns="0" tIns="0" rIns="0" bIns="0" rtlCol="0"/>
          <a:lstStyle/>
          <a:p/>
        </p:txBody>
      </p:sp>
      <p:sp>
        <p:nvSpPr>
          <p:cNvPr id="32" name="object 32"/>
          <p:cNvSpPr/>
          <p:nvPr/>
        </p:nvSpPr>
        <p:spPr>
          <a:xfrm>
            <a:off x="7186614" y="3373442"/>
            <a:ext cx="1310005" cy="903605"/>
          </a:xfrm>
          <a:custGeom>
            <a:avLst/>
            <a:gdLst/>
            <a:ahLst/>
            <a:cxnLst/>
            <a:rect l="l" t="t" r="r" b="b"/>
            <a:pathLst>
              <a:path w="1310004" h="903604">
                <a:moveTo>
                  <a:pt x="1159141" y="0"/>
                </a:moveTo>
                <a:lnTo>
                  <a:pt x="150545" y="0"/>
                </a:lnTo>
                <a:lnTo>
                  <a:pt x="102960" y="7674"/>
                </a:lnTo>
                <a:lnTo>
                  <a:pt x="61634" y="29045"/>
                </a:lnTo>
                <a:lnTo>
                  <a:pt x="29045" y="61634"/>
                </a:lnTo>
                <a:lnTo>
                  <a:pt x="7674" y="102960"/>
                </a:lnTo>
                <a:lnTo>
                  <a:pt x="0" y="150545"/>
                </a:lnTo>
                <a:lnTo>
                  <a:pt x="0" y="752728"/>
                </a:lnTo>
                <a:lnTo>
                  <a:pt x="7674" y="800315"/>
                </a:lnTo>
                <a:lnTo>
                  <a:pt x="29045" y="841645"/>
                </a:lnTo>
                <a:lnTo>
                  <a:pt x="61634" y="874237"/>
                </a:lnTo>
                <a:lnTo>
                  <a:pt x="102960" y="895611"/>
                </a:lnTo>
                <a:lnTo>
                  <a:pt x="150545" y="903287"/>
                </a:lnTo>
                <a:lnTo>
                  <a:pt x="1159141" y="903287"/>
                </a:lnTo>
                <a:lnTo>
                  <a:pt x="1206726" y="895611"/>
                </a:lnTo>
                <a:lnTo>
                  <a:pt x="1248053" y="874237"/>
                </a:lnTo>
                <a:lnTo>
                  <a:pt x="1280641" y="841645"/>
                </a:lnTo>
                <a:lnTo>
                  <a:pt x="1302012" y="800315"/>
                </a:lnTo>
                <a:lnTo>
                  <a:pt x="1309687" y="752728"/>
                </a:lnTo>
                <a:lnTo>
                  <a:pt x="1309687" y="150545"/>
                </a:lnTo>
                <a:lnTo>
                  <a:pt x="1302012" y="102960"/>
                </a:lnTo>
                <a:lnTo>
                  <a:pt x="1280641" y="61634"/>
                </a:lnTo>
                <a:lnTo>
                  <a:pt x="1248053" y="29045"/>
                </a:lnTo>
                <a:lnTo>
                  <a:pt x="1206726" y="7674"/>
                </a:lnTo>
                <a:lnTo>
                  <a:pt x="1159141" y="0"/>
                </a:lnTo>
                <a:close/>
              </a:path>
            </a:pathLst>
          </a:custGeom>
          <a:solidFill>
            <a:srgbClr val="003446"/>
          </a:solidFill>
        </p:spPr>
        <p:txBody>
          <a:bodyPr wrap="square" lIns="0" tIns="0" rIns="0" bIns="0" rtlCol="0"/>
          <a:lstStyle/>
          <a:p/>
        </p:txBody>
      </p:sp>
      <p:sp>
        <p:nvSpPr>
          <p:cNvPr id="33" name="object 33"/>
          <p:cNvSpPr/>
          <p:nvPr/>
        </p:nvSpPr>
        <p:spPr>
          <a:xfrm>
            <a:off x="7186614" y="3373442"/>
            <a:ext cx="1310005" cy="903605"/>
          </a:xfrm>
          <a:custGeom>
            <a:avLst/>
            <a:gdLst/>
            <a:ahLst/>
            <a:cxnLst/>
            <a:rect l="l" t="t" r="r" b="b"/>
            <a:pathLst>
              <a:path w="1310004" h="903604">
                <a:moveTo>
                  <a:pt x="0" y="150545"/>
                </a:moveTo>
                <a:lnTo>
                  <a:pt x="7674" y="102960"/>
                </a:lnTo>
                <a:lnTo>
                  <a:pt x="29045" y="61634"/>
                </a:lnTo>
                <a:lnTo>
                  <a:pt x="61634" y="29045"/>
                </a:lnTo>
                <a:lnTo>
                  <a:pt x="102960" y="7674"/>
                </a:lnTo>
                <a:lnTo>
                  <a:pt x="150545" y="0"/>
                </a:lnTo>
                <a:lnTo>
                  <a:pt x="1159141" y="0"/>
                </a:lnTo>
                <a:lnTo>
                  <a:pt x="1206726" y="7674"/>
                </a:lnTo>
                <a:lnTo>
                  <a:pt x="1248053" y="29045"/>
                </a:lnTo>
                <a:lnTo>
                  <a:pt x="1280641" y="61634"/>
                </a:lnTo>
                <a:lnTo>
                  <a:pt x="1302012" y="102960"/>
                </a:lnTo>
                <a:lnTo>
                  <a:pt x="1309687" y="150545"/>
                </a:lnTo>
                <a:lnTo>
                  <a:pt x="1309687" y="752728"/>
                </a:lnTo>
                <a:lnTo>
                  <a:pt x="1302012" y="800315"/>
                </a:lnTo>
                <a:lnTo>
                  <a:pt x="1280641" y="841645"/>
                </a:lnTo>
                <a:lnTo>
                  <a:pt x="1248053" y="874237"/>
                </a:lnTo>
                <a:lnTo>
                  <a:pt x="1206726" y="895611"/>
                </a:lnTo>
                <a:lnTo>
                  <a:pt x="1159141" y="903287"/>
                </a:lnTo>
                <a:lnTo>
                  <a:pt x="150545" y="903287"/>
                </a:lnTo>
                <a:lnTo>
                  <a:pt x="102960" y="895611"/>
                </a:lnTo>
                <a:lnTo>
                  <a:pt x="61634" y="874237"/>
                </a:lnTo>
                <a:lnTo>
                  <a:pt x="29045" y="841645"/>
                </a:lnTo>
                <a:lnTo>
                  <a:pt x="7674" y="800315"/>
                </a:lnTo>
                <a:lnTo>
                  <a:pt x="0" y="752728"/>
                </a:lnTo>
                <a:lnTo>
                  <a:pt x="0" y="150545"/>
                </a:lnTo>
                <a:close/>
              </a:path>
            </a:pathLst>
          </a:custGeom>
          <a:ln w="9525">
            <a:solidFill>
              <a:srgbClr val="003446"/>
            </a:solidFill>
          </a:ln>
        </p:spPr>
        <p:txBody>
          <a:bodyPr wrap="square" lIns="0" tIns="0" rIns="0" bIns="0" rtlCol="0"/>
          <a:lstStyle/>
          <a:p/>
        </p:txBody>
      </p:sp>
      <p:sp>
        <p:nvSpPr>
          <p:cNvPr id="34" name="object 34"/>
          <p:cNvSpPr txBox="1"/>
          <p:nvPr/>
        </p:nvSpPr>
        <p:spPr>
          <a:xfrm>
            <a:off x="7248615" y="3444457"/>
            <a:ext cx="1185545" cy="744220"/>
          </a:xfrm>
          <a:prstGeom prst="rect">
            <a:avLst/>
          </a:prstGeom>
        </p:spPr>
        <p:txBody>
          <a:bodyPr wrap="square" lIns="0" tIns="13335" rIns="0" bIns="0" rtlCol="0" vert="horz">
            <a:spAutoFit/>
          </a:bodyPr>
          <a:lstStyle/>
          <a:p>
            <a:pPr algn="ctr" marL="635">
              <a:lnSpc>
                <a:spcPct val="100000"/>
              </a:lnSpc>
              <a:spcBef>
                <a:spcPts val="105"/>
              </a:spcBef>
            </a:pPr>
            <a:r>
              <a:rPr dirty="0" sz="1400" b="1">
                <a:solidFill>
                  <a:srgbClr val="FFFFFF"/>
                </a:solidFill>
                <a:latin typeface="Symbol"/>
                <a:cs typeface="Symbol"/>
              </a:rPr>
              <a:t></a:t>
            </a:r>
            <a:r>
              <a:rPr dirty="0" sz="1400" spc="20" b="1">
                <a:solidFill>
                  <a:srgbClr val="FFFFFF"/>
                </a:solidFill>
                <a:latin typeface="Times New Roman"/>
                <a:cs typeface="Times New Roman"/>
              </a:rPr>
              <a:t> </a:t>
            </a:r>
            <a:r>
              <a:rPr dirty="0" sz="1400" spc="-5" b="1">
                <a:solidFill>
                  <a:srgbClr val="FFFFFF"/>
                </a:solidFill>
                <a:latin typeface="Ebrima"/>
                <a:cs typeface="Ebrima"/>
              </a:rPr>
              <a:t>0.2%</a:t>
            </a:r>
            <a:endParaRPr sz="1400">
              <a:latin typeface="Ebrima"/>
              <a:cs typeface="Ebrima"/>
            </a:endParaRPr>
          </a:p>
          <a:p>
            <a:pPr algn="ctr" marR="31750">
              <a:lnSpc>
                <a:spcPct val="100000"/>
              </a:lnSpc>
              <a:spcBef>
                <a:spcPts val="10"/>
              </a:spcBef>
            </a:pPr>
            <a:r>
              <a:rPr dirty="0" sz="1100" spc="-5" b="1">
                <a:solidFill>
                  <a:srgbClr val="FFFFFF"/>
                </a:solidFill>
                <a:latin typeface="Ebrima"/>
                <a:cs typeface="Ebrima"/>
              </a:rPr>
              <a:t>HR</a:t>
            </a:r>
            <a:r>
              <a:rPr dirty="0" sz="1100" spc="-30" b="1">
                <a:solidFill>
                  <a:srgbClr val="FFFFFF"/>
                </a:solidFill>
                <a:latin typeface="Ebrima"/>
                <a:cs typeface="Ebrima"/>
              </a:rPr>
              <a:t> </a:t>
            </a:r>
            <a:r>
              <a:rPr dirty="0" sz="1100" b="1">
                <a:solidFill>
                  <a:srgbClr val="FFFFFF"/>
                </a:solidFill>
                <a:latin typeface="Ebrima"/>
                <a:cs typeface="Ebrima"/>
              </a:rPr>
              <a:t>0.93;</a:t>
            </a:r>
            <a:endParaRPr sz="1100">
              <a:latin typeface="Ebrima"/>
              <a:cs typeface="Ebrima"/>
            </a:endParaRPr>
          </a:p>
          <a:p>
            <a:pPr algn="ctr">
              <a:lnSpc>
                <a:spcPct val="100000"/>
              </a:lnSpc>
            </a:pPr>
            <a:r>
              <a:rPr dirty="0" sz="1100" b="1">
                <a:solidFill>
                  <a:srgbClr val="FFFFFF"/>
                </a:solidFill>
                <a:latin typeface="Ebrima"/>
                <a:cs typeface="Ebrima"/>
              </a:rPr>
              <a:t>95% </a:t>
            </a:r>
            <a:r>
              <a:rPr dirty="0" sz="1100" spc="-5" b="1">
                <a:solidFill>
                  <a:srgbClr val="FFFFFF"/>
                </a:solidFill>
                <a:latin typeface="Ebrima"/>
                <a:cs typeface="Ebrima"/>
              </a:rPr>
              <a:t>CI</a:t>
            </a:r>
            <a:r>
              <a:rPr dirty="0" sz="1100" spc="-65" b="1">
                <a:solidFill>
                  <a:srgbClr val="FFFFFF"/>
                </a:solidFill>
                <a:latin typeface="Ebrima"/>
                <a:cs typeface="Ebrima"/>
              </a:rPr>
              <a:t> </a:t>
            </a:r>
            <a:r>
              <a:rPr dirty="0" sz="1100" b="1">
                <a:solidFill>
                  <a:srgbClr val="FFFFFF"/>
                </a:solidFill>
                <a:latin typeface="Ebrima"/>
                <a:cs typeface="Ebrima"/>
              </a:rPr>
              <a:t>0.60–1.43;</a:t>
            </a:r>
            <a:endParaRPr sz="1100">
              <a:latin typeface="Ebrima"/>
              <a:cs typeface="Ebrima"/>
            </a:endParaRPr>
          </a:p>
          <a:p>
            <a:pPr algn="ctr">
              <a:lnSpc>
                <a:spcPct val="100000"/>
              </a:lnSpc>
            </a:pPr>
            <a:r>
              <a:rPr dirty="0" sz="1100" b="1">
                <a:solidFill>
                  <a:srgbClr val="FFFFFF"/>
                </a:solidFill>
                <a:latin typeface="Ebrima"/>
                <a:cs typeface="Ebrima"/>
              </a:rPr>
              <a:t>p =</a:t>
            </a:r>
            <a:r>
              <a:rPr dirty="0" sz="1100" spc="-30" b="1">
                <a:solidFill>
                  <a:srgbClr val="FFFFFF"/>
                </a:solidFill>
                <a:latin typeface="Ebrima"/>
                <a:cs typeface="Ebrima"/>
              </a:rPr>
              <a:t> </a:t>
            </a:r>
            <a:r>
              <a:rPr dirty="0" sz="1100" b="1">
                <a:solidFill>
                  <a:srgbClr val="FFFFFF"/>
                </a:solidFill>
                <a:latin typeface="Ebrima"/>
                <a:cs typeface="Ebrima"/>
              </a:rPr>
              <a:t>0.735</a:t>
            </a:r>
            <a:endParaRPr sz="1100">
              <a:latin typeface="Ebrima"/>
              <a:cs typeface="Ebrima"/>
            </a:endParaRPr>
          </a:p>
        </p:txBody>
      </p:sp>
      <p:sp>
        <p:nvSpPr>
          <p:cNvPr id="35" name="object 35"/>
          <p:cNvSpPr/>
          <p:nvPr/>
        </p:nvSpPr>
        <p:spPr>
          <a:xfrm>
            <a:off x="5275262" y="4228019"/>
            <a:ext cx="123189" cy="116205"/>
          </a:xfrm>
          <a:custGeom>
            <a:avLst/>
            <a:gdLst/>
            <a:ahLst/>
            <a:cxnLst/>
            <a:rect l="l" t="t" r="r" b="b"/>
            <a:pathLst>
              <a:path w="123189" h="116204">
                <a:moveTo>
                  <a:pt x="0" y="115773"/>
                </a:moveTo>
                <a:lnTo>
                  <a:pt x="122720" y="0"/>
                </a:lnTo>
              </a:path>
            </a:pathLst>
          </a:custGeom>
          <a:ln w="19049">
            <a:solidFill>
              <a:srgbClr val="FFFFFF"/>
            </a:solidFill>
          </a:ln>
        </p:spPr>
        <p:txBody>
          <a:bodyPr wrap="square" lIns="0" tIns="0" rIns="0" bIns="0" rtlCol="0"/>
          <a:lstStyle/>
          <a:p/>
        </p:txBody>
      </p:sp>
      <p:sp>
        <p:nvSpPr>
          <p:cNvPr id="36" name="object 36"/>
          <p:cNvSpPr/>
          <p:nvPr/>
        </p:nvSpPr>
        <p:spPr>
          <a:xfrm>
            <a:off x="5275262" y="4249936"/>
            <a:ext cx="123189" cy="116205"/>
          </a:xfrm>
          <a:custGeom>
            <a:avLst/>
            <a:gdLst/>
            <a:ahLst/>
            <a:cxnLst/>
            <a:rect l="l" t="t" r="r" b="b"/>
            <a:pathLst>
              <a:path w="123189" h="116204">
                <a:moveTo>
                  <a:pt x="0" y="115773"/>
                </a:moveTo>
                <a:lnTo>
                  <a:pt x="122720" y="0"/>
                </a:lnTo>
              </a:path>
            </a:pathLst>
          </a:custGeom>
          <a:ln w="19049">
            <a:solidFill>
              <a:srgbClr val="000000"/>
            </a:solidFill>
          </a:ln>
        </p:spPr>
        <p:txBody>
          <a:bodyPr wrap="square" lIns="0" tIns="0" rIns="0" bIns="0" rtlCol="0"/>
          <a:lstStyle/>
          <a:p/>
        </p:txBody>
      </p:sp>
      <p:sp>
        <p:nvSpPr>
          <p:cNvPr id="37" name="object 37"/>
          <p:cNvSpPr/>
          <p:nvPr/>
        </p:nvSpPr>
        <p:spPr>
          <a:xfrm>
            <a:off x="5275262" y="4212779"/>
            <a:ext cx="123189" cy="116205"/>
          </a:xfrm>
          <a:custGeom>
            <a:avLst/>
            <a:gdLst/>
            <a:ahLst/>
            <a:cxnLst/>
            <a:rect l="l" t="t" r="r" b="b"/>
            <a:pathLst>
              <a:path w="123189" h="116204">
                <a:moveTo>
                  <a:pt x="0" y="115773"/>
                </a:moveTo>
                <a:lnTo>
                  <a:pt x="122720" y="0"/>
                </a:lnTo>
              </a:path>
            </a:pathLst>
          </a:custGeom>
          <a:ln w="19049">
            <a:solidFill>
              <a:srgbClr val="000000"/>
            </a:solidFill>
          </a:ln>
        </p:spPr>
        <p:txBody>
          <a:bodyPr wrap="square" lIns="0" tIns="0" rIns="0" bIns="0" rtlCol="0"/>
          <a:lstStyle/>
          <a:p/>
        </p:txBody>
      </p:sp>
      <p:sp>
        <p:nvSpPr>
          <p:cNvPr id="38" name="object 38"/>
          <p:cNvSpPr/>
          <p:nvPr/>
        </p:nvSpPr>
        <p:spPr>
          <a:xfrm>
            <a:off x="5340350" y="2389187"/>
            <a:ext cx="3340100" cy="322580"/>
          </a:xfrm>
          <a:custGeom>
            <a:avLst/>
            <a:gdLst/>
            <a:ahLst/>
            <a:cxnLst/>
            <a:rect l="l" t="t" r="r" b="b"/>
            <a:pathLst>
              <a:path w="3340100" h="322580">
                <a:moveTo>
                  <a:pt x="0" y="0"/>
                </a:moveTo>
                <a:lnTo>
                  <a:pt x="333540" y="0"/>
                </a:lnTo>
                <a:lnTo>
                  <a:pt x="333540" y="14287"/>
                </a:lnTo>
                <a:lnTo>
                  <a:pt x="690575" y="14287"/>
                </a:lnTo>
                <a:lnTo>
                  <a:pt x="690575" y="28117"/>
                </a:lnTo>
                <a:lnTo>
                  <a:pt x="905103" y="28117"/>
                </a:lnTo>
                <a:lnTo>
                  <a:pt x="905103" y="45085"/>
                </a:lnTo>
                <a:lnTo>
                  <a:pt x="955205" y="45085"/>
                </a:lnTo>
                <a:lnTo>
                  <a:pt x="955205" y="54902"/>
                </a:lnTo>
                <a:lnTo>
                  <a:pt x="1055433" y="54902"/>
                </a:lnTo>
                <a:lnTo>
                  <a:pt x="1055433" y="62484"/>
                </a:lnTo>
                <a:lnTo>
                  <a:pt x="1379575" y="62484"/>
                </a:lnTo>
                <a:lnTo>
                  <a:pt x="1379575" y="88379"/>
                </a:lnTo>
                <a:lnTo>
                  <a:pt x="1507972" y="88379"/>
                </a:lnTo>
                <a:lnTo>
                  <a:pt x="1507972" y="99085"/>
                </a:lnTo>
                <a:lnTo>
                  <a:pt x="1606626" y="99085"/>
                </a:lnTo>
                <a:lnTo>
                  <a:pt x="1606626" y="111582"/>
                </a:lnTo>
                <a:lnTo>
                  <a:pt x="1747558" y="111582"/>
                </a:lnTo>
                <a:lnTo>
                  <a:pt x="1747558" y="122745"/>
                </a:lnTo>
                <a:lnTo>
                  <a:pt x="1896325" y="122745"/>
                </a:lnTo>
                <a:lnTo>
                  <a:pt x="1896325" y="134353"/>
                </a:lnTo>
                <a:lnTo>
                  <a:pt x="2015337" y="134353"/>
                </a:lnTo>
                <a:lnTo>
                  <a:pt x="2015337" y="157556"/>
                </a:lnTo>
                <a:lnTo>
                  <a:pt x="2123376" y="157556"/>
                </a:lnTo>
                <a:lnTo>
                  <a:pt x="2123376" y="168719"/>
                </a:lnTo>
                <a:lnTo>
                  <a:pt x="2239264" y="168719"/>
                </a:lnTo>
                <a:lnTo>
                  <a:pt x="2239264" y="180327"/>
                </a:lnTo>
                <a:lnTo>
                  <a:pt x="2317559" y="180327"/>
                </a:lnTo>
                <a:lnTo>
                  <a:pt x="2317559" y="189255"/>
                </a:lnTo>
                <a:lnTo>
                  <a:pt x="2373934" y="189255"/>
                </a:lnTo>
                <a:lnTo>
                  <a:pt x="2373934" y="195948"/>
                </a:lnTo>
                <a:lnTo>
                  <a:pt x="2533650" y="195948"/>
                </a:lnTo>
                <a:lnTo>
                  <a:pt x="2533650" y="207098"/>
                </a:lnTo>
                <a:lnTo>
                  <a:pt x="2633865" y="207098"/>
                </a:lnTo>
                <a:lnTo>
                  <a:pt x="2633865" y="217817"/>
                </a:lnTo>
                <a:lnTo>
                  <a:pt x="2699639" y="217817"/>
                </a:lnTo>
                <a:lnTo>
                  <a:pt x="2699639" y="227634"/>
                </a:lnTo>
                <a:lnTo>
                  <a:pt x="2784195" y="227634"/>
                </a:lnTo>
                <a:lnTo>
                  <a:pt x="2784195" y="237896"/>
                </a:lnTo>
                <a:lnTo>
                  <a:pt x="2925127" y="237896"/>
                </a:lnTo>
                <a:lnTo>
                  <a:pt x="2925127" y="244602"/>
                </a:lnTo>
                <a:lnTo>
                  <a:pt x="2951746" y="244602"/>
                </a:lnTo>
                <a:lnTo>
                  <a:pt x="2951746" y="256197"/>
                </a:lnTo>
                <a:lnTo>
                  <a:pt x="3067634" y="256197"/>
                </a:lnTo>
                <a:lnTo>
                  <a:pt x="3067634" y="268706"/>
                </a:lnTo>
                <a:lnTo>
                  <a:pt x="3160014" y="268706"/>
                </a:lnTo>
                <a:lnTo>
                  <a:pt x="3160014" y="275399"/>
                </a:lnTo>
                <a:lnTo>
                  <a:pt x="3203867" y="275399"/>
                </a:lnTo>
                <a:lnTo>
                  <a:pt x="3211690" y="281203"/>
                </a:lnTo>
                <a:lnTo>
                  <a:pt x="3241446" y="281203"/>
                </a:lnTo>
                <a:lnTo>
                  <a:pt x="3241446" y="289674"/>
                </a:lnTo>
                <a:lnTo>
                  <a:pt x="3253981" y="289674"/>
                </a:lnTo>
                <a:lnTo>
                  <a:pt x="3253981" y="312889"/>
                </a:lnTo>
                <a:lnTo>
                  <a:pt x="3311918" y="312889"/>
                </a:lnTo>
                <a:lnTo>
                  <a:pt x="3311918" y="322262"/>
                </a:lnTo>
                <a:lnTo>
                  <a:pt x="3340100" y="322262"/>
                </a:lnTo>
              </a:path>
            </a:pathLst>
          </a:custGeom>
          <a:ln w="28575">
            <a:solidFill>
              <a:srgbClr val="001F5F"/>
            </a:solidFill>
          </a:ln>
        </p:spPr>
        <p:txBody>
          <a:bodyPr wrap="square" lIns="0" tIns="0" rIns="0" bIns="0" rtlCol="0"/>
          <a:lstStyle/>
          <a:p/>
        </p:txBody>
      </p:sp>
      <p:sp>
        <p:nvSpPr>
          <p:cNvPr id="39" name="object 39"/>
          <p:cNvSpPr/>
          <p:nvPr/>
        </p:nvSpPr>
        <p:spPr>
          <a:xfrm>
            <a:off x="5340351" y="2387600"/>
            <a:ext cx="3338829" cy="322580"/>
          </a:xfrm>
          <a:custGeom>
            <a:avLst/>
            <a:gdLst/>
            <a:ahLst/>
            <a:cxnLst/>
            <a:rect l="l" t="t" r="r" b="b"/>
            <a:pathLst>
              <a:path w="3338829" h="322580">
                <a:moveTo>
                  <a:pt x="3338512" y="320103"/>
                </a:moveTo>
                <a:lnTo>
                  <a:pt x="3092869" y="322262"/>
                </a:lnTo>
                <a:lnTo>
                  <a:pt x="3092869" y="311759"/>
                </a:lnTo>
                <a:lnTo>
                  <a:pt x="2882696" y="311759"/>
                </a:lnTo>
                <a:lnTo>
                  <a:pt x="2882696" y="288912"/>
                </a:lnTo>
                <a:lnTo>
                  <a:pt x="2484907" y="288912"/>
                </a:lnTo>
                <a:lnTo>
                  <a:pt x="2484907" y="279311"/>
                </a:lnTo>
                <a:lnTo>
                  <a:pt x="2428544" y="279311"/>
                </a:lnTo>
                <a:lnTo>
                  <a:pt x="2428544" y="271538"/>
                </a:lnTo>
                <a:lnTo>
                  <a:pt x="2359926" y="271538"/>
                </a:lnTo>
                <a:lnTo>
                  <a:pt x="2359926" y="259651"/>
                </a:lnTo>
                <a:lnTo>
                  <a:pt x="2214067" y="259651"/>
                </a:lnTo>
                <a:lnTo>
                  <a:pt x="2214067" y="249593"/>
                </a:lnTo>
                <a:lnTo>
                  <a:pt x="2019820" y="249593"/>
                </a:lnTo>
                <a:lnTo>
                  <a:pt x="2019820" y="238124"/>
                </a:lnTo>
                <a:lnTo>
                  <a:pt x="1883905" y="238124"/>
                </a:lnTo>
                <a:lnTo>
                  <a:pt x="1883905" y="222135"/>
                </a:lnTo>
                <a:lnTo>
                  <a:pt x="1830527" y="222135"/>
                </a:lnTo>
                <a:lnTo>
                  <a:pt x="1830527" y="213461"/>
                </a:lnTo>
                <a:lnTo>
                  <a:pt x="1736712" y="213461"/>
                </a:lnTo>
                <a:lnTo>
                  <a:pt x="1736712" y="202476"/>
                </a:lnTo>
                <a:lnTo>
                  <a:pt x="1623669" y="202476"/>
                </a:lnTo>
                <a:lnTo>
                  <a:pt x="1623669" y="193814"/>
                </a:lnTo>
                <a:lnTo>
                  <a:pt x="1509636" y="193814"/>
                </a:lnTo>
                <a:lnTo>
                  <a:pt x="1509636" y="187883"/>
                </a:lnTo>
                <a:lnTo>
                  <a:pt x="1503337" y="187883"/>
                </a:lnTo>
                <a:lnTo>
                  <a:pt x="1503337" y="179184"/>
                </a:lnTo>
                <a:lnTo>
                  <a:pt x="1486103" y="179184"/>
                </a:lnTo>
                <a:lnTo>
                  <a:pt x="1486103" y="170929"/>
                </a:lnTo>
                <a:lnTo>
                  <a:pt x="1340573" y="170929"/>
                </a:lnTo>
                <a:lnTo>
                  <a:pt x="1340573" y="162255"/>
                </a:lnTo>
                <a:lnTo>
                  <a:pt x="1309077" y="162255"/>
                </a:lnTo>
                <a:lnTo>
                  <a:pt x="1309077" y="155422"/>
                </a:lnTo>
                <a:lnTo>
                  <a:pt x="1285875" y="155422"/>
                </a:lnTo>
                <a:lnTo>
                  <a:pt x="1285875" y="146723"/>
                </a:lnTo>
                <a:lnTo>
                  <a:pt x="1268310" y="146723"/>
                </a:lnTo>
                <a:lnTo>
                  <a:pt x="1268310" y="138480"/>
                </a:lnTo>
                <a:lnTo>
                  <a:pt x="1164882" y="138480"/>
                </a:lnTo>
                <a:lnTo>
                  <a:pt x="1164882" y="129806"/>
                </a:lnTo>
                <a:lnTo>
                  <a:pt x="1114831" y="129806"/>
                </a:lnTo>
                <a:lnTo>
                  <a:pt x="1114831" y="120205"/>
                </a:lnTo>
                <a:lnTo>
                  <a:pt x="952055" y="120205"/>
                </a:lnTo>
                <a:lnTo>
                  <a:pt x="952055" y="106019"/>
                </a:lnTo>
                <a:lnTo>
                  <a:pt x="729957" y="106019"/>
                </a:lnTo>
                <a:lnTo>
                  <a:pt x="729957" y="95554"/>
                </a:lnTo>
                <a:lnTo>
                  <a:pt x="710730" y="95554"/>
                </a:lnTo>
                <a:lnTo>
                  <a:pt x="710730" y="83654"/>
                </a:lnTo>
                <a:lnTo>
                  <a:pt x="643763" y="83654"/>
                </a:lnTo>
                <a:lnTo>
                  <a:pt x="643763" y="71767"/>
                </a:lnTo>
                <a:lnTo>
                  <a:pt x="612279" y="71767"/>
                </a:lnTo>
                <a:lnTo>
                  <a:pt x="612279" y="57137"/>
                </a:lnTo>
                <a:lnTo>
                  <a:pt x="563549" y="57137"/>
                </a:lnTo>
                <a:lnTo>
                  <a:pt x="563549" y="50304"/>
                </a:lnTo>
                <a:lnTo>
                  <a:pt x="513486" y="50304"/>
                </a:lnTo>
                <a:lnTo>
                  <a:pt x="513486" y="42506"/>
                </a:lnTo>
                <a:lnTo>
                  <a:pt x="463435" y="42506"/>
                </a:lnTo>
                <a:lnTo>
                  <a:pt x="463435" y="32448"/>
                </a:lnTo>
                <a:lnTo>
                  <a:pt x="311607" y="32448"/>
                </a:lnTo>
                <a:lnTo>
                  <a:pt x="311607" y="22847"/>
                </a:lnTo>
                <a:lnTo>
                  <a:pt x="273812" y="22847"/>
                </a:lnTo>
                <a:lnTo>
                  <a:pt x="273812" y="0"/>
                </a:lnTo>
                <a:lnTo>
                  <a:pt x="0" y="0"/>
                </a:lnTo>
              </a:path>
            </a:pathLst>
          </a:custGeom>
          <a:ln w="28575">
            <a:solidFill>
              <a:srgbClr val="7E7E7E"/>
            </a:solidFill>
          </a:ln>
        </p:spPr>
        <p:txBody>
          <a:bodyPr wrap="square" lIns="0" tIns="0" rIns="0" bIns="0" rtlCol="0"/>
          <a:lstStyle/>
          <a:p/>
        </p:txBody>
      </p:sp>
      <p:sp>
        <p:nvSpPr>
          <p:cNvPr id="40" name="object 40"/>
          <p:cNvSpPr txBox="1"/>
          <p:nvPr/>
        </p:nvSpPr>
        <p:spPr>
          <a:xfrm>
            <a:off x="7075931" y="2296351"/>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001F5F"/>
                </a:solidFill>
                <a:latin typeface="Ebrima"/>
                <a:cs typeface="Ebrima"/>
              </a:rPr>
              <a:t>97.6%</a:t>
            </a:r>
            <a:endParaRPr sz="1200">
              <a:latin typeface="Ebrima"/>
              <a:cs typeface="Ebrima"/>
            </a:endParaRPr>
          </a:p>
        </p:txBody>
      </p:sp>
      <p:sp>
        <p:nvSpPr>
          <p:cNvPr id="41" name="object 41"/>
          <p:cNvSpPr txBox="1"/>
          <p:nvPr/>
        </p:nvSpPr>
        <p:spPr>
          <a:xfrm>
            <a:off x="7075931" y="2636051"/>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7E7E7E"/>
                </a:solidFill>
                <a:latin typeface="Ebrima"/>
                <a:cs typeface="Ebrima"/>
              </a:rPr>
              <a:t>95.0%</a:t>
            </a:r>
            <a:endParaRPr sz="1200">
              <a:latin typeface="Ebrima"/>
              <a:cs typeface="Ebrima"/>
            </a:endParaRPr>
          </a:p>
        </p:txBody>
      </p:sp>
      <p:sp>
        <p:nvSpPr>
          <p:cNvPr id="42" name="object 42"/>
          <p:cNvSpPr txBox="1"/>
          <p:nvPr/>
        </p:nvSpPr>
        <p:spPr>
          <a:xfrm>
            <a:off x="8233257" y="2434426"/>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001F5F"/>
                </a:solidFill>
                <a:latin typeface="Ebrima"/>
                <a:cs typeface="Ebrima"/>
              </a:rPr>
              <a:t>92.0%</a:t>
            </a:r>
            <a:endParaRPr sz="1200">
              <a:latin typeface="Ebrima"/>
              <a:cs typeface="Ebrima"/>
            </a:endParaRPr>
          </a:p>
        </p:txBody>
      </p:sp>
      <p:sp>
        <p:nvSpPr>
          <p:cNvPr id="43" name="object 43"/>
          <p:cNvSpPr txBox="1"/>
          <p:nvPr/>
        </p:nvSpPr>
        <p:spPr>
          <a:xfrm>
            <a:off x="8234781" y="2736025"/>
            <a:ext cx="4311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7E7E7E"/>
                </a:solidFill>
                <a:latin typeface="Ebrima"/>
                <a:cs typeface="Ebrima"/>
              </a:rPr>
              <a:t>92.2%</a:t>
            </a:r>
            <a:endParaRPr sz="1200">
              <a:latin typeface="Ebrima"/>
              <a:cs typeface="Ebrima"/>
            </a:endParaRPr>
          </a:p>
        </p:txBody>
      </p:sp>
      <p:sp>
        <p:nvSpPr>
          <p:cNvPr id="44" name="object 44"/>
          <p:cNvSpPr txBox="1"/>
          <p:nvPr/>
        </p:nvSpPr>
        <p:spPr>
          <a:xfrm>
            <a:off x="5940425" y="1628775"/>
            <a:ext cx="1800225" cy="370205"/>
          </a:xfrm>
          <a:prstGeom prst="rect">
            <a:avLst/>
          </a:prstGeom>
          <a:solidFill>
            <a:srgbClr val="FFFF00"/>
          </a:solidFill>
        </p:spPr>
        <p:txBody>
          <a:bodyPr wrap="square" lIns="0" tIns="38100" rIns="0" bIns="0" rtlCol="0" vert="horz">
            <a:spAutoFit/>
          </a:bodyPr>
          <a:lstStyle/>
          <a:p>
            <a:pPr marL="90805">
              <a:lnSpc>
                <a:spcPct val="100000"/>
              </a:lnSpc>
              <a:spcBef>
                <a:spcPts val="300"/>
              </a:spcBef>
            </a:pPr>
            <a:r>
              <a:rPr dirty="0" sz="1800">
                <a:latin typeface="標楷體"/>
                <a:cs typeface="標楷體"/>
              </a:rPr>
              <a:t>荷爾蒙受體陰性</a:t>
            </a:r>
            <a:endParaRPr sz="1800">
              <a:latin typeface="標楷體"/>
              <a:cs typeface="標楷體"/>
            </a:endParaRPr>
          </a:p>
        </p:txBody>
      </p:sp>
      <p:sp>
        <p:nvSpPr>
          <p:cNvPr id="45" name="object 45"/>
          <p:cNvSpPr txBox="1"/>
          <p:nvPr/>
        </p:nvSpPr>
        <p:spPr>
          <a:xfrm>
            <a:off x="1839912" y="1647825"/>
            <a:ext cx="1800225" cy="368300"/>
          </a:xfrm>
          <a:prstGeom prst="rect">
            <a:avLst/>
          </a:prstGeom>
          <a:solidFill>
            <a:srgbClr val="FFFF00"/>
          </a:solidFill>
        </p:spPr>
        <p:txBody>
          <a:bodyPr wrap="square" lIns="0" tIns="38100" rIns="0" bIns="0" rtlCol="0" vert="horz">
            <a:spAutoFit/>
          </a:bodyPr>
          <a:lstStyle/>
          <a:p>
            <a:pPr marL="90805">
              <a:lnSpc>
                <a:spcPct val="100000"/>
              </a:lnSpc>
              <a:spcBef>
                <a:spcPts val="300"/>
              </a:spcBef>
            </a:pPr>
            <a:r>
              <a:rPr dirty="0" sz="1800">
                <a:latin typeface="標楷體"/>
                <a:cs typeface="標楷體"/>
              </a:rPr>
              <a:t>荷爾蒙受體陽性</a:t>
            </a:r>
            <a:endParaRPr sz="1800">
              <a:latin typeface="標楷體"/>
              <a:cs typeface="標楷體"/>
            </a:endParaRPr>
          </a:p>
        </p:txBody>
      </p:sp>
      <p:sp>
        <p:nvSpPr>
          <p:cNvPr id="46" name="object 46"/>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15:31:25</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There was a greater</a:t>
            </a:r>
            <a:r>
              <a:rPr dirty="0" sz="1000" spc="-70">
                <a:latin typeface="Arial"/>
                <a:cs typeface="Arial"/>
              </a:rPr>
              <a:t> </a:t>
            </a:r>
            <a:r>
              <a:rPr dirty="0" sz="1000" spc="-25">
                <a:latin typeface="Arial"/>
                <a:cs typeface="Arial"/>
              </a:rPr>
              <a:t>improvement  </a:t>
            </a:r>
            <a:r>
              <a:rPr dirty="0" sz="1000">
                <a:latin typeface="Arial"/>
                <a:cs typeface="Arial"/>
              </a:rPr>
              <a:t>for those with hormone  receptor-positive disease  compared with</a:t>
            </a:r>
            <a:r>
              <a:rPr dirty="0" sz="1000" spc="-90">
                <a:latin typeface="Arial"/>
                <a:cs typeface="Arial"/>
              </a:rPr>
              <a:t> </a:t>
            </a:r>
            <a:r>
              <a:rPr dirty="0" sz="1000">
                <a:latin typeface="Arial"/>
                <a:cs typeface="Arial"/>
              </a:rPr>
              <a:t>hormone-receptor  negative disease. The 2-year  IDFS improvement were 4.2% vs  0.2 %</a:t>
            </a:r>
            <a:r>
              <a:rPr dirty="0" sz="1000" spc="-10">
                <a:latin typeface="Arial"/>
                <a:cs typeface="Arial"/>
              </a:rPr>
              <a:t> </a:t>
            </a:r>
            <a:r>
              <a:rPr dirty="0" sz="1000">
                <a:latin typeface="Arial"/>
                <a:cs typeface="Arial"/>
              </a:rPr>
              <a:t>respectively. </a:t>
            </a:r>
            <a:endParaRPr sz="1000">
              <a:latin typeface="Arial"/>
              <a:cs typeface="Arial"/>
            </a:endParaRPr>
          </a:p>
          <a:p>
            <a:pPr marL="25400" marR="17780">
              <a:lnSpc>
                <a:spcPct val="100000"/>
              </a:lnSpc>
            </a:pPr>
            <a:r>
              <a:rPr dirty="0" sz="1000">
                <a:latin typeface="Arial"/>
                <a:cs typeface="Arial"/>
              </a:rPr>
              <a:t>- In recent publication of 5 year  </a:t>
            </a:r>
            <a:r>
              <a:rPr dirty="0" sz="1000" spc="-345">
                <a:latin typeface="Arial"/>
                <a:cs typeface="Arial"/>
              </a:rPr>
              <a:t>update,</a:t>
            </a:r>
            <a:r>
              <a:rPr dirty="0" sz="1000" spc="-5">
                <a:latin typeface="Arial"/>
                <a:cs typeface="Arial"/>
              </a:rPr>
              <a:t> </a:t>
            </a:r>
            <a:r>
              <a:rPr dirty="0" sz="1000">
                <a:latin typeface="Arial"/>
                <a:cs typeface="Arial"/>
              </a:rPr>
              <a:t>the result was</a:t>
            </a:r>
            <a:r>
              <a:rPr dirty="0" sz="1000" spc="-15">
                <a:latin typeface="Arial"/>
                <a:cs typeface="Arial"/>
              </a:rPr>
              <a:t> </a:t>
            </a:r>
            <a:r>
              <a:rPr dirty="0" sz="1000">
                <a:latin typeface="Arial"/>
                <a:cs typeface="Arial"/>
              </a:rPr>
              <a:t>similar </a:t>
            </a:r>
            <a:endParaRPr sz="1000">
              <a:latin typeface="Arial"/>
              <a:cs typeface="Arial"/>
            </a:endParaRPr>
          </a:p>
          <a:p>
            <a:pPr marL="25400" marR="17780">
              <a:lnSpc>
                <a:spcPct val="100000"/>
              </a:lnSpc>
            </a:pPr>
            <a:r>
              <a:rPr dirty="0" sz="1000">
                <a:latin typeface="Arial"/>
                <a:cs typeface="Arial"/>
              </a:rPr>
              <a:t>- The apparent efficacy of</a:t>
            </a:r>
            <a:r>
              <a:rPr dirty="0" sz="1000" spc="-75">
                <a:latin typeface="Arial"/>
                <a:cs typeface="Arial"/>
              </a:rPr>
              <a:t> </a:t>
            </a:r>
            <a:r>
              <a:rPr dirty="0" sz="1000" spc="-80">
                <a:latin typeface="Arial"/>
                <a:cs typeface="Arial"/>
              </a:rPr>
              <a:t>neratinib  </a:t>
            </a:r>
            <a:r>
              <a:rPr dirty="0" sz="1000">
                <a:latin typeface="Arial"/>
                <a:cs typeface="Arial"/>
              </a:rPr>
              <a:t>in HER2-positive, hormone  receptor positive tumors could</a:t>
            </a:r>
            <a:r>
              <a:rPr dirty="0" sz="1000" spc="-95">
                <a:latin typeface="Arial"/>
                <a:cs typeface="Arial"/>
              </a:rPr>
              <a:t> </a:t>
            </a:r>
            <a:r>
              <a:rPr dirty="0" sz="1000">
                <a:latin typeface="Arial"/>
                <a:cs typeface="Arial"/>
              </a:rPr>
              <a:t>be  attributable to bidirectional  crosstalk between ostrogen  receptor and HER2 receptor  signaling. Neratinib is known to  inhibit HER2 signaling and  induce estrogen receptor  function in HER2 positive breast  cancer cell lines, thereby  preserving sensitivity to  endocrine</a:t>
            </a:r>
            <a:r>
              <a:rPr dirty="0" sz="1000" spc="-5">
                <a:latin typeface="Arial"/>
                <a:cs typeface="Arial"/>
              </a:rPr>
              <a:t> </a:t>
            </a:r>
            <a:r>
              <a:rPr dirty="0" sz="1000">
                <a:latin typeface="Arial"/>
                <a:cs typeface="Arial"/>
              </a:rPr>
              <a:t>therapy.</a:t>
            </a:r>
            <a:endParaRPr sz="1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47338"/>
            <a:ext cx="5323205" cy="864235"/>
          </a:xfrm>
          <a:prstGeom prst="rect"/>
        </p:spPr>
        <p:txBody>
          <a:bodyPr wrap="square" lIns="0" tIns="12700" rIns="0" bIns="0" rtlCol="0" vert="horz">
            <a:spAutoFit/>
          </a:bodyPr>
          <a:lstStyle/>
          <a:p>
            <a:pPr marL="12700">
              <a:lnSpc>
                <a:spcPts val="4200"/>
              </a:lnSpc>
              <a:spcBef>
                <a:spcPts val="100"/>
              </a:spcBef>
            </a:pPr>
            <a:r>
              <a:rPr dirty="0" sz="3600" spc="-65" b="0">
                <a:solidFill>
                  <a:srgbClr val="000000"/>
                </a:solidFill>
                <a:latin typeface="Calibri Light"/>
                <a:cs typeface="Calibri Light"/>
              </a:rPr>
              <a:t>KATHERINE:</a:t>
            </a:r>
            <a:endParaRPr sz="3600">
              <a:latin typeface="Calibri Light"/>
              <a:cs typeface="Calibri Light"/>
            </a:endParaRPr>
          </a:p>
          <a:p>
            <a:pPr marL="12700">
              <a:lnSpc>
                <a:spcPts val="2400"/>
              </a:lnSpc>
            </a:pPr>
            <a:r>
              <a:rPr dirty="0" sz="2100" spc="-55" b="0" i="1">
                <a:solidFill>
                  <a:srgbClr val="00AFEF"/>
                </a:solidFill>
                <a:latin typeface="Calibri Light"/>
                <a:cs typeface="Calibri Light"/>
              </a:rPr>
              <a:t>Primary end-point: </a:t>
            </a:r>
            <a:r>
              <a:rPr dirty="0" sz="2100" spc="-70" b="0" i="1">
                <a:solidFill>
                  <a:srgbClr val="00AFEF"/>
                </a:solidFill>
                <a:latin typeface="Calibri Light"/>
                <a:cs typeface="Calibri Light"/>
              </a:rPr>
              <a:t>3-Yr </a:t>
            </a:r>
            <a:r>
              <a:rPr dirty="0" sz="2100" spc="-50" b="0" i="1">
                <a:solidFill>
                  <a:srgbClr val="00AFEF"/>
                </a:solidFill>
                <a:latin typeface="Calibri Light"/>
                <a:cs typeface="Calibri Light"/>
              </a:rPr>
              <a:t>Invasive Disease-free</a:t>
            </a:r>
            <a:r>
              <a:rPr dirty="0" sz="2100" spc="-295" b="0" i="1">
                <a:solidFill>
                  <a:srgbClr val="00AFEF"/>
                </a:solidFill>
                <a:latin typeface="Calibri Light"/>
                <a:cs typeface="Calibri Light"/>
              </a:rPr>
              <a:t> </a:t>
            </a:r>
            <a:r>
              <a:rPr dirty="0" sz="2100" spc="-45" b="0" i="1">
                <a:solidFill>
                  <a:srgbClr val="00AFEF"/>
                </a:solidFill>
                <a:latin typeface="Calibri Light"/>
                <a:cs typeface="Calibri Light"/>
              </a:rPr>
              <a:t>Survival</a:t>
            </a:r>
            <a:endParaRPr sz="2100">
              <a:latin typeface="Calibri Light"/>
              <a:cs typeface="Calibri Light"/>
            </a:endParaRPr>
          </a:p>
        </p:txBody>
      </p:sp>
      <p:sp>
        <p:nvSpPr>
          <p:cNvPr id="3" name="object 3"/>
          <p:cNvSpPr/>
          <p:nvPr/>
        </p:nvSpPr>
        <p:spPr>
          <a:xfrm>
            <a:off x="323850" y="5647753"/>
            <a:ext cx="216407" cy="224027"/>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66750" y="5570029"/>
            <a:ext cx="2489200" cy="355600"/>
          </a:xfrm>
          <a:prstGeom prst="rect">
            <a:avLst/>
          </a:prstGeom>
          <a:solidFill>
            <a:srgbClr val="FFFF00"/>
          </a:solidFill>
        </p:spPr>
        <p:txBody>
          <a:bodyPr wrap="square" lIns="0" tIns="0" rIns="0" bIns="0" rtlCol="0" vert="horz">
            <a:spAutoFit/>
          </a:bodyPr>
          <a:lstStyle/>
          <a:p>
            <a:pPr>
              <a:lnSpc>
                <a:spcPts val="2795"/>
              </a:lnSpc>
            </a:pPr>
            <a:r>
              <a:rPr dirty="0" sz="2800" spc="15" b="1">
                <a:latin typeface="標楷體"/>
                <a:cs typeface="標楷體"/>
              </a:rPr>
              <a:t>化</a:t>
            </a:r>
            <a:r>
              <a:rPr dirty="0" sz="2800" b="1">
                <a:latin typeface="標楷體"/>
                <a:cs typeface="標楷體"/>
              </a:rPr>
              <a:t>療/標</a:t>
            </a:r>
            <a:r>
              <a:rPr dirty="0" sz="2800" spc="-10" b="1">
                <a:latin typeface="標楷體"/>
                <a:cs typeface="標楷體"/>
              </a:rPr>
              <a:t>靶治療</a:t>
            </a:r>
            <a:endParaRPr sz="2800">
              <a:latin typeface="標楷體"/>
              <a:cs typeface="標楷體"/>
            </a:endParaRPr>
          </a:p>
        </p:txBody>
      </p:sp>
      <p:sp>
        <p:nvSpPr>
          <p:cNvPr id="5" name="object 5"/>
          <p:cNvSpPr txBox="1"/>
          <p:nvPr/>
        </p:nvSpPr>
        <p:spPr>
          <a:xfrm>
            <a:off x="3155442" y="5498401"/>
            <a:ext cx="352425" cy="426720"/>
          </a:xfrm>
          <a:prstGeom prst="rect">
            <a:avLst/>
          </a:prstGeom>
          <a:solidFill>
            <a:srgbClr val="FFFF00"/>
          </a:solidFill>
        </p:spPr>
        <p:txBody>
          <a:bodyPr wrap="square" lIns="0" tIns="635" rIns="0" bIns="0" rtlCol="0" vert="horz">
            <a:spAutoFit/>
          </a:bodyPr>
          <a:lstStyle/>
          <a:p>
            <a:pPr>
              <a:lnSpc>
                <a:spcPts val="3350"/>
              </a:lnSpc>
              <a:spcBef>
                <a:spcPts val="5"/>
              </a:spcBef>
            </a:pPr>
            <a:r>
              <a:rPr dirty="0" sz="2800" spc="-10" b="1">
                <a:latin typeface="Symbol"/>
                <a:cs typeface="Symbol"/>
              </a:rPr>
              <a:t></a:t>
            </a:r>
            <a:endParaRPr sz="2800">
              <a:latin typeface="Symbol"/>
              <a:cs typeface="Symbol"/>
            </a:endParaRPr>
          </a:p>
        </p:txBody>
      </p:sp>
      <p:sp>
        <p:nvSpPr>
          <p:cNvPr id="6" name="object 6"/>
          <p:cNvSpPr txBox="1"/>
          <p:nvPr/>
        </p:nvSpPr>
        <p:spPr>
          <a:xfrm>
            <a:off x="3507485" y="5570029"/>
            <a:ext cx="1066800" cy="355600"/>
          </a:xfrm>
          <a:prstGeom prst="rect">
            <a:avLst/>
          </a:prstGeom>
          <a:solidFill>
            <a:srgbClr val="FFFF00"/>
          </a:solidFill>
        </p:spPr>
        <p:txBody>
          <a:bodyPr wrap="square" lIns="0" tIns="0" rIns="0" bIns="0" rtlCol="0" vert="horz">
            <a:spAutoFit/>
          </a:bodyPr>
          <a:lstStyle/>
          <a:p>
            <a:pPr marL="176530">
              <a:lnSpc>
                <a:spcPts val="2795"/>
              </a:lnSpc>
            </a:pPr>
            <a:r>
              <a:rPr dirty="0" sz="2800" spc="15" b="1">
                <a:latin typeface="標楷體"/>
                <a:cs typeface="標楷體"/>
              </a:rPr>
              <a:t>手術</a:t>
            </a:r>
            <a:endParaRPr sz="2800">
              <a:latin typeface="標楷體"/>
              <a:cs typeface="標楷體"/>
            </a:endParaRPr>
          </a:p>
        </p:txBody>
      </p:sp>
      <p:sp>
        <p:nvSpPr>
          <p:cNvPr id="7" name="object 7"/>
          <p:cNvSpPr txBox="1"/>
          <p:nvPr/>
        </p:nvSpPr>
        <p:spPr>
          <a:xfrm>
            <a:off x="4574285" y="5498401"/>
            <a:ext cx="352425" cy="426720"/>
          </a:xfrm>
          <a:prstGeom prst="rect">
            <a:avLst/>
          </a:prstGeom>
          <a:solidFill>
            <a:srgbClr val="FFFF00"/>
          </a:solidFill>
        </p:spPr>
        <p:txBody>
          <a:bodyPr wrap="square" lIns="0" tIns="635" rIns="0" bIns="0" rtlCol="0" vert="horz">
            <a:spAutoFit/>
          </a:bodyPr>
          <a:lstStyle/>
          <a:p>
            <a:pPr>
              <a:lnSpc>
                <a:spcPts val="3350"/>
              </a:lnSpc>
              <a:spcBef>
                <a:spcPts val="5"/>
              </a:spcBef>
            </a:pPr>
            <a:r>
              <a:rPr dirty="0" sz="2800" spc="-10" b="1">
                <a:latin typeface="Symbol"/>
                <a:cs typeface="Symbol"/>
              </a:rPr>
              <a:t></a:t>
            </a:r>
            <a:endParaRPr sz="2800">
              <a:latin typeface="Symbol"/>
              <a:cs typeface="Symbol"/>
            </a:endParaRPr>
          </a:p>
        </p:txBody>
      </p:sp>
      <p:sp>
        <p:nvSpPr>
          <p:cNvPr id="8" name="object 8"/>
          <p:cNvSpPr txBox="1"/>
          <p:nvPr/>
        </p:nvSpPr>
        <p:spPr>
          <a:xfrm>
            <a:off x="4926329" y="5570029"/>
            <a:ext cx="1955800" cy="355600"/>
          </a:xfrm>
          <a:prstGeom prst="rect">
            <a:avLst/>
          </a:prstGeom>
          <a:solidFill>
            <a:srgbClr val="FFFF00"/>
          </a:solidFill>
        </p:spPr>
        <p:txBody>
          <a:bodyPr wrap="square" lIns="0" tIns="0" rIns="0" bIns="0" rtlCol="0" vert="horz">
            <a:spAutoFit/>
          </a:bodyPr>
          <a:lstStyle/>
          <a:p>
            <a:pPr marL="175260">
              <a:lnSpc>
                <a:spcPts val="2795"/>
              </a:lnSpc>
            </a:pPr>
            <a:r>
              <a:rPr dirty="0" sz="2800" spc="10" b="1">
                <a:latin typeface="標楷體"/>
                <a:cs typeface="標楷體"/>
              </a:rPr>
              <a:t>輔</a:t>
            </a:r>
            <a:r>
              <a:rPr dirty="0" sz="2800" b="1">
                <a:latin typeface="標楷體"/>
                <a:cs typeface="標楷體"/>
              </a:rPr>
              <a:t>助治療</a:t>
            </a:r>
            <a:endParaRPr sz="2800">
              <a:latin typeface="標楷體"/>
              <a:cs typeface="標楷體"/>
            </a:endParaRPr>
          </a:p>
        </p:txBody>
      </p:sp>
      <p:sp>
        <p:nvSpPr>
          <p:cNvPr id="9" name="object 9"/>
          <p:cNvSpPr/>
          <p:nvPr/>
        </p:nvSpPr>
        <p:spPr>
          <a:xfrm>
            <a:off x="838961" y="6208585"/>
            <a:ext cx="292607" cy="295655"/>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1403858" y="6083109"/>
            <a:ext cx="3173730" cy="513715"/>
          </a:xfrm>
          <a:prstGeom prst="rect">
            <a:avLst/>
          </a:prstGeom>
        </p:spPr>
        <p:txBody>
          <a:bodyPr wrap="square" lIns="0" tIns="12700" rIns="0" bIns="0" rtlCol="0" vert="horz">
            <a:spAutoFit/>
          </a:bodyPr>
          <a:lstStyle/>
          <a:p>
            <a:pPr marL="12700">
              <a:lnSpc>
                <a:spcPct val="100000"/>
              </a:lnSpc>
              <a:spcBef>
                <a:spcPts val="100"/>
              </a:spcBef>
            </a:pPr>
            <a:r>
              <a:rPr dirty="0" sz="3200" spc="-5">
                <a:latin typeface="Calibri"/>
                <a:cs typeface="Calibri"/>
              </a:rPr>
              <a:t>TDM1 vs</a:t>
            </a:r>
            <a:r>
              <a:rPr dirty="0" sz="3200" spc="-55">
                <a:latin typeface="Calibri"/>
                <a:cs typeface="Calibri"/>
              </a:rPr>
              <a:t> </a:t>
            </a:r>
            <a:r>
              <a:rPr dirty="0" sz="3200" spc="-10">
                <a:latin typeface="Calibri"/>
                <a:cs typeface="Calibri"/>
              </a:rPr>
              <a:t>Herceptin</a:t>
            </a:r>
            <a:endParaRPr sz="3200">
              <a:latin typeface="Calibri"/>
              <a:cs typeface="Calibri"/>
            </a:endParaRPr>
          </a:p>
        </p:txBody>
      </p:sp>
      <p:sp>
        <p:nvSpPr>
          <p:cNvPr id="11" name="object 11"/>
          <p:cNvSpPr txBox="1"/>
          <p:nvPr/>
        </p:nvSpPr>
        <p:spPr>
          <a:xfrm>
            <a:off x="6102159" y="6458013"/>
            <a:ext cx="2626995"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von </a:t>
            </a:r>
            <a:r>
              <a:rPr dirty="0" sz="900" spc="-5">
                <a:latin typeface="Calibri"/>
                <a:cs typeface="Calibri"/>
              </a:rPr>
              <a:t>Minckwitz G, </a:t>
            </a:r>
            <a:r>
              <a:rPr dirty="0" sz="900" i="1">
                <a:latin typeface="Calibri"/>
                <a:cs typeface="Calibri"/>
              </a:rPr>
              <a:t>et al</a:t>
            </a:r>
            <a:r>
              <a:rPr dirty="0" sz="900">
                <a:latin typeface="Calibri"/>
                <a:cs typeface="Calibri"/>
              </a:rPr>
              <a:t>. </a:t>
            </a:r>
            <a:r>
              <a:rPr dirty="0" sz="900" i="1">
                <a:latin typeface="Calibri"/>
                <a:cs typeface="Calibri"/>
              </a:rPr>
              <a:t>N Engl J </a:t>
            </a:r>
            <a:r>
              <a:rPr dirty="0" sz="900" spc="-5" i="1">
                <a:latin typeface="Calibri"/>
                <a:cs typeface="Calibri"/>
              </a:rPr>
              <a:t>Med </a:t>
            </a:r>
            <a:r>
              <a:rPr dirty="0" sz="900">
                <a:latin typeface="Calibri"/>
                <a:cs typeface="Calibri"/>
              </a:rPr>
              <a:t>2019;</a:t>
            </a:r>
            <a:r>
              <a:rPr dirty="0" sz="900" spc="-125">
                <a:latin typeface="Calibri"/>
                <a:cs typeface="Calibri"/>
              </a:rPr>
              <a:t> </a:t>
            </a:r>
            <a:r>
              <a:rPr dirty="0" sz="900" spc="-5" b="1">
                <a:latin typeface="Calibri"/>
                <a:cs typeface="Calibri"/>
              </a:rPr>
              <a:t>380</a:t>
            </a:r>
            <a:r>
              <a:rPr dirty="0" sz="900" spc="-5">
                <a:latin typeface="Calibri"/>
                <a:cs typeface="Calibri"/>
              </a:rPr>
              <a:t>:617-628.</a:t>
            </a:r>
            <a:endParaRPr sz="900">
              <a:latin typeface="Calibri"/>
              <a:cs typeface="Calibri"/>
            </a:endParaRPr>
          </a:p>
        </p:txBody>
      </p:sp>
      <p:sp>
        <p:nvSpPr>
          <p:cNvPr id="12" name="object 12"/>
          <p:cNvSpPr/>
          <p:nvPr/>
        </p:nvSpPr>
        <p:spPr>
          <a:xfrm>
            <a:off x="1679920" y="1986337"/>
            <a:ext cx="5905637" cy="3323127"/>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6300787" y="3644900"/>
            <a:ext cx="503555" cy="431800"/>
          </a:xfrm>
          <a:custGeom>
            <a:avLst/>
            <a:gdLst/>
            <a:ahLst/>
            <a:cxnLst/>
            <a:rect l="l" t="t" r="r" b="b"/>
            <a:pathLst>
              <a:path w="503554" h="431800">
                <a:moveTo>
                  <a:pt x="0" y="0"/>
                </a:moveTo>
                <a:lnTo>
                  <a:pt x="503237" y="0"/>
                </a:lnTo>
                <a:lnTo>
                  <a:pt x="503237" y="431800"/>
                </a:lnTo>
                <a:lnTo>
                  <a:pt x="0" y="431800"/>
                </a:lnTo>
                <a:lnTo>
                  <a:pt x="0" y="0"/>
                </a:lnTo>
                <a:close/>
              </a:path>
            </a:pathLst>
          </a:custGeom>
          <a:ln w="50800">
            <a:solidFill>
              <a:srgbClr val="FF0000"/>
            </a:solidFill>
          </a:ln>
        </p:spPr>
        <p:txBody>
          <a:bodyPr wrap="square" lIns="0" tIns="0" rIns="0" bIns="0" rtlCol="0"/>
          <a:lstStyle/>
          <a:p/>
        </p:txBody>
      </p:sp>
      <p:sp>
        <p:nvSpPr>
          <p:cNvPr id="14" name="object 14"/>
          <p:cNvSpPr/>
          <p:nvPr/>
        </p:nvSpPr>
        <p:spPr>
          <a:xfrm>
            <a:off x="7184390" y="3225482"/>
            <a:ext cx="1143000" cy="228600"/>
          </a:xfrm>
          <a:custGeom>
            <a:avLst/>
            <a:gdLst/>
            <a:ahLst/>
            <a:cxnLst/>
            <a:rect l="l" t="t" r="r" b="b"/>
            <a:pathLst>
              <a:path w="1143000" h="228600">
                <a:moveTo>
                  <a:pt x="0" y="0"/>
                </a:moveTo>
                <a:lnTo>
                  <a:pt x="1143000" y="0"/>
                </a:lnTo>
                <a:lnTo>
                  <a:pt x="1143000" y="228600"/>
                </a:lnTo>
                <a:lnTo>
                  <a:pt x="0" y="228600"/>
                </a:lnTo>
                <a:lnTo>
                  <a:pt x="0" y="0"/>
                </a:lnTo>
                <a:close/>
              </a:path>
            </a:pathLst>
          </a:custGeom>
          <a:solidFill>
            <a:srgbClr val="FFFF00"/>
          </a:solidFill>
        </p:spPr>
        <p:txBody>
          <a:bodyPr wrap="square" lIns="0" tIns="0" rIns="0" bIns="0" rtlCol="0"/>
          <a:lstStyle/>
          <a:p/>
        </p:txBody>
      </p:sp>
      <p:sp>
        <p:nvSpPr>
          <p:cNvPr id="15" name="object 15"/>
          <p:cNvSpPr txBox="1"/>
          <p:nvPr/>
        </p:nvSpPr>
        <p:spPr>
          <a:xfrm>
            <a:off x="7171690" y="3167062"/>
            <a:ext cx="1168400" cy="299720"/>
          </a:xfrm>
          <a:prstGeom prst="rect">
            <a:avLst/>
          </a:prstGeom>
        </p:spPr>
        <p:txBody>
          <a:bodyPr wrap="square" lIns="0" tIns="12700" rIns="0" bIns="0" rtlCol="0" vert="horz">
            <a:spAutoFit/>
          </a:bodyPr>
          <a:lstStyle/>
          <a:p>
            <a:pPr marL="12700">
              <a:lnSpc>
                <a:spcPct val="100000"/>
              </a:lnSpc>
              <a:spcBef>
                <a:spcPts val="100"/>
              </a:spcBef>
            </a:pPr>
            <a:r>
              <a:rPr dirty="0" sz="1800" spc="-5" b="1">
                <a:latin typeface="標楷體"/>
                <a:cs typeface="標楷體"/>
              </a:rPr>
              <a:t>無病存活率</a:t>
            </a:r>
            <a:endParaRPr sz="1800">
              <a:latin typeface="標楷體"/>
              <a:cs typeface="標楷體"/>
            </a:endParaRPr>
          </a:p>
        </p:txBody>
      </p:sp>
      <p:sp>
        <p:nvSpPr>
          <p:cNvPr id="16" name="object 16"/>
          <p:cNvSpPr/>
          <p:nvPr/>
        </p:nvSpPr>
        <p:spPr>
          <a:xfrm>
            <a:off x="8359393" y="3201098"/>
            <a:ext cx="0" cy="256540"/>
          </a:xfrm>
          <a:custGeom>
            <a:avLst/>
            <a:gdLst/>
            <a:ahLst/>
            <a:cxnLst/>
            <a:rect l="l" t="t" r="r" b="b"/>
            <a:pathLst>
              <a:path w="0" h="256539">
                <a:moveTo>
                  <a:pt x="0" y="0"/>
                </a:moveTo>
                <a:lnTo>
                  <a:pt x="0" y="256032"/>
                </a:lnTo>
              </a:path>
            </a:pathLst>
          </a:custGeom>
          <a:ln w="64007">
            <a:solidFill>
              <a:srgbClr val="FFFF00"/>
            </a:solidFill>
          </a:ln>
        </p:spPr>
        <p:txBody>
          <a:bodyPr wrap="square" lIns="0" tIns="0" rIns="0" bIns="0" rtlCol="0"/>
          <a:lstStyle/>
          <a:p/>
        </p:txBody>
      </p:sp>
      <p:sp>
        <p:nvSpPr>
          <p:cNvPr id="17" name="object 17"/>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15:31:25</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The estimated percentage of</a:t>
            </a:r>
            <a:r>
              <a:rPr dirty="0" sz="1000" spc="-90">
                <a:latin typeface="Arial"/>
                <a:cs typeface="Arial"/>
              </a:rPr>
              <a:t> </a:t>
            </a:r>
            <a:r>
              <a:rPr dirty="0" sz="1000" spc="-220">
                <a:latin typeface="Arial"/>
                <a:cs typeface="Arial"/>
              </a:rPr>
              <a:t>patients  </a:t>
            </a:r>
            <a:r>
              <a:rPr dirty="0" sz="1000">
                <a:latin typeface="Arial"/>
                <a:cs typeface="Arial"/>
              </a:rPr>
              <a:t>who were free of invasive  disease at 3 years was 88.3% in  the T-DM1 group and 77.0% in  the trastuzumab group. Invasive  disease–free survival was  significantly higher in the T-DM1  group than in the trastuzumab  group (hazard ratio for invasive  disease or death, 0.50; 95%  confidence interval, 0.39 to 0.64;  P&lt;0.001). </a:t>
            </a:r>
            <a:endParaRPr sz="1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6837" y="1729232"/>
            <a:ext cx="3794760" cy="3531235"/>
          </a:xfrm>
          <a:prstGeom prst="rect">
            <a:avLst/>
          </a:prstGeom>
        </p:spPr>
        <p:txBody>
          <a:bodyPr wrap="square" lIns="0" tIns="13335" rIns="0" bIns="0" rtlCol="0" vert="horz">
            <a:spAutoFit/>
          </a:bodyPr>
          <a:lstStyle/>
          <a:p>
            <a:pPr marL="224154" marR="5080" indent="-212090">
              <a:lnSpc>
                <a:spcPct val="100000"/>
              </a:lnSpc>
              <a:spcBef>
                <a:spcPts val="105"/>
              </a:spcBef>
              <a:buFont typeface="Arial"/>
              <a:buChar char="•"/>
              <a:tabLst>
                <a:tab pos="224790" algn="l"/>
              </a:tabLst>
            </a:pPr>
            <a:r>
              <a:rPr dirty="0" sz="2000">
                <a:latin typeface="標楷體"/>
                <a:cs typeface="標楷體"/>
              </a:rPr>
              <a:t>A</a:t>
            </a:r>
            <a:r>
              <a:rPr dirty="0" sz="2000">
                <a:latin typeface="標楷體"/>
                <a:cs typeface="標楷體"/>
              </a:rPr>
              <a:t>DC</a:t>
            </a:r>
            <a:r>
              <a:rPr dirty="0" sz="2000" spc="-60">
                <a:latin typeface="標楷體"/>
                <a:cs typeface="標楷體"/>
              </a:rPr>
              <a:t> </a:t>
            </a:r>
            <a:r>
              <a:rPr dirty="0" sz="2000">
                <a:latin typeface="標楷體"/>
                <a:cs typeface="標楷體"/>
              </a:rPr>
              <a:t>是一個</a:t>
            </a:r>
            <a:r>
              <a:rPr dirty="0" sz="2000" spc="-15">
                <a:latin typeface="標楷體"/>
                <a:cs typeface="標楷體"/>
              </a:rPr>
              <a:t>獨</a:t>
            </a:r>
            <a:r>
              <a:rPr dirty="0" sz="2000">
                <a:latin typeface="標楷體"/>
                <a:cs typeface="標楷體"/>
              </a:rPr>
              <a:t>特藥物</a:t>
            </a:r>
            <a:r>
              <a:rPr dirty="0" sz="2000" spc="-15">
                <a:latin typeface="標楷體"/>
                <a:cs typeface="標楷體"/>
              </a:rPr>
              <a:t>組</a:t>
            </a:r>
            <a:r>
              <a:rPr dirty="0" sz="2000">
                <a:latin typeface="標楷體"/>
                <a:cs typeface="標楷體"/>
              </a:rPr>
              <a:t>合</a:t>
            </a:r>
            <a:r>
              <a:rPr dirty="0" sz="2000" spc="-15">
                <a:latin typeface="標楷體"/>
                <a:cs typeface="標楷體"/>
              </a:rPr>
              <a:t>，</a:t>
            </a:r>
            <a:r>
              <a:rPr dirty="0" sz="2000">
                <a:latin typeface="標楷體"/>
                <a:cs typeface="標楷體"/>
              </a:rPr>
              <a:t>包含 以下三</a:t>
            </a:r>
            <a:r>
              <a:rPr dirty="0" sz="2000" spc="-15">
                <a:latin typeface="標楷體"/>
                <a:cs typeface="標楷體"/>
              </a:rPr>
              <a:t>個</a:t>
            </a:r>
            <a:r>
              <a:rPr dirty="0" sz="2000">
                <a:latin typeface="標楷體"/>
                <a:cs typeface="標楷體"/>
              </a:rPr>
              <a:t>元素</a:t>
            </a:r>
            <a:endParaRPr sz="2000">
              <a:latin typeface="標楷體"/>
              <a:cs typeface="標楷體"/>
            </a:endParaRPr>
          </a:p>
          <a:p>
            <a:pPr marL="487680" marR="502920">
              <a:lnSpc>
                <a:spcPct val="141500"/>
              </a:lnSpc>
              <a:spcBef>
                <a:spcPts val="10"/>
              </a:spcBef>
            </a:pPr>
            <a:r>
              <a:rPr dirty="0" sz="2000">
                <a:latin typeface="標楷體"/>
                <a:cs typeface="標楷體"/>
              </a:rPr>
              <a:t>能針對</a:t>
            </a:r>
            <a:r>
              <a:rPr dirty="0" sz="2000" spc="-15">
                <a:latin typeface="標楷體"/>
                <a:cs typeface="標楷體"/>
              </a:rPr>
              <a:t>靶</a:t>
            </a:r>
            <a:r>
              <a:rPr dirty="0" sz="2000">
                <a:latin typeface="標楷體"/>
                <a:cs typeface="標楷體"/>
              </a:rPr>
              <a:t>點</a:t>
            </a:r>
            <a:r>
              <a:rPr dirty="0" sz="2000" spc="-15">
                <a:latin typeface="標楷體"/>
                <a:cs typeface="標楷體"/>
              </a:rPr>
              <a:t>的</a:t>
            </a:r>
            <a:r>
              <a:rPr dirty="0" sz="2000">
                <a:latin typeface="標楷體"/>
                <a:cs typeface="標楷體"/>
              </a:rPr>
              <a:t>單克隆</a:t>
            </a:r>
            <a:r>
              <a:rPr dirty="0" sz="2000" spc="-15">
                <a:latin typeface="標楷體"/>
                <a:cs typeface="標楷體"/>
              </a:rPr>
              <a:t>抗</a:t>
            </a:r>
            <a:r>
              <a:rPr dirty="0" sz="2000">
                <a:latin typeface="標楷體"/>
                <a:cs typeface="標楷體"/>
              </a:rPr>
              <a:t>體 </a:t>
            </a:r>
            <a:r>
              <a:rPr dirty="0" sz="2000">
                <a:latin typeface="標楷體"/>
                <a:cs typeface="標楷體"/>
              </a:rPr>
              <a:t>穩定連結</a:t>
            </a:r>
            <a:endParaRPr sz="2000">
              <a:latin typeface="標楷體"/>
              <a:cs typeface="標楷體"/>
            </a:endParaRPr>
          </a:p>
          <a:p>
            <a:pPr marL="487680">
              <a:lnSpc>
                <a:spcPct val="100000"/>
              </a:lnSpc>
              <a:spcBef>
                <a:spcPts val="994"/>
              </a:spcBef>
            </a:pPr>
            <a:r>
              <a:rPr dirty="0" sz="2000">
                <a:latin typeface="標楷體"/>
                <a:cs typeface="標楷體"/>
              </a:rPr>
              <a:t>高毒性</a:t>
            </a:r>
            <a:r>
              <a:rPr dirty="0" sz="2000" spc="-15">
                <a:latin typeface="標楷體"/>
                <a:cs typeface="標楷體"/>
              </a:rPr>
              <a:t>的</a:t>
            </a:r>
            <a:r>
              <a:rPr dirty="0" sz="2000">
                <a:latin typeface="標楷體"/>
                <a:cs typeface="標楷體"/>
              </a:rPr>
              <a:t>化</a:t>
            </a:r>
            <a:r>
              <a:rPr dirty="0" sz="2000" spc="-15">
                <a:latin typeface="標楷體"/>
                <a:cs typeface="標楷體"/>
              </a:rPr>
              <a:t>療</a:t>
            </a:r>
            <a:r>
              <a:rPr dirty="0" sz="2000">
                <a:latin typeface="標楷體"/>
                <a:cs typeface="標楷體"/>
              </a:rPr>
              <a:t>藥物</a:t>
            </a:r>
            <a:endParaRPr sz="2000">
              <a:latin typeface="標楷體"/>
              <a:cs typeface="標楷體"/>
            </a:endParaRPr>
          </a:p>
          <a:p>
            <a:pPr marL="224154" marR="131445" indent="-212090">
              <a:lnSpc>
                <a:spcPct val="100000"/>
              </a:lnSpc>
              <a:spcBef>
                <a:spcPts val="1010"/>
              </a:spcBef>
              <a:buFont typeface="Arial"/>
              <a:buChar char="•"/>
              <a:tabLst>
                <a:tab pos="224790" algn="l"/>
              </a:tabLst>
            </a:pPr>
            <a:r>
              <a:rPr dirty="0" sz="2000" spc="-5">
                <a:latin typeface="標楷體"/>
                <a:cs typeface="標楷體"/>
              </a:rPr>
              <a:t>ADCs</a:t>
            </a:r>
            <a:r>
              <a:rPr dirty="0" sz="2000" spc="-45">
                <a:latin typeface="標楷體"/>
                <a:cs typeface="標楷體"/>
              </a:rPr>
              <a:t> </a:t>
            </a:r>
            <a:r>
              <a:rPr dirty="0" sz="2000">
                <a:latin typeface="標楷體"/>
                <a:cs typeface="標楷體"/>
              </a:rPr>
              <a:t>能針</a:t>
            </a:r>
            <a:r>
              <a:rPr dirty="0" sz="2000" spc="-15">
                <a:latin typeface="標楷體"/>
                <a:cs typeface="標楷體"/>
              </a:rPr>
              <a:t>對</a:t>
            </a:r>
            <a:r>
              <a:rPr dirty="0" sz="2000">
                <a:latin typeface="標楷體"/>
                <a:cs typeface="標楷體"/>
              </a:rPr>
              <a:t>性地將</a:t>
            </a:r>
            <a:r>
              <a:rPr dirty="0" sz="2000" spc="-15">
                <a:latin typeface="標楷體"/>
                <a:cs typeface="標楷體"/>
              </a:rPr>
              <a:t>化</a:t>
            </a:r>
            <a:r>
              <a:rPr dirty="0" sz="2000">
                <a:latin typeface="標楷體"/>
                <a:cs typeface="標楷體"/>
              </a:rPr>
              <a:t>療</a:t>
            </a:r>
            <a:r>
              <a:rPr dirty="0" sz="2000" spc="-15">
                <a:latin typeface="標楷體"/>
                <a:cs typeface="標楷體"/>
              </a:rPr>
              <a:t>藥</a:t>
            </a:r>
            <a:r>
              <a:rPr dirty="0" sz="2000">
                <a:latin typeface="標楷體"/>
                <a:cs typeface="標楷體"/>
              </a:rPr>
              <a:t>物帶 進癌細胞</a:t>
            </a:r>
            <a:endParaRPr sz="2000">
              <a:latin typeface="標楷體"/>
              <a:cs typeface="標楷體"/>
            </a:endParaRPr>
          </a:p>
          <a:p>
            <a:pPr marL="487680" marR="756285">
              <a:lnSpc>
                <a:spcPct val="141500"/>
              </a:lnSpc>
            </a:pPr>
            <a:r>
              <a:rPr dirty="0" sz="2000">
                <a:latin typeface="標楷體"/>
                <a:cs typeface="標楷體"/>
              </a:rPr>
              <a:t>減低對</a:t>
            </a:r>
            <a:r>
              <a:rPr dirty="0" sz="2000" spc="-15">
                <a:latin typeface="標楷體"/>
                <a:cs typeface="標楷體"/>
              </a:rPr>
              <a:t>正</a:t>
            </a:r>
            <a:r>
              <a:rPr dirty="0" sz="2000">
                <a:latin typeface="標楷體"/>
                <a:cs typeface="標楷體"/>
              </a:rPr>
              <a:t>常</a:t>
            </a:r>
            <a:r>
              <a:rPr dirty="0" sz="2000" spc="-15">
                <a:latin typeface="標楷體"/>
                <a:cs typeface="標楷體"/>
              </a:rPr>
              <a:t>組</a:t>
            </a:r>
            <a:r>
              <a:rPr dirty="0" sz="2000">
                <a:latin typeface="標楷體"/>
                <a:cs typeface="標楷體"/>
              </a:rPr>
              <a:t>織的損害 </a:t>
            </a:r>
            <a:r>
              <a:rPr dirty="0" sz="2000">
                <a:latin typeface="標楷體"/>
                <a:cs typeface="標楷體"/>
              </a:rPr>
              <a:t>減少化</a:t>
            </a:r>
            <a:r>
              <a:rPr dirty="0" sz="2000" spc="-15">
                <a:latin typeface="標楷體"/>
                <a:cs typeface="標楷體"/>
              </a:rPr>
              <a:t>療</a:t>
            </a:r>
            <a:r>
              <a:rPr dirty="0" sz="2000">
                <a:latin typeface="標楷體"/>
                <a:cs typeface="標楷體"/>
              </a:rPr>
              <a:t>的</a:t>
            </a:r>
            <a:r>
              <a:rPr dirty="0" sz="2000" spc="-15">
                <a:latin typeface="標楷體"/>
                <a:cs typeface="標楷體"/>
              </a:rPr>
              <a:t>副</a:t>
            </a:r>
            <a:r>
              <a:rPr dirty="0" sz="2000">
                <a:latin typeface="標楷體"/>
                <a:cs typeface="標楷體"/>
              </a:rPr>
              <a:t>作用</a:t>
            </a:r>
            <a:endParaRPr sz="2000">
              <a:latin typeface="標楷體"/>
              <a:cs typeface="標楷體"/>
            </a:endParaRPr>
          </a:p>
        </p:txBody>
      </p:sp>
      <p:sp>
        <p:nvSpPr>
          <p:cNvPr id="3" name="object 3"/>
          <p:cNvSpPr txBox="1">
            <a:spLocks noGrp="1"/>
          </p:cNvSpPr>
          <p:nvPr>
            <p:ph type="title"/>
          </p:nvPr>
        </p:nvSpPr>
        <p:spPr>
          <a:xfrm>
            <a:off x="371475" y="426021"/>
            <a:ext cx="7621905" cy="818515"/>
          </a:xfrm>
          <a:prstGeom prst="rect"/>
        </p:spPr>
        <p:txBody>
          <a:bodyPr wrap="square" lIns="0" tIns="13335" rIns="0" bIns="0" rtlCol="0" vert="horz">
            <a:spAutoFit/>
          </a:bodyPr>
          <a:lstStyle/>
          <a:p>
            <a:pPr marL="12700">
              <a:lnSpc>
                <a:spcPct val="100000"/>
              </a:lnSpc>
              <a:spcBef>
                <a:spcPts val="105"/>
              </a:spcBef>
            </a:pPr>
            <a:r>
              <a:rPr dirty="0" sz="2600" spc="-5">
                <a:solidFill>
                  <a:srgbClr val="000000"/>
                </a:solidFill>
              </a:rPr>
              <a:t>T-DM1</a:t>
            </a:r>
            <a:r>
              <a:rPr dirty="0" sz="2600">
                <a:solidFill>
                  <a:srgbClr val="000000"/>
                </a:solidFill>
              </a:rPr>
              <a:t>是</a:t>
            </a:r>
            <a:r>
              <a:rPr dirty="0" sz="2600" spc="-15">
                <a:solidFill>
                  <a:srgbClr val="000000"/>
                </a:solidFill>
              </a:rPr>
              <a:t>一</a:t>
            </a:r>
            <a:r>
              <a:rPr dirty="0" sz="2600">
                <a:solidFill>
                  <a:srgbClr val="000000"/>
                </a:solidFill>
              </a:rPr>
              <a:t>種用於</a:t>
            </a:r>
            <a:r>
              <a:rPr dirty="0" sz="2600" spc="-15">
                <a:solidFill>
                  <a:srgbClr val="000000"/>
                </a:solidFill>
              </a:rPr>
              <a:t>HER2</a:t>
            </a:r>
            <a:r>
              <a:rPr dirty="0" sz="2600">
                <a:solidFill>
                  <a:srgbClr val="000000"/>
                </a:solidFill>
              </a:rPr>
              <a:t>陽性轉</a:t>
            </a:r>
            <a:r>
              <a:rPr dirty="0" sz="2600" spc="-15">
                <a:solidFill>
                  <a:srgbClr val="000000"/>
                </a:solidFill>
              </a:rPr>
              <a:t>移</a:t>
            </a:r>
            <a:r>
              <a:rPr dirty="0" sz="2600">
                <a:solidFill>
                  <a:srgbClr val="000000"/>
                </a:solidFill>
              </a:rPr>
              <a:t>性乳癌的</a:t>
            </a:r>
            <a:endParaRPr sz="2600"/>
          </a:p>
          <a:p>
            <a:pPr marL="12700">
              <a:lnSpc>
                <a:spcPct val="100000"/>
              </a:lnSpc>
            </a:pPr>
            <a:r>
              <a:rPr dirty="0" sz="2600">
                <a:solidFill>
                  <a:srgbClr val="000000"/>
                </a:solidFill>
              </a:rPr>
              <a:t>抗體</a:t>
            </a:r>
            <a:r>
              <a:rPr dirty="0" sz="2600" spc="-15">
                <a:solidFill>
                  <a:srgbClr val="000000"/>
                </a:solidFill>
              </a:rPr>
              <a:t>-</a:t>
            </a:r>
            <a:r>
              <a:rPr dirty="0" sz="2600">
                <a:solidFill>
                  <a:srgbClr val="000000"/>
                </a:solidFill>
              </a:rPr>
              <a:t>藥</a:t>
            </a:r>
            <a:r>
              <a:rPr dirty="0" sz="2600" spc="-15">
                <a:solidFill>
                  <a:srgbClr val="000000"/>
                </a:solidFill>
              </a:rPr>
              <a:t>物</a:t>
            </a:r>
            <a:r>
              <a:rPr dirty="0" sz="2600">
                <a:solidFill>
                  <a:srgbClr val="000000"/>
                </a:solidFill>
              </a:rPr>
              <a:t>偶聯物</a:t>
            </a:r>
            <a:r>
              <a:rPr dirty="0" sz="2600" spc="-20">
                <a:solidFill>
                  <a:srgbClr val="000000"/>
                </a:solidFill>
              </a:rPr>
              <a:t> </a:t>
            </a:r>
            <a:r>
              <a:rPr dirty="0" sz="2600" spc="-10">
                <a:solidFill>
                  <a:srgbClr val="000000"/>
                </a:solidFill>
              </a:rPr>
              <a:t>(Antibody </a:t>
            </a:r>
            <a:r>
              <a:rPr dirty="0" sz="2600" spc="-5">
                <a:solidFill>
                  <a:srgbClr val="000000"/>
                </a:solidFill>
              </a:rPr>
              <a:t>Drug</a:t>
            </a:r>
            <a:r>
              <a:rPr dirty="0" sz="2600" spc="-10">
                <a:solidFill>
                  <a:srgbClr val="000000"/>
                </a:solidFill>
              </a:rPr>
              <a:t> </a:t>
            </a:r>
            <a:r>
              <a:rPr dirty="0" sz="2600" spc="-5">
                <a:solidFill>
                  <a:srgbClr val="000000"/>
                </a:solidFill>
              </a:rPr>
              <a:t>Conjugate,</a:t>
            </a:r>
            <a:r>
              <a:rPr dirty="0" sz="2600" spc="-20">
                <a:solidFill>
                  <a:srgbClr val="000000"/>
                </a:solidFill>
              </a:rPr>
              <a:t> </a:t>
            </a:r>
            <a:r>
              <a:rPr dirty="0" sz="2600" spc="-10">
                <a:solidFill>
                  <a:srgbClr val="000000"/>
                </a:solidFill>
              </a:rPr>
              <a:t>ADC)</a:t>
            </a:r>
            <a:endParaRPr sz="2600"/>
          </a:p>
        </p:txBody>
      </p:sp>
      <p:sp>
        <p:nvSpPr>
          <p:cNvPr id="4" name="object 4"/>
          <p:cNvSpPr txBox="1"/>
          <p:nvPr/>
        </p:nvSpPr>
        <p:spPr>
          <a:xfrm>
            <a:off x="352425" y="6413130"/>
            <a:ext cx="1487805" cy="218440"/>
          </a:xfrm>
          <a:prstGeom prst="rect">
            <a:avLst/>
          </a:prstGeom>
        </p:spPr>
        <p:txBody>
          <a:bodyPr wrap="square" lIns="0" tIns="14605" rIns="0" bIns="0" rtlCol="0" vert="horz">
            <a:spAutoFit/>
          </a:bodyPr>
          <a:lstStyle/>
          <a:p>
            <a:pPr marL="12700">
              <a:lnSpc>
                <a:spcPct val="100000"/>
              </a:lnSpc>
              <a:spcBef>
                <a:spcPts val="115"/>
              </a:spcBef>
            </a:pPr>
            <a:r>
              <a:rPr dirty="0" sz="1200" spc="-5">
                <a:latin typeface="新細明體"/>
                <a:cs typeface="新細明體"/>
              </a:rPr>
              <a:t>Gerber </a:t>
            </a:r>
            <a:r>
              <a:rPr dirty="0" sz="1200">
                <a:latin typeface="新細明體"/>
                <a:cs typeface="新細明體"/>
              </a:rPr>
              <a:t>et </a:t>
            </a:r>
            <a:r>
              <a:rPr dirty="0" sz="1200" spc="-5">
                <a:latin typeface="新細明體"/>
                <a:cs typeface="新細明體"/>
              </a:rPr>
              <a:t>al. </a:t>
            </a:r>
            <a:r>
              <a:rPr dirty="0" sz="1250" spc="-30" i="1">
                <a:latin typeface="新細明體"/>
                <a:cs typeface="新細明體"/>
              </a:rPr>
              <a:t>mAbs</a:t>
            </a:r>
            <a:r>
              <a:rPr dirty="0" sz="1250" spc="-90" i="1">
                <a:latin typeface="新細明體"/>
                <a:cs typeface="新細明體"/>
              </a:rPr>
              <a:t> </a:t>
            </a:r>
            <a:r>
              <a:rPr dirty="0" sz="1200">
                <a:latin typeface="新細明體"/>
                <a:cs typeface="新細明體"/>
              </a:rPr>
              <a:t>2009.</a:t>
            </a:r>
            <a:endParaRPr sz="1200">
              <a:latin typeface="新細明體"/>
              <a:cs typeface="新細明體"/>
            </a:endParaRPr>
          </a:p>
        </p:txBody>
      </p:sp>
      <p:sp>
        <p:nvSpPr>
          <p:cNvPr id="5" name="object 5"/>
          <p:cNvSpPr/>
          <p:nvPr/>
        </p:nvSpPr>
        <p:spPr>
          <a:xfrm>
            <a:off x="4638719" y="2045161"/>
            <a:ext cx="3250043" cy="356701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809231" y="1635264"/>
            <a:ext cx="1635250" cy="382510"/>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7229972" y="1684683"/>
            <a:ext cx="842644" cy="269240"/>
          </a:xfrm>
          <a:prstGeom prst="rect">
            <a:avLst/>
          </a:prstGeom>
        </p:spPr>
        <p:txBody>
          <a:bodyPr wrap="square" lIns="0" tIns="12065" rIns="0" bIns="0" rtlCol="0" vert="horz">
            <a:spAutoFit/>
          </a:bodyPr>
          <a:lstStyle/>
          <a:p>
            <a:pPr marL="12700">
              <a:lnSpc>
                <a:spcPct val="100000"/>
              </a:lnSpc>
              <a:spcBef>
                <a:spcPts val="95"/>
              </a:spcBef>
            </a:pPr>
            <a:r>
              <a:rPr dirty="0" sz="1600" spc="10" b="1">
                <a:solidFill>
                  <a:srgbClr val="FFFFFF"/>
                </a:solidFill>
                <a:latin typeface="標楷體"/>
                <a:cs typeface="標楷體"/>
              </a:rPr>
              <a:t>穩</a:t>
            </a:r>
            <a:r>
              <a:rPr dirty="0" sz="1600" b="1">
                <a:solidFill>
                  <a:srgbClr val="FFFFFF"/>
                </a:solidFill>
                <a:latin typeface="標楷體"/>
                <a:cs typeface="標楷體"/>
              </a:rPr>
              <a:t>定連</a:t>
            </a:r>
            <a:r>
              <a:rPr dirty="0" sz="1600" spc="-10" b="1">
                <a:solidFill>
                  <a:srgbClr val="FFFFFF"/>
                </a:solidFill>
                <a:latin typeface="標楷體"/>
                <a:cs typeface="標楷體"/>
              </a:rPr>
              <a:t>結</a:t>
            </a:r>
            <a:endParaRPr sz="1600">
              <a:latin typeface="標楷體"/>
              <a:cs typeface="標楷體"/>
            </a:endParaRPr>
          </a:p>
        </p:txBody>
      </p:sp>
      <p:sp>
        <p:nvSpPr>
          <p:cNvPr id="8" name="object 8"/>
          <p:cNvSpPr/>
          <p:nvPr/>
        </p:nvSpPr>
        <p:spPr>
          <a:xfrm>
            <a:off x="6807707" y="3578364"/>
            <a:ext cx="1636775" cy="382510"/>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7003113" y="3627662"/>
            <a:ext cx="1245870" cy="269240"/>
          </a:xfrm>
          <a:prstGeom prst="rect">
            <a:avLst/>
          </a:prstGeom>
        </p:spPr>
        <p:txBody>
          <a:bodyPr wrap="square" lIns="0" tIns="12065" rIns="0" bIns="0" rtlCol="0" vert="horz">
            <a:spAutoFit/>
          </a:bodyPr>
          <a:lstStyle/>
          <a:p>
            <a:pPr marL="12700">
              <a:lnSpc>
                <a:spcPct val="100000"/>
              </a:lnSpc>
              <a:spcBef>
                <a:spcPts val="95"/>
              </a:spcBef>
            </a:pPr>
            <a:r>
              <a:rPr dirty="0" sz="1600" spc="10" b="1">
                <a:solidFill>
                  <a:srgbClr val="FFFFFF"/>
                </a:solidFill>
                <a:latin typeface="標楷體"/>
                <a:cs typeface="標楷體"/>
              </a:rPr>
              <a:t>化</a:t>
            </a:r>
            <a:r>
              <a:rPr dirty="0" sz="1600" b="1">
                <a:solidFill>
                  <a:srgbClr val="FFFFFF"/>
                </a:solidFill>
                <a:latin typeface="標楷體"/>
                <a:cs typeface="標楷體"/>
              </a:rPr>
              <a:t>療藥</a:t>
            </a:r>
            <a:r>
              <a:rPr dirty="0" sz="1600" spc="-15" b="1">
                <a:solidFill>
                  <a:srgbClr val="FFFFFF"/>
                </a:solidFill>
                <a:latin typeface="標楷體"/>
                <a:cs typeface="標楷體"/>
              </a:rPr>
              <a:t>物</a:t>
            </a:r>
            <a:r>
              <a:rPr dirty="0" sz="1600" spc="-5" b="1">
                <a:solidFill>
                  <a:srgbClr val="FFFFFF"/>
                </a:solidFill>
                <a:latin typeface="新細明體"/>
                <a:cs typeface="新細明體"/>
              </a:rPr>
              <a:t>DM1</a:t>
            </a:r>
            <a:endParaRPr sz="1600">
              <a:latin typeface="新細明體"/>
              <a:cs typeface="新細明體"/>
            </a:endParaRPr>
          </a:p>
        </p:txBody>
      </p:sp>
      <p:sp>
        <p:nvSpPr>
          <p:cNvPr id="10" name="object 10"/>
          <p:cNvSpPr/>
          <p:nvPr/>
        </p:nvSpPr>
        <p:spPr>
          <a:xfrm>
            <a:off x="3854196" y="5681484"/>
            <a:ext cx="2176271" cy="382511"/>
          </a:xfrm>
          <a:prstGeom prst="rect">
            <a:avLst/>
          </a:prstGeom>
          <a:blipFill>
            <a:blip r:embed="rId5" cstate="print"/>
            <a:stretch>
              <a:fillRect/>
            </a:stretch>
          </a:blipFill>
        </p:spPr>
        <p:txBody>
          <a:bodyPr wrap="square" lIns="0" tIns="0" rIns="0" bIns="0" rtlCol="0"/>
          <a:lstStyle/>
          <a:p/>
        </p:txBody>
      </p:sp>
      <p:sp>
        <p:nvSpPr>
          <p:cNvPr id="11" name="object 11"/>
          <p:cNvSpPr txBox="1"/>
          <p:nvPr/>
        </p:nvSpPr>
        <p:spPr>
          <a:xfrm>
            <a:off x="4421687" y="5730308"/>
            <a:ext cx="1042035" cy="269240"/>
          </a:xfrm>
          <a:prstGeom prst="rect">
            <a:avLst/>
          </a:prstGeom>
        </p:spPr>
        <p:txBody>
          <a:bodyPr wrap="square" lIns="0" tIns="12065" rIns="0" bIns="0" rtlCol="0" vert="horz">
            <a:spAutoFit/>
          </a:bodyPr>
          <a:lstStyle/>
          <a:p>
            <a:pPr marL="12700">
              <a:lnSpc>
                <a:spcPct val="100000"/>
              </a:lnSpc>
              <a:spcBef>
                <a:spcPts val="95"/>
              </a:spcBef>
            </a:pPr>
            <a:r>
              <a:rPr dirty="0" sz="1600" b="1">
                <a:solidFill>
                  <a:srgbClr val="FFFFFF"/>
                </a:solidFill>
                <a:latin typeface="標楷體"/>
                <a:cs typeface="標楷體"/>
              </a:rPr>
              <a:t>曲</a:t>
            </a:r>
            <a:r>
              <a:rPr dirty="0" sz="1600" spc="-10" b="1">
                <a:solidFill>
                  <a:srgbClr val="FFFFFF"/>
                </a:solidFill>
                <a:latin typeface="標楷體"/>
                <a:cs typeface="標楷體"/>
              </a:rPr>
              <a:t>妥珠</a:t>
            </a:r>
            <a:r>
              <a:rPr dirty="0" sz="1600" b="1">
                <a:solidFill>
                  <a:srgbClr val="FFFFFF"/>
                </a:solidFill>
                <a:latin typeface="標楷體"/>
                <a:cs typeface="標楷體"/>
              </a:rPr>
              <a:t>單</a:t>
            </a:r>
            <a:r>
              <a:rPr dirty="0" sz="1600" spc="-10" b="1">
                <a:solidFill>
                  <a:srgbClr val="FFFFFF"/>
                </a:solidFill>
                <a:latin typeface="標楷體"/>
                <a:cs typeface="標楷體"/>
              </a:rPr>
              <a:t>抗</a:t>
            </a:r>
            <a:endParaRPr sz="1600">
              <a:latin typeface="標楷體"/>
              <a:cs typeface="標楷體"/>
            </a:endParaRPr>
          </a:p>
        </p:txBody>
      </p:sp>
      <p:sp>
        <p:nvSpPr>
          <p:cNvPr id="12" name="object 12"/>
          <p:cNvSpPr/>
          <p:nvPr/>
        </p:nvSpPr>
        <p:spPr>
          <a:xfrm>
            <a:off x="5024498" y="5153798"/>
            <a:ext cx="371475" cy="427355"/>
          </a:xfrm>
          <a:custGeom>
            <a:avLst/>
            <a:gdLst/>
            <a:ahLst/>
            <a:cxnLst/>
            <a:rect l="l" t="t" r="r" b="b"/>
            <a:pathLst>
              <a:path w="371475" h="427354">
                <a:moveTo>
                  <a:pt x="301561" y="0"/>
                </a:moveTo>
                <a:lnTo>
                  <a:pt x="41452" y="69532"/>
                </a:lnTo>
                <a:lnTo>
                  <a:pt x="123939" y="117157"/>
                </a:lnTo>
                <a:lnTo>
                  <a:pt x="0" y="331825"/>
                </a:lnTo>
                <a:lnTo>
                  <a:pt x="164973" y="427075"/>
                </a:lnTo>
                <a:lnTo>
                  <a:pt x="288912" y="212407"/>
                </a:lnTo>
                <a:lnTo>
                  <a:pt x="358618" y="212407"/>
                </a:lnTo>
                <a:lnTo>
                  <a:pt x="301561" y="0"/>
                </a:lnTo>
                <a:close/>
              </a:path>
              <a:path w="371475" h="427354">
                <a:moveTo>
                  <a:pt x="358618" y="212407"/>
                </a:moveTo>
                <a:lnTo>
                  <a:pt x="288912" y="212407"/>
                </a:lnTo>
                <a:lnTo>
                  <a:pt x="371411" y="260032"/>
                </a:lnTo>
                <a:lnTo>
                  <a:pt x="358618" y="212407"/>
                </a:lnTo>
                <a:close/>
              </a:path>
            </a:pathLst>
          </a:custGeom>
          <a:solidFill>
            <a:srgbClr val="959595"/>
          </a:solidFill>
        </p:spPr>
        <p:txBody>
          <a:bodyPr wrap="square" lIns="0" tIns="0" rIns="0" bIns="0" rtlCol="0"/>
          <a:lstStyle/>
          <a:p/>
        </p:txBody>
      </p:sp>
      <p:sp>
        <p:nvSpPr>
          <p:cNvPr id="13" name="object 13"/>
          <p:cNvSpPr/>
          <p:nvPr/>
        </p:nvSpPr>
        <p:spPr>
          <a:xfrm>
            <a:off x="7236324" y="3137406"/>
            <a:ext cx="377825" cy="377825"/>
          </a:xfrm>
          <a:custGeom>
            <a:avLst/>
            <a:gdLst/>
            <a:ahLst/>
            <a:cxnLst/>
            <a:rect l="l" t="t" r="r" b="b"/>
            <a:pathLst>
              <a:path w="377825" h="377825">
                <a:moveTo>
                  <a:pt x="336775" y="202057"/>
                </a:moveTo>
                <a:lnTo>
                  <a:pt x="67360" y="202057"/>
                </a:lnTo>
                <a:lnTo>
                  <a:pt x="242633" y="377329"/>
                </a:lnTo>
                <a:lnTo>
                  <a:pt x="377342" y="242620"/>
                </a:lnTo>
                <a:lnTo>
                  <a:pt x="336775" y="202057"/>
                </a:lnTo>
                <a:close/>
              </a:path>
              <a:path w="377825" h="377825">
                <a:moveTo>
                  <a:pt x="269417" y="0"/>
                </a:moveTo>
                <a:lnTo>
                  <a:pt x="165" y="165"/>
                </a:lnTo>
                <a:lnTo>
                  <a:pt x="0" y="269405"/>
                </a:lnTo>
                <a:lnTo>
                  <a:pt x="67360" y="202057"/>
                </a:lnTo>
                <a:lnTo>
                  <a:pt x="336775" y="202057"/>
                </a:lnTo>
                <a:lnTo>
                  <a:pt x="202057" y="67348"/>
                </a:lnTo>
                <a:lnTo>
                  <a:pt x="269417" y="0"/>
                </a:lnTo>
                <a:close/>
              </a:path>
            </a:pathLst>
          </a:custGeom>
          <a:solidFill>
            <a:srgbClr val="959595"/>
          </a:solidFill>
        </p:spPr>
        <p:txBody>
          <a:bodyPr wrap="square" lIns="0" tIns="0" rIns="0" bIns="0" rtlCol="0"/>
          <a:lstStyle/>
          <a:p/>
        </p:txBody>
      </p:sp>
      <p:sp>
        <p:nvSpPr>
          <p:cNvPr id="14" name="object 14"/>
          <p:cNvSpPr/>
          <p:nvPr/>
        </p:nvSpPr>
        <p:spPr>
          <a:xfrm>
            <a:off x="6762059" y="2056822"/>
            <a:ext cx="378460" cy="378460"/>
          </a:xfrm>
          <a:custGeom>
            <a:avLst/>
            <a:gdLst/>
            <a:ahLst/>
            <a:cxnLst/>
            <a:rect l="l" t="t" r="r" b="b"/>
            <a:pathLst>
              <a:path w="378459" h="378460">
                <a:moveTo>
                  <a:pt x="330" y="108559"/>
                </a:moveTo>
                <a:lnTo>
                  <a:pt x="0" y="378294"/>
                </a:lnTo>
                <a:lnTo>
                  <a:pt x="269735" y="377977"/>
                </a:lnTo>
                <a:lnTo>
                  <a:pt x="202387" y="310616"/>
                </a:lnTo>
                <a:lnTo>
                  <a:pt x="337083" y="175920"/>
                </a:lnTo>
                <a:lnTo>
                  <a:pt x="67678" y="175920"/>
                </a:lnTo>
                <a:lnTo>
                  <a:pt x="330" y="108559"/>
                </a:lnTo>
                <a:close/>
              </a:path>
              <a:path w="378459" h="378460">
                <a:moveTo>
                  <a:pt x="243586" y="0"/>
                </a:moveTo>
                <a:lnTo>
                  <a:pt x="67678" y="175920"/>
                </a:lnTo>
                <a:lnTo>
                  <a:pt x="337083" y="175920"/>
                </a:lnTo>
                <a:lnTo>
                  <a:pt x="378294" y="134708"/>
                </a:lnTo>
                <a:lnTo>
                  <a:pt x="243586" y="0"/>
                </a:lnTo>
                <a:close/>
              </a:path>
            </a:pathLst>
          </a:custGeom>
          <a:solidFill>
            <a:srgbClr val="959595"/>
          </a:solidFill>
        </p:spPr>
        <p:txBody>
          <a:bodyPr wrap="square" lIns="0" tIns="0" rIns="0" bIns="0" rtlCol="0"/>
          <a:lstStyle/>
          <a:p/>
        </p:txBody>
      </p:sp>
      <p:sp>
        <p:nvSpPr>
          <p:cNvPr id="15" name="object 15"/>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15:31:25</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The concept of ADC has been  </a:t>
            </a:r>
            <a:r>
              <a:rPr dirty="0" sz="1000" spc="-385">
                <a:latin typeface="Arial"/>
                <a:cs typeface="Arial"/>
              </a:rPr>
              <a:t>proposed</a:t>
            </a:r>
            <a:r>
              <a:rPr dirty="0" sz="1000" spc="-5">
                <a:latin typeface="Arial"/>
                <a:cs typeface="Arial"/>
              </a:rPr>
              <a:t> </a:t>
            </a:r>
            <a:r>
              <a:rPr dirty="0" sz="1000">
                <a:latin typeface="Arial"/>
                <a:cs typeface="Arial"/>
              </a:rPr>
              <a:t>for decades but not until  recently it can really apply to  clinic, largely due to the  difficulties to link the cytotoxic to  MAb</a:t>
            </a:r>
            <a:r>
              <a:rPr dirty="0" sz="1000" spc="-5">
                <a:latin typeface="Arial"/>
                <a:cs typeface="Arial"/>
              </a:rPr>
              <a:t> </a:t>
            </a:r>
            <a:r>
              <a:rPr dirty="0" sz="1000">
                <a:latin typeface="Arial"/>
                <a:cs typeface="Arial"/>
              </a:rPr>
              <a:t>together.</a:t>
            </a:r>
            <a:endParaRPr sz="1000">
              <a:latin typeface="Arial"/>
              <a:cs typeface="Arial"/>
            </a:endParaRPr>
          </a:p>
          <a:p>
            <a:pPr marL="25400" marR="17780">
              <a:lnSpc>
                <a:spcPct val="100000"/>
              </a:lnSpc>
            </a:pPr>
            <a:r>
              <a:rPr dirty="0" sz="1000">
                <a:latin typeface="Arial"/>
                <a:cs typeface="Arial"/>
              </a:rPr>
              <a:t>- With the use of ADC, the</a:t>
            </a:r>
            <a:r>
              <a:rPr dirty="0" sz="1000" spc="-95">
                <a:latin typeface="Arial"/>
                <a:cs typeface="Arial"/>
              </a:rPr>
              <a:t> </a:t>
            </a:r>
            <a:r>
              <a:rPr dirty="0" sz="1000" spc="-225">
                <a:latin typeface="Arial"/>
                <a:cs typeface="Arial"/>
              </a:rPr>
              <a:t>monoclonal  </a:t>
            </a:r>
            <a:r>
              <a:rPr dirty="0" sz="1000">
                <a:latin typeface="Arial"/>
                <a:cs typeface="Arial"/>
              </a:rPr>
              <a:t>antibody precisely deliver the  cytotoxic to the targeted cells.  And due to this precise delivery,  cytotoxics which are more potent  than those currently in the</a:t>
            </a:r>
            <a:r>
              <a:rPr dirty="0" sz="1000" spc="-75">
                <a:latin typeface="Arial"/>
                <a:cs typeface="Arial"/>
              </a:rPr>
              <a:t> </a:t>
            </a:r>
            <a:r>
              <a:rPr dirty="0" sz="1000">
                <a:latin typeface="Arial"/>
                <a:cs typeface="Arial"/>
              </a:rPr>
              <a:t>clinic. </a:t>
            </a:r>
            <a:endParaRPr sz="1000">
              <a:latin typeface="Arial"/>
              <a:cs typeface="Arial"/>
            </a:endParaRPr>
          </a:p>
          <a:p>
            <a:pPr marL="25400" marR="17780">
              <a:lnSpc>
                <a:spcPct val="100000"/>
              </a:lnSpc>
            </a:pPr>
            <a:r>
              <a:rPr dirty="0" sz="1000">
                <a:latin typeface="Arial"/>
                <a:cs typeface="Arial"/>
              </a:rPr>
              <a:t>The linker between the antibody</a:t>
            </a:r>
            <a:r>
              <a:rPr dirty="0" sz="1000" spc="-95">
                <a:latin typeface="Arial"/>
                <a:cs typeface="Arial"/>
              </a:rPr>
              <a:t> </a:t>
            </a:r>
            <a:r>
              <a:rPr dirty="0" sz="1000" spc="-455">
                <a:latin typeface="Arial"/>
                <a:cs typeface="Arial"/>
              </a:rPr>
              <a:t>and </a:t>
            </a:r>
            <a:r>
              <a:rPr dirty="0" sz="1000" spc="-270">
                <a:latin typeface="Arial"/>
                <a:cs typeface="Arial"/>
              </a:rPr>
              <a:t> </a:t>
            </a:r>
            <a:r>
              <a:rPr dirty="0" sz="1000">
                <a:latin typeface="Arial"/>
                <a:cs typeface="Arial"/>
              </a:rPr>
              <a:t>cytotoxic agent has to provide  stability in the systemic  circulation, i.e. prevent  premature release of cytotoxic  which leads to systemic side  effects. </a:t>
            </a:r>
            <a:endParaRPr sz="10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65852" y="1671436"/>
            <a:ext cx="2484829" cy="2499974"/>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588" y="2603500"/>
            <a:ext cx="7256461" cy="4254499"/>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5951537"/>
            <a:ext cx="4283074" cy="844549"/>
          </a:xfrm>
          <a:prstGeom prst="rect">
            <a:avLst/>
          </a:prstGeom>
          <a:blipFill>
            <a:blip r:embed="rId4" cstate="print"/>
            <a:stretch>
              <a:fillRect/>
            </a:stretch>
          </a:blipFill>
        </p:spPr>
        <p:txBody>
          <a:bodyPr wrap="square" lIns="0" tIns="0" rIns="0" bIns="0" rtlCol="0"/>
          <a:lstStyle/>
          <a:p/>
        </p:txBody>
      </p:sp>
      <p:sp>
        <p:nvSpPr>
          <p:cNvPr id="5" name="object 5"/>
          <p:cNvSpPr txBox="1"/>
          <p:nvPr/>
        </p:nvSpPr>
        <p:spPr>
          <a:xfrm>
            <a:off x="1682178" y="3003042"/>
            <a:ext cx="926465" cy="442595"/>
          </a:xfrm>
          <a:prstGeom prst="rect">
            <a:avLst/>
          </a:prstGeom>
        </p:spPr>
        <p:txBody>
          <a:bodyPr wrap="square" lIns="0" tIns="13335" rIns="0" bIns="0" rtlCol="0" vert="horz">
            <a:spAutoFit/>
          </a:bodyPr>
          <a:lstStyle/>
          <a:p>
            <a:pPr algn="ctr">
              <a:lnSpc>
                <a:spcPts val="1639"/>
              </a:lnSpc>
              <a:spcBef>
                <a:spcPts val="105"/>
              </a:spcBef>
            </a:pPr>
            <a:r>
              <a:rPr dirty="0" sz="1400" spc="5" b="1">
                <a:latin typeface="MS PGothic"/>
                <a:cs typeface="MS PGothic"/>
              </a:rPr>
              <a:t>釋放</a:t>
            </a:r>
            <a:endParaRPr sz="1400">
              <a:latin typeface="MS PGothic"/>
              <a:cs typeface="MS PGothic"/>
            </a:endParaRPr>
          </a:p>
          <a:p>
            <a:pPr algn="ctr">
              <a:lnSpc>
                <a:spcPts val="1639"/>
              </a:lnSpc>
            </a:pPr>
            <a:r>
              <a:rPr dirty="0" sz="1400" spc="-5" b="1">
                <a:latin typeface="Arial"/>
                <a:cs typeface="Arial"/>
              </a:rPr>
              <a:t>Emtansine</a:t>
            </a:r>
            <a:endParaRPr sz="1400">
              <a:latin typeface="Arial"/>
              <a:cs typeface="Arial"/>
            </a:endParaRPr>
          </a:p>
        </p:txBody>
      </p:sp>
      <p:sp>
        <p:nvSpPr>
          <p:cNvPr id="6" name="object 6"/>
          <p:cNvSpPr txBox="1"/>
          <p:nvPr/>
        </p:nvSpPr>
        <p:spPr>
          <a:xfrm>
            <a:off x="115570" y="4236529"/>
            <a:ext cx="1453515" cy="655955"/>
          </a:xfrm>
          <a:prstGeom prst="rect">
            <a:avLst/>
          </a:prstGeom>
        </p:spPr>
        <p:txBody>
          <a:bodyPr wrap="square" lIns="0" tIns="18415" rIns="0" bIns="0" rtlCol="0" vert="horz">
            <a:spAutoFit/>
          </a:bodyPr>
          <a:lstStyle/>
          <a:p>
            <a:pPr algn="ctr" marL="12065" marR="5080">
              <a:lnSpc>
                <a:spcPct val="97500"/>
              </a:lnSpc>
              <a:spcBef>
                <a:spcPts val="145"/>
              </a:spcBef>
            </a:pPr>
            <a:r>
              <a:rPr dirty="0" sz="1400" spc="5" b="1">
                <a:latin typeface="MS PGothic"/>
                <a:cs typeface="MS PGothic"/>
              </a:rPr>
              <a:t>抑制</a:t>
            </a:r>
            <a:r>
              <a:rPr dirty="0" sz="1400" spc="-5" b="1">
                <a:latin typeface="MS PGothic"/>
                <a:cs typeface="MS PGothic"/>
              </a:rPr>
              <a:t>微管</a:t>
            </a:r>
            <a:r>
              <a:rPr dirty="0" sz="1400" spc="-20" b="1">
                <a:latin typeface="MS PGothic"/>
                <a:cs typeface="MS PGothic"/>
              </a:rPr>
              <a:t>聚</a:t>
            </a:r>
            <a:r>
              <a:rPr dirty="0" sz="1400" spc="-5" b="1">
                <a:latin typeface="MS PGothic"/>
                <a:cs typeface="MS PGothic"/>
              </a:rPr>
              <a:t>合反應   </a:t>
            </a:r>
            <a:r>
              <a:rPr dirty="0" sz="1400" b="1">
                <a:latin typeface="Arial"/>
                <a:cs typeface="Arial"/>
              </a:rPr>
              <a:t>( </a:t>
            </a:r>
            <a:r>
              <a:rPr dirty="0" sz="1400" spc="-5" b="1">
                <a:latin typeface="Arial"/>
                <a:cs typeface="Arial"/>
              </a:rPr>
              <a:t>microtubule  polymerization)</a:t>
            </a:r>
            <a:endParaRPr sz="1400">
              <a:latin typeface="Arial"/>
              <a:cs typeface="Arial"/>
            </a:endParaRPr>
          </a:p>
        </p:txBody>
      </p:sp>
      <p:sp>
        <p:nvSpPr>
          <p:cNvPr id="7" name="object 7"/>
          <p:cNvSpPr/>
          <p:nvPr/>
        </p:nvSpPr>
        <p:spPr>
          <a:xfrm>
            <a:off x="4374149" y="4296675"/>
            <a:ext cx="1327785" cy="1357630"/>
          </a:xfrm>
          <a:custGeom>
            <a:avLst/>
            <a:gdLst/>
            <a:ahLst/>
            <a:cxnLst/>
            <a:rect l="l" t="t" r="r" b="b"/>
            <a:pathLst>
              <a:path w="1327785" h="1357629">
                <a:moveTo>
                  <a:pt x="1179118" y="0"/>
                </a:moveTo>
                <a:lnTo>
                  <a:pt x="1204877" y="40829"/>
                </a:lnTo>
                <a:lnTo>
                  <a:pt x="1228123" y="82494"/>
                </a:lnTo>
                <a:lnTo>
                  <a:pt x="1248875" y="124902"/>
                </a:lnTo>
                <a:lnTo>
                  <a:pt x="1267153" y="167961"/>
                </a:lnTo>
                <a:lnTo>
                  <a:pt x="1282974" y="211578"/>
                </a:lnTo>
                <a:lnTo>
                  <a:pt x="1296358" y="255660"/>
                </a:lnTo>
                <a:lnTo>
                  <a:pt x="1307323" y="300116"/>
                </a:lnTo>
                <a:lnTo>
                  <a:pt x="1315888" y="344852"/>
                </a:lnTo>
                <a:lnTo>
                  <a:pt x="1322071" y="389776"/>
                </a:lnTo>
                <a:lnTo>
                  <a:pt x="1325891" y="434796"/>
                </a:lnTo>
                <a:lnTo>
                  <a:pt x="1327366" y="479819"/>
                </a:lnTo>
                <a:lnTo>
                  <a:pt x="1326516" y="524753"/>
                </a:lnTo>
                <a:lnTo>
                  <a:pt x="1323358" y="569505"/>
                </a:lnTo>
                <a:lnTo>
                  <a:pt x="1317912" y="613983"/>
                </a:lnTo>
                <a:lnTo>
                  <a:pt x="1310197" y="658094"/>
                </a:lnTo>
                <a:lnTo>
                  <a:pt x="1300229" y="701746"/>
                </a:lnTo>
                <a:lnTo>
                  <a:pt x="1288030" y="744847"/>
                </a:lnTo>
                <a:lnTo>
                  <a:pt x="1273616" y="787302"/>
                </a:lnTo>
                <a:lnTo>
                  <a:pt x="1257007" y="829022"/>
                </a:lnTo>
                <a:lnTo>
                  <a:pt x="1238221" y="869912"/>
                </a:lnTo>
                <a:lnTo>
                  <a:pt x="1217277" y="909880"/>
                </a:lnTo>
                <a:lnTo>
                  <a:pt x="1194194" y="948835"/>
                </a:lnTo>
                <a:lnTo>
                  <a:pt x="1168990" y="986682"/>
                </a:lnTo>
                <a:lnTo>
                  <a:pt x="1141684" y="1023331"/>
                </a:lnTo>
                <a:lnTo>
                  <a:pt x="1112294" y="1058688"/>
                </a:lnTo>
                <a:lnTo>
                  <a:pt x="1080840" y="1092661"/>
                </a:lnTo>
                <a:lnTo>
                  <a:pt x="1047339" y="1125157"/>
                </a:lnTo>
                <a:lnTo>
                  <a:pt x="1011810" y="1156085"/>
                </a:lnTo>
                <a:lnTo>
                  <a:pt x="974273" y="1185350"/>
                </a:lnTo>
                <a:lnTo>
                  <a:pt x="934745" y="1212862"/>
                </a:lnTo>
                <a:lnTo>
                  <a:pt x="891154" y="1239716"/>
                </a:lnTo>
                <a:lnTo>
                  <a:pt x="846533" y="1263768"/>
                </a:lnTo>
                <a:lnTo>
                  <a:pt x="800999" y="1285035"/>
                </a:lnTo>
                <a:lnTo>
                  <a:pt x="754668" y="1303531"/>
                </a:lnTo>
                <a:lnTo>
                  <a:pt x="707658" y="1319271"/>
                </a:lnTo>
                <a:lnTo>
                  <a:pt x="660083" y="1332271"/>
                </a:lnTo>
                <a:lnTo>
                  <a:pt x="612060" y="1342545"/>
                </a:lnTo>
                <a:lnTo>
                  <a:pt x="563707" y="1350110"/>
                </a:lnTo>
                <a:lnTo>
                  <a:pt x="515139" y="1354979"/>
                </a:lnTo>
                <a:lnTo>
                  <a:pt x="466472" y="1357168"/>
                </a:lnTo>
                <a:lnTo>
                  <a:pt x="417823" y="1356691"/>
                </a:lnTo>
                <a:lnTo>
                  <a:pt x="369309" y="1353565"/>
                </a:lnTo>
                <a:lnTo>
                  <a:pt x="321046" y="1347805"/>
                </a:lnTo>
                <a:lnTo>
                  <a:pt x="273149" y="1339424"/>
                </a:lnTo>
                <a:lnTo>
                  <a:pt x="225737" y="1328439"/>
                </a:lnTo>
                <a:lnTo>
                  <a:pt x="178924" y="1314865"/>
                </a:lnTo>
                <a:lnTo>
                  <a:pt x="132827" y="1298716"/>
                </a:lnTo>
                <a:lnTo>
                  <a:pt x="87563" y="1280007"/>
                </a:lnTo>
                <a:lnTo>
                  <a:pt x="43249" y="1258755"/>
                </a:lnTo>
                <a:lnTo>
                  <a:pt x="0" y="1234973"/>
                </a:lnTo>
              </a:path>
            </a:pathLst>
          </a:custGeom>
          <a:ln w="107950">
            <a:solidFill>
              <a:srgbClr val="FF0000"/>
            </a:solidFill>
          </a:ln>
        </p:spPr>
        <p:txBody>
          <a:bodyPr wrap="square" lIns="0" tIns="0" rIns="0" bIns="0" rtlCol="0"/>
          <a:lstStyle/>
          <a:p/>
        </p:txBody>
      </p:sp>
      <p:sp>
        <p:nvSpPr>
          <p:cNvPr id="8" name="object 8"/>
          <p:cNvSpPr/>
          <p:nvPr/>
        </p:nvSpPr>
        <p:spPr>
          <a:xfrm>
            <a:off x="4164652" y="5360921"/>
            <a:ext cx="353695" cy="330200"/>
          </a:xfrm>
          <a:custGeom>
            <a:avLst/>
            <a:gdLst/>
            <a:ahLst/>
            <a:cxnLst/>
            <a:rect l="l" t="t" r="r" b="b"/>
            <a:pathLst>
              <a:path w="353695" h="330200">
                <a:moveTo>
                  <a:pt x="0" y="0"/>
                </a:moveTo>
                <a:lnTo>
                  <a:pt x="148767" y="330098"/>
                </a:lnTo>
                <a:lnTo>
                  <a:pt x="353339" y="79044"/>
                </a:lnTo>
                <a:lnTo>
                  <a:pt x="0" y="0"/>
                </a:lnTo>
                <a:close/>
              </a:path>
            </a:pathLst>
          </a:custGeom>
          <a:solidFill>
            <a:srgbClr val="FF0000"/>
          </a:solidFill>
        </p:spPr>
        <p:txBody>
          <a:bodyPr wrap="square" lIns="0" tIns="0" rIns="0" bIns="0" rtlCol="0"/>
          <a:lstStyle/>
          <a:p/>
        </p:txBody>
      </p:sp>
      <p:sp>
        <p:nvSpPr>
          <p:cNvPr id="9" name="object 9"/>
          <p:cNvSpPr/>
          <p:nvPr/>
        </p:nvSpPr>
        <p:spPr>
          <a:xfrm>
            <a:off x="816913" y="3621900"/>
            <a:ext cx="673100" cy="381635"/>
          </a:xfrm>
          <a:custGeom>
            <a:avLst/>
            <a:gdLst/>
            <a:ahLst/>
            <a:cxnLst/>
            <a:rect l="l" t="t" r="r" b="b"/>
            <a:pathLst>
              <a:path w="673100" h="381635">
                <a:moveTo>
                  <a:pt x="0" y="381460"/>
                </a:moveTo>
                <a:lnTo>
                  <a:pt x="21024" y="337717"/>
                </a:lnTo>
                <a:lnTo>
                  <a:pt x="46143" y="295186"/>
                </a:lnTo>
                <a:lnTo>
                  <a:pt x="75140" y="254192"/>
                </a:lnTo>
                <a:lnTo>
                  <a:pt x="107798" y="215058"/>
                </a:lnTo>
                <a:lnTo>
                  <a:pt x="143898" y="178108"/>
                </a:lnTo>
                <a:lnTo>
                  <a:pt x="183226" y="143664"/>
                </a:lnTo>
                <a:lnTo>
                  <a:pt x="225563" y="112051"/>
                </a:lnTo>
                <a:lnTo>
                  <a:pt x="270694" y="83592"/>
                </a:lnTo>
                <a:lnTo>
                  <a:pt x="318400" y="58610"/>
                </a:lnTo>
                <a:lnTo>
                  <a:pt x="368465" y="37430"/>
                </a:lnTo>
                <a:lnTo>
                  <a:pt x="420594" y="20470"/>
                </a:lnTo>
                <a:lnTo>
                  <a:pt x="472764" y="8553"/>
                </a:lnTo>
                <a:lnTo>
                  <a:pt x="524530" y="1717"/>
                </a:lnTo>
                <a:lnTo>
                  <a:pt x="575451" y="0"/>
                </a:lnTo>
                <a:lnTo>
                  <a:pt x="625084" y="3437"/>
                </a:lnTo>
                <a:lnTo>
                  <a:pt x="672985" y="12068"/>
                </a:lnTo>
              </a:path>
            </a:pathLst>
          </a:custGeom>
          <a:ln w="101599">
            <a:solidFill>
              <a:srgbClr val="FF0000"/>
            </a:solidFill>
          </a:ln>
        </p:spPr>
        <p:txBody>
          <a:bodyPr wrap="square" lIns="0" tIns="0" rIns="0" bIns="0" rtlCol="0"/>
          <a:lstStyle/>
          <a:p/>
        </p:txBody>
      </p:sp>
      <p:sp>
        <p:nvSpPr>
          <p:cNvPr id="10" name="object 10"/>
          <p:cNvSpPr/>
          <p:nvPr/>
        </p:nvSpPr>
        <p:spPr>
          <a:xfrm>
            <a:off x="672031" y="3934141"/>
            <a:ext cx="302895" cy="321945"/>
          </a:xfrm>
          <a:custGeom>
            <a:avLst/>
            <a:gdLst/>
            <a:ahLst/>
            <a:cxnLst/>
            <a:rect l="l" t="t" r="r" b="b"/>
            <a:pathLst>
              <a:path w="302894" h="321945">
                <a:moveTo>
                  <a:pt x="0" y="0"/>
                </a:moveTo>
                <a:lnTo>
                  <a:pt x="112991" y="321500"/>
                </a:lnTo>
                <a:lnTo>
                  <a:pt x="302399" y="38214"/>
                </a:lnTo>
                <a:lnTo>
                  <a:pt x="0" y="0"/>
                </a:lnTo>
                <a:close/>
              </a:path>
            </a:pathLst>
          </a:custGeom>
          <a:solidFill>
            <a:srgbClr val="FF0000"/>
          </a:solidFill>
        </p:spPr>
        <p:txBody>
          <a:bodyPr wrap="square" lIns="0" tIns="0" rIns="0" bIns="0" rtlCol="0"/>
          <a:lstStyle/>
          <a:p/>
        </p:txBody>
      </p:sp>
      <p:sp>
        <p:nvSpPr>
          <p:cNvPr id="11" name="object 11"/>
          <p:cNvSpPr txBox="1"/>
          <p:nvPr/>
        </p:nvSpPr>
        <p:spPr>
          <a:xfrm>
            <a:off x="5704330" y="5329110"/>
            <a:ext cx="563880" cy="239395"/>
          </a:xfrm>
          <a:prstGeom prst="rect">
            <a:avLst/>
          </a:prstGeom>
        </p:spPr>
        <p:txBody>
          <a:bodyPr wrap="square" lIns="0" tIns="12700" rIns="0" bIns="0" rtlCol="0" vert="horz">
            <a:spAutoFit/>
          </a:bodyPr>
          <a:lstStyle/>
          <a:p>
            <a:pPr marL="12700">
              <a:lnSpc>
                <a:spcPct val="100000"/>
              </a:lnSpc>
              <a:spcBef>
                <a:spcPts val="100"/>
              </a:spcBef>
            </a:pPr>
            <a:r>
              <a:rPr dirty="0" sz="1400" spc="20" b="1">
                <a:latin typeface="細明體"/>
                <a:cs typeface="細明體"/>
              </a:rPr>
              <a:t>內</a:t>
            </a:r>
            <a:r>
              <a:rPr dirty="0" sz="1400" spc="-5" b="1">
                <a:latin typeface="MS PGothic"/>
                <a:cs typeface="MS PGothic"/>
              </a:rPr>
              <a:t>部化</a:t>
            </a:r>
            <a:endParaRPr sz="1400">
              <a:latin typeface="MS PGothic"/>
              <a:cs typeface="MS PGothic"/>
            </a:endParaRPr>
          </a:p>
        </p:txBody>
      </p:sp>
      <p:sp>
        <p:nvSpPr>
          <p:cNvPr id="12" name="object 12"/>
          <p:cNvSpPr/>
          <p:nvPr/>
        </p:nvSpPr>
        <p:spPr>
          <a:xfrm>
            <a:off x="2945489" y="3754406"/>
            <a:ext cx="538480" cy="547370"/>
          </a:xfrm>
          <a:custGeom>
            <a:avLst/>
            <a:gdLst/>
            <a:ahLst/>
            <a:cxnLst/>
            <a:rect l="l" t="t" r="r" b="b"/>
            <a:pathLst>
              <a:path w="538479" h="547370">
                <a:moveTo>
                  <a:pt x="0" y="0"/>
                </a:moveTo>
                <a:lnTo>
                  <a:pt x="47812" y="8336"/>
                </a:lnTo>
                <a:lnTo>
                  <a:pt x="95571" y="20943"/>
                </a:lnTo>
                <a:lnTo>
                  <a:pt x="142906" y="37699"/>
                </a:lnTo>
                <a:lnTo>
                  <a:pt x="189446" y="58484"/>
                </a:lnTo>
                <a:lnTo>
                  <a:pt x="234821" y="83177"/>
                </a:lnTo>
                <a:lnTo>
                  <a:pt x="278661" y="111656"/>
                </a:lnTo>
                <a:lnTo>
                  <a:pt x="320596" y="143801"/>
                </a:lnTo>
                <a:lnTo>
                  <a:pt x="360255" y="179491"/>
                </a:lnTo>
                <a:lnTo>
                  <a:pt x="397269" y="218605"/>
                </a:lnTo>
                <a:lnTo>
                  <a:pt x="431266" y="261023"/>
                </a:lnTo>
                <a:lnTo>
                  <a:pt x="461764" y="306577"/>
                </a:lnTo>
                <a:lnTo>
                  <a:pt x="487417" y="353542"/>
                </a:lnTo>
                <a:lnTo>
                  <a:pt x="508071" y="401500"/>
                </a:lnTo>
                <a:lnTo>
                  <a:pt x="523570" y="450037"/>
                </a:lnTo>
                <a:lnTo>
                  <a:pt x="533758" y="498735"/>
                </a:lnTo>
                <a:lnTo>
                  <a:pt x="538480" y="547179"/>
                </a:lnTo>
              </a:path>
            </a:pathLst>
          </a:custGeom>
          <a:ln w="101600">
            <a:solidFill>
              <a:srgbClr val="FF0000"/>
            </a:solidFill>
          </a:ln>
        </p:spPr>
        <p:txBody>
          <a:bodyPr wrap="square" lIns="0" tIns="0" rIns="0" bIns="0" rtlCol="0"/>
          <a:lstStyle/>
          <a:p/>
        </p:txBody>
      </p:sp>
      <p:sp>
        <p:nvSpPr>
          <p:cNvPr id="13" name="object 13"/>
          <p:cNvSpPr/>
          <p:nvPr/>
        </p:nvSpPr>
        <p:spPr>
          <a:xfrm>
            <a:off x="2694043" y="3596161"/>
            <a:ext cx="324485" cy="301625"/>
          </a:xfrm>
          <a:custGeom>
            <a:avLst/>
            <a:gdLst/>
            <a:ahLst/>
            <a:cxnLst/>
            <a:rect l="l" t="t" r="r" b="b"/>
            <a:pathLst>
              <a:path w="324485" h="301625">
                <a:moveTo>
                  <a:pt x="278650" y="0"/>
                </a:moveTo>
                <a:lnTo>
                  <a:pt x="0" y="196164"/>
                </a:lnTo>
                <a:lnTo>
                  <a:pt x="324116" y="301396"/>
                </a:lnTo>
                <a:lnTo>
                  <a:pt x="278650" y="0"/>
                </a:lnTo>
                <a:close/>
              </a:path>
            </a:pathLst>
          </a:custGeom>
          <a:solidFill>
            <a:srgbClr val="FF0000"/>
          </a:solidFill>
        </p:spPr>
        <p:txBody>
          <a:bodyPr wrap="square" lIns="0" tIns="0" rIns="0" bIns="0" rtlCol="0"/>
          <a:lstStyle/>
          <a:p/>
        </p:txBody>
      </p:sp>
      <p:sp>
        <p:nvSpPr>
          <p:cNvPr id="14" name="object 14"/>
          <p:cNvSpPr txBox="1"/>
          <p:nvPr/>
        </p:nvSpPr>
        <p:spPr>
          <a:xfrm>
            <a:off x="4752911" y="1671510"/>
            <a:ext cx="566420" cy="269240"/>
          </a:xfrm>
          <a:prstGeom prst="rect">
            <a:avLst/>
          </a:prstGeom>
        </p:spPr>
        <p:txBody>
          <a:bodyPr wrap="square" lIns="0" tIns="12065" rIns="0" bIns="0" rtlCol="0" vert="horz">
            <a:spAutoFit/>
          </a:bodyPr>
          <a:lstStyle/>
          <a:p>
            <a:pPr marL="12700">
              <a:lnSpc>
                <a:spcPct val="100000"/>
              </a:lnSpc>
              <a:spcBef>
                <a:spcPts val="95"/>
              </a:spcBef>
            </a:pPr>
            <a:r>
              <a:rPr dirty="0" sz="1600" spc="-10" b="1">
                <a:latin typeface="Arial"/>
                <a:cs typeface="Arial"/>
              </a:rPr>
              <a:t>H</a:t>
            </a:r>
            <a:r>
              <a:rPr dirty="0" sz="1600" spc="-5" b="1">
                <a:latin typeface="Arial"/>
                <a:cs typeface="Arial"/>
              </a:rPr>
              <a:t>E</a:t>
            </a:r>
            <a:r>
              <a:rPr dirty="0" sz="1600" spc="-10" b="1">
                <a:latin typeface="Arial"/>
                <a:cs typeface="Arial"/>
              </a:rPr>
              <a:t>R2</a:t>
            </a:r>
            <a:endParaRPr sz="1600">
              <a:latin typeface="Arial"/>
              <a:cs typeface="Arial"/>
            </a:endParaRPr>
          </a:p>
        </p:txBody>
      </p:sp>
      <p:sp>
        <p:nvSpPr>
          <p:cNvPr id="15" name="object 15"/>
          <p:cNvSpPr/>
          <p:nvPr/>
        </p:nvSpPr>
        <p:spPr>
          <a:xfrm>
            <a:off x="1587" y="6554787"/>
            <a:ext cx="7256780" cy="303530"/>
          </a:xfrm>
          <a:custGeom>
            <a:avLst/>
            <a:gdLst/>
            <a:ahLst/>
            <a:cxnLst/>
            <a:rect l="l" t="t" r="r" b="b"/>
            <a:pathLst>
              <a:path w="7256780" h="303529">
                <a:moveTo>
                  <a:pt x="0" y="303212"/>
                </a:moveTo>
                <a:lnTo>
                  <a:pt x="7256462" y="303212"/>
                </a:lnTo>
                <a:lnTo>
                  <a:pt x="7256462" y="0"/>
                </a:lnTo>
                <a:lnTo>
                  <a:pt x="0" y="0"/>
                </a:lnTo>
                <a:lnTo>
                  <a:pt x="0" y="303212"/>
                </a:lnTo>
                <a:close/>
              </a:path>
            </a:pathLst>
          </a:custGeom>
          <a:solidFill>
            <a:srgbClr val="FFFFFF"/>
          </a:solidFill>
        </p:spPr>
        <p:txBody>
          <a:bodyPr wrap="square" lIns="0" tIns="0" rIns="0" bIns="0" rtlCol="0"/>
          <a:lstStyle/>
          <a:p/>
        </p:txBody>
      </p:sp>
      <p:sp>
        <p:nvSpPr>
          <p:cNvPr id="16" name="object 16"/>
          <p:cNvSpPr txBox="1"/>
          <p:nvPr/>
        </p:nvSpPr>
        <p:spPr>
          <a:xfrm>
            <a:off x="6525958" y="2295461"/>
            <a:ext cx="711835" cy="299720"/>
          </a:xfrm>
          <a:prstGeom prst="rect">
            <a:avLst/>
          </a:prstGeom>
        </p:spPr>
        <p:txBody>
          <a:bodyPr wrap="square" lIns="0" tIns="12700" rIns="0" bIns="0" rtlCol="0" vert="horz">
            <a:spAutoFit/>
          </a:bodyPr>
          <a:lstStyle/>
          <a:p>
            <a:pPr marL="12700">
              <a:lnSpc>
                <a:spcPct val="100000"/>
              </a:lnSpc>
              <a:spcBef>
                <a:spcPts val="100"/>
              </a:spcBef>
            </a:pPr>
            <a:r>
              <a:rPr dirty="0" sz="1800" spc="-95" b="1">
                <a:latin typeface="Arial"/>
                <a:cs typeface="Arial"/>
              </a:rPr>
              <a:t>T</a:t>
            </a:r>
            <a:r>
              <a:rPr dirty="0" sz="1800" b="1">
                <a:latin typeface="Arial"/>
                <a:cs typeface="Arial"/>
              </a:rPr>
              <a:t>-</a:t>
            </a:r>
            <a:r>
              <a:rPr dirty="0" sz="1800" spc="-5" b="1">
                <a:latin typeface="Arial"/>
                <a:cs typeface="Arial"/>
              </a:rPr>
              <a:t>D</a:t>
            </a:r>
            <a:r>
              <a:rPr dirty="0" sz="1800" b="1">
                <a:latin typeface="Arial"/>
                <a:cs typeface="Arial"/>
              </a:rPr>
              <a:t>M1</a:t>
            </a:r>
            <a:endParaRPr sz="1800">
              <a:latin typeface="Arial"/>
              <a:cs typeface="Arial"/>
            </a:endParaRPr>
          </a:p>
        </p:txBody>
      </p:sp>
      <p:sp>
        <p:nvSpPr>
          <p:cNvPr id="17" name="object 17"/>
          <p:cNvSpPr/>
          <p:nvPr/>
        </p:nvSpPr>
        <p:spPr>
          <a:xfrm>
            <a:off x="1673225" y="3489325"/>
            <a:ext cx="920749" cy="917574"/>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2555875" y="4452937"/>
            <a:ext cx="1625599" cy="1311274"/>
          </a:xfrm>
          <a:prstGeom prst="rect">
            <a:avLst/>
          </a:prstGeom>
          <a:blipFill>
            <a:blip r:embed="rId6" cstate="print"/>
            <a:stretch>
              <a:fillRect/>
            </a:stretch>
          </a:blipFill>
        </p:spPr>
        <p:txBody>
          <a:bodyPr wrap="square" lIns="0" tIns="0" rIns="0" bIns="0" rtlCol="0"/>
          <a:lstStyle/>
          <a:p/>
        </p:txBody>
      </p:sp>
      <p:sp>
        <p:nvSpPr>
          <p:cNvPr id="19" name="object 19"/>
          <p:cNvSpPr/>
          <p:nvPr/>
        </p:nvSpPr>
        <p:spPr>
          <a:xfrm>
            <a:off x="168275" y="4937125"/>
            <a:ext cx="1504949" cy="663574"/>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3407219" y="4763960"/>
            <a:ext cx="563880"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MS PGothic"/>
                <a:cs typeface="MS PGothic"/>
              </a:rPr>
              <a:t>溶</a:t>
            </a:r>
            <a:r>
              <a:rPr dirty="0" sz="1400" spc="10" b="1">
                <a:latin typeface="細明體"/>
                <a:cs typeface="細明體"/>
              </a:rPr>
              <a:t>酶</a:t>
            </a:r>
            <a:r>
              <a:rPr dirty="0" sz="1400" spc="-5" b="1">
                <a:latin typeface="MS PGothic"/>
                <a:cs typeface="MS PGothic"/>
              </a:rPr>
              <a:t>體</a:t>
            </a:r>
            <a:endParaRPr sz="1400">
              <a:latin typeface="MS PGothic"/>
              <a:cs typeface="MS PGothic"/>
            </a:endParaRPr>
          </a:p>
        </p:txBody>
      </p:sp>
      <p:sp>
        <p:nvSpPr>
          <p:cNvPr id="21" name="object 21"/>
          <p:cNvSpPr txBox="1"/>
          <p:nvPr/>
        </p:nvSpPr>
        <p:spPr>
          <a:xfrm>
            <a:off x="80327" y="6156134"/>
            <a:ext cx="4459605" cy="665480"/>
          </a:xfrm>
          <a:prstGeom prst="rect">
            <a:avLst/>
          </a:prstGeom>
        </p:spPr>
        <p:txBody>
          <a:bodyPr wrap="square" lIns="0" tIns="12700" rIns="0" bIns="0" rtlCol="0" vert="horz">
            <a:spAutoFit/>
          </a:bodyPr>
          <a:lstStyle/>
          <a:p>
            <a:pPr marL="2437765">
              <a:lnSpc>
                <a:spcPct val="100000"/>
              </a:lnSpc>
              <a:spcBef>
                <a:spcPts val="100"/>
              </a:spcBef>
            </a:pPr>
            <a:r>
              <a:rPr dirty="0" sz="1400" spc="5" b="1">
                <a:latin typeface="MS PGothic"/>
                <a:cs typeface="MS PGothic"/>
              </a:rPr>
              <a:t>細胞</a:t>
            </a:r>
            <a:r>
              <a:rPr dirty="0" sz="1400" spc="-5" b="1">
                <a:latin typeface="MS PGothic"/>
                <a:cs typeface="MS PGothic"/>
              </a:rPr>
              <a:t>核</a:t>
            </a:r>
            <a:endParaRPr sz="1400">
              <a:latin typeface="MS PGothic"/>
              <a:cs typeface="MS PGothic"/>
            </a:endParaRPr>
          </a:p>
          <a:p>
            <a:pPr>
              <a:lnSpc>
                <a:spcPct val="100000"/>
              </a:lnSpc>
              <a:spcBef>
                <a:spcPts val="5"/>
              </a:spcBef>
            </a:pPr>
            <a:endParaRPr sz="1300">
              <a:latin typeface="MS PGothic"/>
              <a:cs typeface="MS PGothic"/>
            </a:endParaRPr>
          </a:p>
          <a:p>
            <a:pPr marL="12700">
              <a:lnSpc>
                <a:spcPct val="100000"/>
              </a:lnSpc>
              <a:spcBef>
                <a:spcPts val="5"/>
              </a:spcBef>
            </a:pPr>
            <a:r>
              <a:rPr dirty="0" sz="1400" spc="-5">
                <a:latin typeface="Arial"/>
                <a:cs typeface="Arial"/>
              </a:rPr>
              <a:t>Adapted </a:t>
            </a:r>
            <a:r>
              <a:rPr dirty="0" sz="1400">
                <a:latin typeface="Arial"/>
                <a:cs typeface="Arial"/>
              </a:rPr>
              <a:t>from LoRusso </a:t>
            </a:r>
            <a:r>
              <a:rPr dirty="0" sz="1400" spc="-5">
                <a:latin typeface="Arial"/>
                <a:cs typeface="Arial"/>
              </a:rPr>
              <a:t>PM, et al. </a:t>
            </a:r>
            <a:r>
              <a:rPr dirty="0" sz="1400" spc="-5" i="1">
                <a:latin typeface="Arial"/>
                <a:cs typeface="Arial"/>
              </a:rPr>
              <a:t>Clin Cancer Res</a:t>
            </a:r>
            <a:r>
              <a:rPr dirty="0" sz="1400" spc="-114" i="1">
                <a:latin typeface="Arial"/>
                <a:cs typeface="Arial"/>
              </a:rPr>
              <a:t> </a:t>
            </a:r>
            <a:r>
              <a:rPr dirty="0" sz="1400" spc="-25">
                <a:latin typeface="Arial"/>
                <a:cs typeface="Arial"/>
              </a:rPr>
              <a:t>2011.</a:t>
            </a:r>
            <a:endParaRPr sz="1400">
              <a:latin typeface="Arial"/>
              <a:cs typeface="Arial"/>
            </a:endParaRPr>
          </a:p>
        </p:txBody>
      </p:sp>
      <p:sp>
        <p:nvSpPr>
          <p:cNvPr id="22" name="object 22"/>
          <p:cNvSpPr/>
          <p:nvPr/>
        </p:nvSpPr>
        <p:spPr>
          <a:xfrm>
            <a:off x="812800" y="6149975"/>
            <a:ext cx="1131887" cy="284162"/>
          </a:xfrm>
          <a:prstGeom prst="rect">
            <a:avLst/>
          </a:prstGeom>
          <a:blipFill>
            <a:blip r:embed="rId8" cstate="print"/>
            <a:stretch>
              <a:fillRect/>
            </a:stretch>
          </a:blipFill>
        </p:spPr>
        <p:txBody>
          <a:bodyPr wrap="square" lIns="0" tIns="0" rIns="0" bIns="0" rtlCol="0"/>
          <a:lstStyle/>
          <a:p/>
        </p:txBody>
      </p:sp>
      <p:sp>
        <p:nvSpPr>
          <p:cNvPr id="23" name="object 23"/>
          <p:cNvSpPr/>
          <p:nvPr/>
        </p:nvSpPr>
        <p:spPr>
          <a:xfrm>
            <a:off x="4768735" y="3940190"/>
            <a:ext cx="573093" cy="859292"/>
          </a:xfrm>
          <a:prstGeom prst="rect">
            <a:avLst/>
          </a:prstGeom>
          <a:blipFill>
            <a:blip r:embed="rId9" cstate="print"/>
            <a:stretch>
              <a:fillRect/>
            </a:stretch>
          </a:blipFill>
        </p:spPr>
        <p:txBody>
          <a:bodyPr wrap="square" lIns="0" tIns="0" rIns="0" bIns="0" rtlCol="0"/>
          <a:lstStyle/>
          <a:p/>
        </p:txBody>
      </p:sp>
      <p:sp>
        <p:nvSpPr>
          <p:cNvPr id="24" name="object 24"/>
          <p:cNvSpPr txBox="1"/>
          <p:nvPr/>
        </p:nvSpPr>
        <p:spPr>
          <a:xfrm>
            <a:off x="5159264" y="4108088"/>
            <a:ext cx="144780" cy="239395"/>
          </a:xfrm>
          <a:prstGeom prst="rect">
            <a:avLst/>
          </a:prstGeom>
        </p:spPr>
        <p:txBody>
          <a:bodyPr wrap="square" lIns="0" tIns="12700" rIns="0" bIns="0" rtlCol="0" vert="horz">
            <a:spAutoFit/>
          </a:bodyPr>
          <a:lstStyle/>
          <a:p>
            <a:pPr marL="12700">
              <a:lnSpc>
                <a:spcPct val="100000"/>
              </a:lnSpc>
              <a:spcBef>
                <a:spcPts val="100"/>
              </a:spcBef>
            </a:pPr>
            <a:r>
              <a:rPr dirty="0" sz="1400" b="1">
                <a:latin typeface="Arial"/>
                <a:cs typeface="Arial"/>
              </a:rPr>
              <a:t>P</a:t>
            </a:r>
            <a:endParaRPr sz="1400">
              <a:latin typeface="Arial"/>
              <a:cs typeface="Arial"/>
            </a:endParaRPr>
          </a:p>
        </p:txBody>
      </p:sp>
      <p:sp>
        <p:nvSpPr>
          <p:cNvPr id="25" name="object 25"/>
          <p:cNvSpPr txBox="1"/>
          <p:nvPr/>
        </p:nvSpPr>
        <p:spPr>
          <a:xfrm>
            <a:off x="4828859" y="4205800"/>
            <a:ext cx="156845" cy="591820"/>
          </a:xfrm>
          <a:prstGeom prst="rect">
            <a:avLst/>
          </a:prstGeom>
        </p:spPr>
        <p:txBody>
          <a:bodyPr wrap="square" lIns="0" tIns="12700" rIns="0" bIns="0" rtlCol="0" vert="horz">
            <a:spAutoFit/>
          </a:bodyPr>
          <a:lstStyle/>
          <a:p>
            <a:pPr marL="12700">
              <a:lnSpc>
                <a:spcPct val="100000"/>
              </a:lnSpc>
              <a:spcBef>
                <a:spcPts val="100"/>
              </a:spcBef>
            </a:pPr>
            <a:r>
              <a:rPr dirty="0" sz="1400" b="1">
                <a:latin typeface="Arial"/>
                <a:cs typeface="Arial"/>
              </a:rPr>
              <a:t>P</a:t>
            </a:r>
            <a:endParaRPr sz="1400">
              <a:latin typeface="Arial"/>
              <a:cs typeface="Arial"/>
            </a:endParaRPr>
          </a:p>
          <a:p>
            <a:pPr marL="24765">
              <a:lnSpc>
                <a:spcPct val="100000"/>
              </a:lnSpc>
              <a:spcBef>
                <a:spcPts val="1095"/>
              </a:spcBef>
            </a:pPr>
            <a:r>
              <a:rPr dirty="0" sz="1400" b="1">
                <a:latin typeface="Arial"/>
                <a:cs typeface="Arial"/>
              </a:rPr>
              <a:t>P</a:t>
            </a:r>
            <a:endParaRPr sz="1400">
              <a:latin typeface="Arial"/>
              <a:cs typeface="Arial"/>
            </a:endParaRPr>
          </a:p>
        </p:txBody>
      </p:sp>
      <p:sp>
        <p:nvSpPr>
          <p:cNvPr id="26" name="object 26"/>
          <p:cNvSpPr/>
          <p:nvPr/>
        </p:nvSpPr>
        <p:spPr>
          <a:xfrm>
            <a:off x="4113148" y="1905219"/>
            <a:ext cx="1955927" cy="2128782"/>
          </a:xfrm>
          <a:prstGeom prst="rect">
            <a:avLst/>
          </a:prstGeom>
          <a:blipFill>
            <a:blip r:embed="rId10" cstate="print"/>
            <a:stretch>
              <a:fillRect/>
            </a:stretch>
          </a:blipFill>
        </p:spPr>
        <p:txBody>
          <a:bodyPr wrap="square" lIns="0" tIns="0" rIns="0" bIns="0" rtlCol="0"/>
          <a:lstStyle/>
          <a:p/>
        </p:txBody>
      </p:sp>
      <p:sp>
        <p:nvSpPr>
          <p:cNvPr id="27" name="object 27"/>
          <p:cNvSpPr txBox="1"/>
          <p:nvPr/>
        </p:nvSpPr>
        <p:spPr>
          <a:xfrm>
            <a:off x="365125" y="1076325"/>
            <a:ext cx="3394075" cy="1478280"/>
          </a:xfrm>
          <a:prstGeom prst="rect">
            <a:avLst/>
          </a:prstGeom>
          <a:solidFill>
            <a:srgbClr val="FFFFCC"/>
          </a:solidFill>
          <a:ln w="9525">
            <a:solidFill>
              <a:srgbClr val="000099"/>
            </a:solidFill>
          </a:ln>
        </p:spPr>
        <p:txBody>
          <a:bodyPr wrap="square" lIns="0" tIns="38100" rIns="0" bIns="0" rtlCol="0" vert="horz">
            <a:spAutoFit/>
          </a:bodyPr>
          <a:lstStyle/>
          <a:p>
            <a:pPr marL="91440">
              <a:lnSpc>
                <a:spcPts val="2155"/>
              </a:lnSpc>
              <a:spcBef>
                <a:spcPts val="300"/>
              </a:spcBef>
            </a:pPr>
            <a:r>
              <a:rPr dirty="0" sz="1800" spc="5" b="1">
                <a:latin typeface="新細明體"/>
                <a:cs typeface="新細明體"/>
              </a:rPr>
              <a:t>曲妥珠</a:t>
            </a:r>
            <a:r>
              <a:rPr dirty="0" sz="1800" spc="-5" b="1">
                <a:latin typeface="新細明體"/>
                <a:cs typeface="新細明體"/>
              </a:rPr>
              <a:t>單抗的獨有藥物機理</a:t>
            </a:r>
            <a:endParaRPr sz="1800">
              <a:latin typeface="新細明體"/>
              <a:cs typeface="新細明體"/>
            </a:endParaRPr>
          </a:p>
          <a:p>
            <a:pPr marL="205740" marR="209550" indent="-114300">
              <a:lnSpc>
                <a:spcPts val="2170"/>
              </a:lnSpc>
              <a:spcBef>
                <a:spcPts val="55"/>
              </a:spcBef>
              <a:buFont typeface="Arial"/>
              <a:buChar char="•"/>
              <a:tabLst>
                <a:tab pos="205740" algn="l"/>
              </a:tabLst>
            </a:pPr>
            <a:r>
              <a:rPr dirty="0" sz="1800">
                <a:latin typeface="新細明體"/>
                <a:cs typeface="新細明體"/>
              </a:rPr>
              <a:t>抗體依賴的細胞介導的細胞毒 性作用</a:t>
            </a:r>
            <a:r>
              <a:rPr dirty="0" sz="1800" spc="-5">
                <a:latin typeface="Arial"/>
                <a:cs typeface="Arial"/>
              </a:rPr>
              <a:t>(ADCC)</a:t>
            </a:r>
            <a:endParaRPr sz="1800">
              <a:latin typeface="Arial"/>
              <a:cs typeface="Arial"/>
            </a:endParaRPr>
          </a:p>
          <a:p>
            <a:pPr marL="205740" indent="-114300">
              <a:lnSpc>
                <a:spcPts val="2090"/>
              </a:lnSpc>
              <a:buFont typeface="Arial"/>
              <a:buChar char="•"/>
              <a:tabLst>
                <a:tab pos="205740" algn="l"/>
              </a:tabLst>
            </a:pPr>
            <a:r>
              <a:rPr dirty="0" sz="1800">
                <a:latin typeface="新細明體"/>
                <a:cs typeface="新細明體"/>
              </a:rPr>
              <a:t>抑制</a:t>
            </a:r>
            <a:r>
              <a:rPr dirty="0" sz="1800" spc="-5">
                <a:latin typeface="Arial"/>
                <a:cs typeface="Arial"/>
              </a:rPr>
              <a:t>HER2</a:t>
            </a:r>
            <a:r>
              <a:rPr dirty="0" sz="1800">
                <a:latin typeface="新細明體"/>
                <a:cs typeface="新細明體"/>
              </a:rPr>
              <a:t>訊息傳遞</a:t>
            </a:r>
            <a:endParaRPr sz="1800">
              <a:latin typeface="新細明體"/>
              <a:cs typeface="新細明體"/>
            </a:endParaRPr>
          </a:p>
          <a:p>
            <a:pPr marL="205740" indent="-114300">
              <a:lnSpc>
                <a:spcPct val="100000"/>
              </a:lnSpc>
              <a:buFont typeface="Arial"/>
              <a:buChar char="•"/>
              <a:tabLst>
                <a:tab pos="205740" algn="l"/>
              </a:tabLst>
            </a:pPr>
            <a:r>
              <a:rPr dirty="0" sz="1800">
                <a:latin typeface="新細明體"/>
                <a:cs typeface="新細明體"/>
              </a:rPr>
              <a:t>抑制</a:t>
            </a:r>
            <a:r>
              <a:rPr dirty="0" sz="1800" spc="-5">
                <a:latin typeface="Arial"/>
                <a:cs typeface="Arial"/>
              </a:rPr>
              <a:t>HER2</a:t>
            </a:r>
            <a:r>
              <a:rPr dirty="0" sz="1800">
                <a:latin typeface="新細明體"/>
                <a:cs typeface="新細明體"/>
              </a:rPr>
              <a:t>受體脫落</a:t>
            </a:r>
            <a:endParaRPr sz="1800">
              <a:latin typeface="新細明體"/>
              <a:cs typeface="新細明體"/>
            </a:endParaRPr>
          </a:p>
        </p:txBody>
      </p:sp>
      <p:sp>
        <p:nvSpPr>
          <p:cNvPr id="28" name="object 28"/>
          <p:cNvSpPr txBox="1">
            <a:spLocks noGrp="1"/>
          </p:cNvSpPr>
          <p:nvPr>
            <p:ph type="title"/>
          </p:nvPr>
        </p:nvSpPr>
        <p:spPr>
          <a:xfrm>
            <a:off x="864361" y="260541"/>
            <a:ext cx="7150734" cy="513715"/>
          </a:xfrm>
          <a:prstGeom prst="rect"/>
        </p:spPr>
        <p:txBody>
          <a:bodyPr wrap="square" lIns="0" tIns="12700" rIns="0" bIns="0" rtlCol="0" vert="horz">
            <a:spAutoFit/>
          </a:bodyPr>
          <a:lstStyle/>
          <a:p>
            <a:pPr marL="12700">
              <a:lnSpc>
                <a:spcPct val="100000"/>
              </a:lnSpc>
              <a:spcBef>
                <a:spcPts val="100"/>
              </a:spcBef>
            </a:pPr>
            <a:r>
              <a:rPr dirty="0" sz="3200" b="0">
                <a:solidFill>
                  <a:srgbClr val="000000"/>
                </a:solidFill>
                <a:latin typeface="Malgun Gothic Semilight"/>
                <a:cs typeface="Malgun Gothic Semilight"/>
              </a:rPr>
              <a:t>Trastuzumab</a:t>
            </a:r>
            <a:r>
              <a:rPr dirty="0" sz="3200" spc="-30" b="0">
                <a:solidFill>
                  <a:srgbClr val="000000"/>
                </a:solidFill>
                <a:latin typeface="Malgun Gothic Semilight"/>
                <a:cs typeface="Malgun Gothic Semilight"/>
              </a:rPr>
              <a:t> </a:t>
            </a:r>
            <a:r>
              <a:rPr dirty="0" sz="3200" b="0">
                <a:solidFill>
                  <a:srgbClr val="000000"/>
                </a:solidFill>
                <a:latin typeface="Malgun Gothic Semilight"/>
                <a:cs typeface="Malgun Gothic Semilight"/>
              </a:rPr>
              <a:t>Emtansine</a:t>
            </a:r>
            <a:r>
              <a:rPr dirty="0" sz="3200" spc="-35" b="0">
                <a:solidFill>
                  <a:srgbClr val="000000"/>
                </a:solidFill>
                <a:latin typeface="Malgun Gothic Semilight"/>
                <a:cs typeface="Malgun Gothic Semilight"/>
              </a:rPr>
              <a:t> </a:t>
            </a:r>
            <a:r>
              <a:rPr dirty="0" sz="3200" b="0">
                <a:solidFill>
                  <a:srgbClr val="000000"/>
                </a:solidFill>
                <a:latin typeface="Malgun Gothic Semilight"/>
                <a:cs typeface="Malgun Gothic Semilight"/>
              </a:rPr>
              <a:t>(T-DM1)</a:t>
            </a:r>
            <a:r>
              <a:rPr dirty="0" sz="3200" spc="-40" b="0">
                <a:solidFill>
                  <a:srgbClr val="000000"/>
                </a:solidFill>
                <a:latin typeface="Malgun Gothic Semilight"/>
                <a:cs typeface="Malgun Gothic Semilight"/>
              </a:rPr>
              <a:t> </a:t>
            </a:r>
            <a:r>
              <a:rPr dirty="0" sz="3200">
                <a:solidFill>
                  <a:srgbClr val="000000"/>
                </a:solidFill>
                <a:latin typeface="MS PGothic"/>
                <a:cs typeface="MS PGothic"/>
              </a:rPr>
              <a:t>的機理</a:t>
            </a:r>
            <a:endParaRPr sz="3200">
              <a:latin typeface="MS PGothic"/>
              <a:cs typeface="MS PGothic"/>
            </a:endParaRPr>
          </a:p>
        </p:txBody>
      </p:sp>
    </p:spTree>
  </p:cSld>
  <p:clrMapOvr>
    <a:masterClrMapping/>
  </p:clrMapOvr>
  <p:transition spd="med">
    <p:fade thruBlk="0"/>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50</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569277" y="1046404"/>
            <a:ext cx="7904480" cy="2154555"/>
          </a:xfrm>
          <a:prstGeom prst="rect">
            <a:avLst/>
          </a:prstGeom>
        </p:spPr>
        <p:txBody>
          <a:bodyPr wrap="square" lIns="0" tIns="101600" rIns="0" bIns="0" rtlCol="0" vert="horz">
            <a:spAutoFit/>
          </a:bodyPr>
          <a:lstStyle/>
          <a:p>
            <a:pPr marL="269875" indent="-257810">
              <a:lnSpc>
                <a:spcPct val="100000"/>
              </a:lnSpc>
              <a:spcBef>
                <a:spcPts val="800"/>
              </a:spcBef>
              <a:buFont typeface="Yu Gothic"/>
              <a:buChar char="•"/>
              <a:tabLst>
                <a:tab pos="270510" algn="l"/>
              </a:tabLst>
            </a:pPr>
            <a:r>
              <a:rPr dirty="0" sz="2800" spc="-5" b="1">
                <a:latin typeface="Yu Gothic"/>
                <a:cs typeface="Yu Gothic"/>
              </a:rPr>
              <a:t>HER2 受體陽性 </a:t>
            </a:r>
            <a:endParaRPr sz="2800">
              <a:latin typeface="Yu Gothic"/>
              <a:cs typeface="Yu Gothic"/>
            </a:endParaRPr>
          </a:p>
          <a:p>
            <a:pPr lvl="1" marL="612775" marR="5080" indent="-257810">
              <a:lnSpc>
                <a:spcPct val="100000"/>
              </a:lnSpc>
              <a:spcBef>
                <a:spcPts val="605"/>
              </a:spcBef>
              <a:buSzPct val="79166"/>
              <a:buFont typeface="Yu Gothic"/>
              <a:buChar char="•"/>
              <a:tabLst>
                <a:tab pos="612775" algn="l"/>
                <a:tab pos="613410" algn="l"/>
              </a:tabLst>
            </a:pPr>
            <a:r>
              <a:rPr dirty="0" sz="2400" b="1">
                <a:latin typeface="Yu Gothic"/>
                <a:cs typeface="Yu Gothic"/>
              </a:rPr>
              <a:t>一年雙標靶輔助治療</a:t>
            </a:r>
            <a:r>
              <a:rPr dirty="0" sz="2400" spc="-55" b="1">
                <a:latin typeface="Yu Gothic"/>
                <a:cs typeface="Yu Gothic"/>
              </a:rPr>
              <a:t> </a:t>
            </a:r>
            <a:r>
              <a:rPr dirty="0" sz="2400" spc="-5" b="1">
                <a:latin typeface="Yu Gothic"/>
                <a:cs typeface="Yu Gothic"/>
              </a:rPr>
              <a:t>;</a:t>
            </a:r>
            <a:r>
              <a:rPr dirty="0" sz="2400" spc="-40" b="1">
                <a:latin typeface="Yu Gothic"/>
                <a:cs typeface="Yu Gothic"/>
              </a:rPr>
              <a:t> </a:t>
            </a:r>
            <a:r>
              <a:rPr dirty="0" sz="2400" b="1">
                <a:latin typeface="Yu Gothic"/>
                <a:cs typeface="Yu Gothic"/>
              </a:rPr>
              <a:t>一年輔助標靶治療再加上一年的 口服標靶藥物</a:t>
            </a:r>
            <a:r>
              <a:rPr dirty="0" sz="2400" spc="-10" b="1">
                <a:latin typeface="Yu Gothic"/>
                <a:cs typeface="Yu Gothic"/>
              </a:rPr>
              <a:t> </a:t>
            </a:r>
            <a:r>
              <a:rPr dirty="0" sz="2400" spc="-5" b="1">
                <a:latin typeface="Yu Gothic"/>
                <a:cs typeface="Yu Gothic"/>
              </a:rPr>
              <a:t>Neratinib </a:t>
            </a:r>
            <a:endParaRPr sz="2400">
              <a:latin typeface="Yu Gothic"/>
              <a:cs typeface="Yu Gothic"/>
            </a:endParaRPr>
          </a:p>
          <a:p>
            <a:pPr lvl="1" marL="612775" marR="65405" indent="-257810">
              <a:lnSpc>
                <a:spcPts val="2840"/>
              </a:lnSpc>
              <a:spcBef>
                <a:spcPts val="740"/>
              </a:spcBef>
              <a:buSzPct val="79166"/>
              <a:buFont typeface="Yu Gothic"/>
              <a:buChar char="•"/>
              <a:tabLst>
                <a:tab pos="612775" algn="l"/>
                <a:tab pos="613410" algn="l"/>
              </a:tabLst>
            </a:pPr>
            <a:r>
              <a:rPr dirty="0" sz="2400" b="1">
                <a:latin typeface="Yu Gothic"/>
                <a:cs typeface="Yu Gothic"/>
              </a:rPr>
              <a:t>新輔助化療</a:t>
            </a:r>
            <a:r>
              <a:rPr dirty="0" sz="2400" spc="-25" b="1">
                <a:latin typeface="Yu Gothic"/>
                <a:cs typeface="Yu Gothic"/>
              </a:rPr>
              <a:t> </a:t>
            </a:r>
            <a:r>
              <a:rPr dirty="0" sz="2400" b="1">
                <a:latin typeface="Yu Gothic"/>
                <a:cs typeface="Yu Gothic"/>
              </a:rPr>
              <a:t>合併</a:t>
            </a:r>
            <a:r>
              <a:rPr dirty="0" sz="2400" spc="-5" b="1">
                <a:latin typeface="Yu Gothic"/>
                <a:cs typeface="Yu Gothic"/>
              </a:rPr>
              <a:t> </a:t>
            </a:r>
            <a:r>
              <a:rPr dirty="0" sz="2400" b="1">
                <a:latin typeface="Yu Gothic"/>
                <a:cs typeface="Yu Gothic"/>
              </a:rPr>
              <a:t>雙標靶治療</a:t>
            </a:r>
            <a:r>
              <a:rPr dirty="0" sz="2400" spc="-20" b="1">
                <a:latin typeface="Yu Gothic"/>
                <a:cs typeface="Yu Gothic"/>
              </a:rPr>
              <a:t> </a:t>
            </a:r>
            <a:r>
              <a:rPr dirty="0" sz="2400" spc="10">
                <a:latin typeface="Wingdings"/>
                <a:cs typeface="Wingdings"/>
              </a:rPr>
              <a:t></a:t>
            </a:r>
            <a:r>
              <a:rPr dirty="0" sz="2400" spc="50">
                <a:latin typeface="Times New Roman"/>
                <a:cs typeface="Times New Roman"/>
              </a:rPr>
              <a:t> </a:t>
            </a:r>
            <a:r>
              <a:rPr dirty="0" sz="2400" b="1">
                <a:latin typeface="Yu Gothic"/>
                <a:cs typeface="Yu Gothic"/>
              </a:rPr>
              <a:t>手術後有殘餘腫瘤</a:t>
            </a:r>
            <a:r>
              <a:rPr dirty="0" sz="2400" spc="-20" b="1">
                <a:latin typeface="Yu Gothic"/>
                <a:cs typeface="Yu Gothic"/>
              </a:rPr>
              <a:t> </a:t>
            </a:r>
            <a:r>
              <a:rPr dirty="0" sz="2400" spc="10">
                <a:latin typeface="Wingdings"/>
                <a:cs typeface="Wingdings"/>
              </a:rPr>
              <a:t></a:t>
            </a:r>
            <a:r>
              <a:rPr dirty="0" sz="2400" spc="10">
                <a:solidFill>
                  <a:srgbClr val="FF0000"/>
                </a:solidFill>
                <a:latin typeface="Times New Roman"/>
                <a:cs typeface="Times New Roman"/>
              </a:rPr>
              <a:t> </a:t>
            </a:r>
            <a:r>
              <a:rPr dirty="0" sz="2400" b="1">
                <a:solidFill>
                  <a:srgbClr val="FF0000"/>
                </a:solidFill>
                <a:latin typeface="Yu Gothic"/>
                <a:cs typeface="Yu Gothic"/>
              </a:rPr>
              <a:t>單克隆抗體合併化療藥組合</a:t>
            </a:r>
            <a:r>
              <a:rPr dirty="0" sz="2400" spc="-20" b="1">
                <a:solidFill>
                  <a:srgbClr val="FF0000"/>
                </a:solidFill>
                <a:latin typeface="Yu Gothic"/>
                <a:cs typeface="Yu Gothic"/>
              </a:rPr>
              <a:t> </a:t>
            </a:r>
            <a:r>
              <a:rPr dirty="0" sz="2400" spc="-5" b="1">
                <a:solidFill>
                  <a:srgbClr val="FF0000"/>
                </a:solidFill>
                <a:latin typeface="Yu Gothic"/>
                <a:cs typeface="Yu Gothic"/>
              </a:rPr>
              <a:t>(TDM1)</a:t>
            </a:r>
            <a:r>
              <a:rPr dirty="0" sz="2400" spc="-10" b="1">
                <a:latin typeface="Yu Gothic"/>
                <a:cs typeface="Yu Gothic"/>
              </a:rPr>
              <a:t> </a:t>
            </a:r>
            <a:r>
              <a:rPr dirty="0" sz="2400" b="1">
                <a:latin typeface="Yu Gothic"/>
                <a:cs typeface="Yu Gothic"/>
              </a:rPr>
              <a:t>一年輔助治療 </a:t>
            </a:r>
            <a:endParaRPr sz="2400">
              <a:latin typeface="Yu Gothic"/>
              <a:cs typeface="Yu Gothic"/>
            </a:endParaRPr>
          </a:p>
        </p:txBody>
      </p:sp>
      <p:sp>
        <p:nvSpPr>
          <p:cNvPr id="7" name="object 7"/>
          <p:cNvSpPr txBox="1"/>
          <p:nvPr/>
        </p:nvSpPr>
        <p:spPr>
          <a:xfrm>
            <a:off x="581977" y="3312648"/>
            <a:ext cx="7915909" cy="2954655"/>
          </a:xfrm>
          <a:prstGeom prst="rect">
            <a:avLst/>
          </a:prstGeom>
        </p:spPr>
        <p:txBody>
          <a:bodyPr wrap="square" lIns="0" tIns="0" rIns="0" bIns="0" rtlCol="0" vert="horz">
            <a:spAutoFit/>
          </a:bodyPr>
          <a:lstStyle/>
          <a:p>
            <a:pPr>
              <a:lnSpc>
                <a:spcPts val="3020"/>
              </a:lnSpc>
            </a:pPr>
            <a:r>
              <a:rPr dirty="0" sz="2800" spc="-5">
                <a:latin typeface="Yu Gothic"/>
                <a:cs typeface="Yu Gothic"/>
              </a:rPr>
              <a:t>•</a:t>
            </a:r>
            <a:r>
              <a:rPr dirty="0" sz="2800" spc="110">
                <a:latin typeface="Yu Gothic"/>
                <a:cs typeface="Yu Gothic"/>
              </a:rPr>
              <a:t> </a:t>
            </a:r>
            <a:r>
              <a:rPr dirty="0" sz="2800" spc="-5" b="1">
                <a:latin typeface="Yu Gothic"/>
                <a:cs typeface="Yu Gothic"/>
              </a:rPr>
              <a:t>HR</a:t>
            </a:r>
            <a:r>
              <a:rPr dirty="0" sz="2800" b="1">
                <a:latin typeface="Yu Gothic"/>
                <a:cs typeface="Yu Gothic"/>
              </a:rPr>
              <a:t> </a:t>
            </a:r>
            <a:r>
              <a:rPr dirty="0" sz="2800" spc="-5" b="1">
                <a:latin typeface="Yu Gothic"/>
                <a:cs typeface="Yu Gothic"/>
              </a:rPr>
              <a:t>賀爾蒙受體陽性</a:t>
            </a:r>
            <a:r>
              <a:rPr dirty="0" sz="2800" spc="30" b="1">
                <a:latin typeface="Yu Gothic"/>
                <a:cs typeface="Yu Gothic"/>
              </a:rPr>
              <a:t> </a:t>
            </a:r>
            <a:r>
              <a:rPr dirty="0" sz="2800" b="1">
                <a:latin typeface="Yu Gothic"/>
                <a:cs typeface="Yu Gothic"/>
              </a:rPr>
              <a:t> </a:t>
            </a:r>
            <a:endParaRPr sz="2800">
              <a:latin typeface="Yu Gothic"/>
              <a:cs typeface="Yu Gothic"/>
            </a:endParaRPr>
          </a:p>
          <a:p>
            <a:pPr marL="600075" marR="136525" indent="-257810">
              <a:lnSpc>
                <a:spcPts val="2860"/>
              </a:lnSpc>
              <a:spcBef>
                <a:spcPts val="740"/>
              </a:spcBef>
              <a:tabLst>
                <a:tab pos="600075" algn="l"/>
              </a:tabLst>
            </a:pPr>
            <a:r>
              <a:rPr dirty="0" sz="1900" spc="5">
                <a:latin typeface="Yu Gothic"/>
                <a:cs typeface="Yu Gothic"/>
              </a:rPr>
              <a:t>•	</a:t>
            </a:r>
            <a:r>
              <a:rPr dirty="0" sz="2400" b="1">
                <a:latin typeface="Yu Gothic"/>
                <a:cs typeface="Yu Gothic"/>
              </a:rPr>
              <a:t>兩年口服</a:t>
            </a:r>
            <a:r>
              <a:rPr dirty="0" sz="2400" spc="-15" b="1">
                <a:latin typeface="Yu Gothic"/>
                <a:cs typeface="Yu Gothic"/>
              </a:rPr>
              <a:t> </a:t>
            </a:r>
            <a:r>
              <a:rPr dirty="0" sz="2400" spc="-5" b="1">
                <a:solidFill>
                  <a:srgbClr val="FF0000"/>
                </a:solidFill>
                <a:latin typeface="Yu Gothic"/>
                <a:cs typeface="Yu Gothic"/>
              </a:rPr>
              <a:t>CDK4/6</a:t>
            </a:r>
            <a:r>
              <a:rPr dirty="0" sz="2400" b="1">
                <a:solidFill>
                  <a:srgbClr val="FF0000"/>
                </a:solidFill>
                <a:latin typeface="Yu Gothic"/>
                <a:cs typeface="Yu Gothic"/>
              </a:rPr>
              <a:t>抑制劑</a:t>
            </a:r>
            <a:r>
              <a:rPr dirty="0" sz="2400" spc="-20" b="1">
                <a:latin typeface="Yu Gothic"/>
                <a:cs typeface="Yu Gothic"/>
              </a:rPr>
              <a:t> </a:t>
            </a:r>
            <a:r>
              <a:rPr dirty="0" sz="2400" spc="-5" b="1">
                <a:solidFill>
                  <a:srgbClr val="FF0000"/>
                </a:solidFill>
                <a:latin typeface="Yu Gothic"/>
                <a:cs typeface="Yu Gothic"/>
              </a:rPr>
              <a:t>(abemeciclib)</a:t>
            </a:r>
            <a:r>
              <a:rPr dirty="0" sz="2400" spc="10" b="1">
                <a:solidFill>
                  <a:srgbClr val="FF0000"/>
                </a:solidFill>
                <a:latin typeface="Yu Gothic"/>
                <a:cs typeface="Yu Gothic"/>
              </a:rPr>
              <a:t> </a:t>
            </a:r>
            <a:r>
              <a:rPr dirty="0" sz="2400" spc="5" b="1">
                <a:latin typeface="細明體"/>
                <a:cs typeface="細明體"/>
              </a:rPr>
              <a:t>联</a:t>
            </a:r>
            <a:r>
              <a:rPr dirty="0" sz="2400" b="1">
                <a:latin typeface="Yu Gothic"/>
                <a:cs typeface="Yu Gothic"/>
              </a:rPr>
              <a:t>合</a:t>
            </a:r>
            <a:r>
              <a:rPr dirty="0" sz="2400" spc="-20" b="1">
                <a:latin typeface="Yu Gothic"/>
                <a:cs typeface="Yu Gothic"/>
              </a:rPr>
              <a:t> </a:t>
            </a:r>
            <a:r>
              <a:rPr dirty="0" sz="2400" b="1">
                <a:latin typeface="Yu Gothic"/>
                <a:cs typeface="Yu Gothic"/>
              </a:rPr>
              <a:t>5年</a:t>
            </a:r>
            <a:r>
              <a:rPr dirty="0" sz="2400" spc="-5" b="1">
                <a:latin typeface="Yu Gothic"/>
                <a:cs typeface="Yu Gothic"/>
              </a:rPr>
              <a:t>AI  </a:t>
            </a:r>
            <a:r>
              <a:rPr dirty="0" sz="2400" b="1">
                <a:latin typeface="Yu Gothic"/>
                <a:cs typeface="Yu Gothic"/>
              </a:rPr>
              <a:t>賀爾蒙治療 </a:t>
            </a:r>
            <a:endParaRPr sz="2400">
              <a:latin typeface="Yu Gothic"/>
              <a:cs typeface="Yu Gothic"/>
            </a:endParaRPr>
          </a:p>
          <a:p>
            <a:pPr>
              <a:lnSpc>
                <a:spcPct val="100000"/>
              </a:lnSpc>
              <a:spcBef>
                <a:spcPts val="545"/>
              </a:spcBef>
            </a:pPr>
            <a:r>
              <a:rPr dirty="0" sz="2800" spc="-5">
                <a:latin typeface="Yu Gothic"/>
                <a:cs typeface="Yu Gothic"/>
              </a:rPr>
              <a:t>•</a:t>
            </a:r>
            <a:r>
              <a:rPr dirty="0" sz="2800" spc="110">
                <a:latin typeface="Yu Gothic"/>
                <a:cs typeface="Yu Gothic"/>
              </a:rPr>
              <a:t> </a:t>
            </a:r>
            <a:r>
              <a:rPr dirty="0" sz="2800" spc="-5" b="1">
                <a:latin typeface="Yu Gothic"/>
                <a:cs typeface="Yu Gothic"/>
              </a:rPr>
              <a:t>三陰性</a:t>
            </a:r>
            <a:r>
              <a:rPr dirty="0" sz="2800" spc="15" b="1">
                <a:latin typeface="Yu Gothic"/>
                <a:cs typeface="Yu Gothic"/>
              </a:rPr>
              <a:t> </a:t>
            </a:r>
            <a:r>
              <a:rPr dirty="0" sz="2800" spc="-5" b="1">
                <a:latin typeface="Yu Gothic"/>
                <a:cs typeface="Yu Gothic"/>
              </a:rPr>
              <a:t>(HR/HER2</a:t>
            </a:r>
            <a:r>
              <a:rPr dirty="0" sz="2800" b="1">
                <a:latin typeface="Yu Gothic"/>
                <a:cs typeface="Yu Gothic"/>
              </a:rPr>
              <a:t> </a:t>
            </a:r>
            <a:r>
              <a:rPr dirty="0" sz="2800" spc="-5" b="1">
                <a:latin typeface="Yu Gothic"/>
                <a:cs typeface="Yu Gothic"/>
              </a:rPr>
              <a:t>受體陰性) </a:t>
            </a:r>
            <a:endParaRPr sz="2800">
              <a:latin typeface="Yu Gothic"/>
              <a:cs typeface="Yu Gothic"/>
            </a:endParaRPr>
          </a:p>
          <a:p>
            <a:pPr marL="342900">
              <a:lnSpc>
                <a:spcPct val="100000"/>
              </a:lnSpc>
              <a:spcBef>
                <a:spcPts val="640"/>
              </a:spcBef>
              <a:tabLst>
                <a:tab pos="600075" algn="l"/>
              </a:tabLst>
            </a:pPr>
            <a:r>
              <a:rPr dirty="0" sz="1900" spc="5">
                <a:latin typeface="Yu Gothic"/>
                <a:cs typeface="Yu Gothic"/>
              </a:rPr>
              <a:t>•	</a:t>
            </a:r>
            <a:r>
              <a:rPr dirty="0" sz="2400" b="1">
                <a:latin typeface="Yu Gothic"/>
                <a:cs typeface="Yu Gothic"/>
              </a:rPr>
              <a:t>新輔助化療</a:t>
            </a:r>
            <a:r>
              <a:rPr dirty="0" sz="2400" spc="-10" b="1">
                <a:latin typeface="Yu Gothic"/>
                <a:cs typeface="Yu Gothic"/>
              </a:rPr>
              <a:t> </a:t>
            </a:r>
            <a:r>
              <a:rPr dirty="0" sz="2400" spc="10">
                <a:latin typeface="Wingdings"/>
                <a:cs typeface="Wingdings"/>
              </a:rPr>
              <a:t></a:t>
            </a:r>
            <a:r>
              <a:rPr dirty="0" sz="2400" spc="-15" b="1">
                <a:latin typeface="Yu Gothic"/>
                <a:cs typeface="Yu Gothic"/>
              </a:rPr>
              <a:t> </a:t>
            </a:r>
            <a:r>
              <a:rPr dirty="0" sz="2400" b="1">
                <a:latin typeface="Yu Gothic"/>
                <a:cs typeface="Yu Gothic"/>
              </a:rPr>
              <a:t> </a:t>
            </a:r>
            <a:endParaRPr sz="2400">
              <a:latin typeface="Yu Gothic"/>
              <a:cs typeface="Yu Gothic"/>
            </a:endParaRPr>
          </a:p>
          <a:p>
            <a:pPr marL="600075" indent="-257810">
              <a:lnSpc>
                <a:spcPts val="2840"/>
              </a:lnSpc>
              <a:spcBef>
                <a:spcPts val="705"/>
              </a:spcBef>
              <a:tabLst>
                <a:tab pos="600075" algn="l"/>
              </a:tabLst>
            </a:pPr>
            <a:r>
              <a:rPr dirty="0" sz="1900" spc="5">
                <a:latin typeface="Yu Gothic"/>
                <a:cs typeface="Yu Gothic"/>
              </a:rPr>
              <a:t>•	</a:t>
            </a:r>
            <a:r>
              <a:rPr dirty="0" sz="2400" b="1">
                <a:latin typeface="Yu Gothic"/>
                <a:cs typeface="Yu Gothic"/>
              </a:rPr>
              <a:t>新輔助化療</a:t>
            </a:r>
            <a:r>
              <a:rPr dirty="0" sz="2400" spc="-25" b="1">
                <a:latin typeface="Yu Gothic"/>
                <a:cs typeface="Yu Gothic"/>
              </a:rPr>
              <a:t> </a:t>
            </a:r>
            <a:r>
              <a:rPr dirty="0" sz="2400" b="1">
                <a:latin typeface="Yu Gothic"/>
                <a:cs typeface="Yu Gothic"/>
              </a:rPr>
              <a:t>合併</a:t>
            </a:r>
            <a:r>
              <a:rPr dirty="0" sz="2400" spc="-5" b="1">
                <a:latin typeface="Yu Gothic"/>
                <a:cs typeface="Yu Gothic"/>
              </a:rPr>
              <a:t> </a:t>
            </a:r>
            <a:r>
              <a:rPr dirty="0" sz="2400" b="1">
                <a:solidFill>
                  <a:srgbClr val="FF3300"/>
                </a:solidFill>
                <a:latin typeface="Yu Gothic"/>
                <a:cs typeface="Yu Gothic"/>
              </a:rPr>
              <a:t>免疫治療</a:t>
            </a:r>
            <a:r>
              <a:rPr dirty="0" sz="2400" spc="-20" b="1">
                <a:solidFill>
                  <a:srgbClr val="FF3300"/>
                </a:solidFill>
                <a:latin typeface="Yu Gothic"/>
                <a:cs typeface="Yu Gothic"/>
              </a:rPr>
              <a:t> </a:t>
            </a:r>
            <a:r>
              <a:rPr dirty="0" sz="2400" b="1">
                <a:solidFill>
                  <a:srgbClr val="FF3300"/>
                </a:solidFill>
                <a:latin typeface="Yu Gothic"/>
                <a:cs typeface="Yu Gothic"/>
              </a:rPr>
              <a:t>(pembrolizumab)</a:t>
            </a:r>
            <a:r>
              <a:rPr dirty="0" sz="2400" spc="-10" b="1">
                <a:solidFill>
                  <a:srgbClr val="FF3300"/>
                </a:solidFill>
                <a:latin typeface="Yu Gothic"/>
                <a:cs typeface="Yu Gothic"/>
              </a:rPr>
              <a:t> </a:t>
            </a:r>
            <a:r>
              <a:rPr dirty="0" sz="2400" spc="10">
                <a:solidFill>
                  <a:srgbClr val="FF3300"/>
                </a:solidFill>
                <a:latin typeface="Wingdings"/>
                <a:cs typeface="Wingdings"/>
              </a:rPr>
              <a:t></a:t>
            </a:r>
            <a:r>
              <a:rPr dirty="0" sz="2400" spc="105">
                <a:solidFill>
                  <a:srgbClr val="FF3300"/>
                </a:solidFill>
                <a:latin typeface="Times New Roman"/>
                <a:cs typeface="Times New Roman"/>
              </a:rPr>
              <a:t> </a:t>
            </a:r>
            <a:r>
              <a:rPr dirty="0" sz="2400" b="1">
                <a:solidFill>
                  <a:srgbClr val="FF3300"/>
                </a:solidFill>
                <a:latin typeface="Yu Gothic"/>
                <a:cs typeface="Yu Gothic"/>
              </a:rPr>
              <a:t>再術 後免疫治療 </a:t>
            </a:r>
            <a:endParaRPr sz="2400">
              <a:latin typeface="Yu Gothic"/>
              <a:cs typeface="Yu Gothic"/>
            </a:endParaRPr>
          </a:p>
        </p:txBody>
      </p:sp>
      <p:sp>
        <p:nvSpPr>
          <p:cNvPr id="8" name="object 8"/>
          <p:cNvSpPr txBox="1">
            <a:spLocks noGrp="1"/>
          </p:cNvSpPr>
          <p:nvPr>
            <p:ph type="title"/>
          </p:nvPr>
        </p:nvSpPr>
        <p:spPr>
          <a:xfrm>
            <a:off x="402590" y="445896"/>
            <a:ext cx="6120130" cy="482600"/>
          </a:xfrm>
          <a:prstGeom prst="rect"/>
        </p:spPr>
        <p:txBody>
          <a:bodyPr wrap="square" lIns="0" tIns="12700" rIns="0" bIns="0" rtlCol="0" vert="horz">
            <a:spAutoFit/>
          </a:bodyPr>
          <a:lstStyle/>
          <a:p>
            <a:pPr marL="12700">
              <a:lnSpc>
                <a:spcPct val="100000"/>
              </a:lnSpc>
              <a:spcBef>
                <a:spcPts val="100"/>
              </a:spcBef>
            </a:pPr>
            <a:r>
              <a:rPr dirty="0" sz="3000">
                <a:solidFill>
                  <a:srgbClr val="001F5F"/>
                </a:solidFill>
                <a:latin typeface="Yu Gothic"/>
                <a:cs typeface="Yu Gothic"/>
              </a:rPr>
              <a:t>早期乳癌</a:t>
            </a:r>
            <a:r>
              <a:rPr dirty="0" sz="3000" spc="-55">
                <a:solidFill>
                  <a:srgbClr val="001F5F"/>
                </a:solidFill>
                <a:latin typeface="Yu Gothic"/>
                <a:cs typeface="Yu Gothic"/>
              </a:rPr>
              <a:t> </a:t>
            </a:r>
            <a:r>
              <a:rPr dirty="0" sz="3000" spc="5">
                <a:solidFill>
                  <a:srgbClr val="001F5F"/>
                </a:solidFill>
                <a:latin typeface="Yu Gothic"/>
                <a:cs typeface="Yu Gothic"/>
              </a:rPr>
              <a:t>-</a:t>
            </a:r>
            <a:r>
              <a:rPr dirty="0" sz="3000" spc="-65">
                <a:solidFill>
                  <a:srgbClr val="001F5F"/>
                </a:solidFill>
                <a:latin typeface="Yu Gothic"/>
                <a:cs typeface="Yu Gothic"/>
              </a:rPr>
              <a:t> </a:t>
            </a:r>
            <a:r>
              <a:rPr dirty="0" sz="3000">
                <a:solidFill>
                  <a:srgbClr val="001F5F"/>
                </a:solidFill>
                <a:latin typeface="Yu Gothic"/>
                <a:cs typeface="Yu Gothic"/>
              </a:rPr>
              <a:t>根治性輔助治療最新發展</a:t>
            </a:r>
            <a:endParaRPr sz="3000">
              <a:latin typeface="Yu Gothic"/>
              <a:cs typeface="Yu Gothic"/>
            </a:endParaRPr>
          </a:p>
        </p:txBody>
      </p:sp>
      <p:sp>
        <p:nvSpPr>
          <p:cNvPr id="9" name="object 9"/>
          <p:cNvSpPr/>
          <p:nvPr/>
        </p:nvSpPr>
        <p:spPr>
          <a:xfrm>
            <a:off x="3287598" y="5106314"/>
            <a:ext cx="4328061" cy="289908"/>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490537" y="3213100"/>
            <a:ext cx="8353425" cy="3311525"/>
          </a:xfrm>
          <a:custGeom>
            <a:avLst/>
            <a:gdLst/>
            <a:ahLst/>
            <a:cxnLst/>
            <a:rect l="l" t="t" r="r" b="b"/>
            <a:pathLst>
              <a:path w="8353425" h="3311525">
                <a:moveTo>
                  <a:pt x="0" y="0"/>
                </a:moveTo>
                <a:lnTo>
                  <a:pt x="8353425" y="0"/>
                </a:lnTo>
                <a:lnTo>
                  <a:pt x="8353425" y="3311525"/>
                </a:lnTo>
                <a:lnTo>
                  <a:pt x="0" y="3311525"/>
                </a:lnTo>
                <a:lnTo>
                  <a:pt x="0" y="0"/>
                </a:lnTo>
                <a:close/>
              </a:path>
            </a:pathLst>
          </a:custGeom>
          <a:solidFill>
            <a:srgbClr val="FFFFFF"/>
          </a:solid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DEBE0"/>
          </a:solidFill>
        </p:spPr>
        <p:txBody>
          <a:bodyPr wrap="square" lIns="0" tIns="0" rIns="0" bIns="0" rtlCol="0"/>
          <a:lstStyle/>
          <a:p/>
        </p:txBody>
      </p:sp>
      <p:sp>
        <p:nvSpPr>
          <p:cNvPr id="3" name="object 3"/>
          <p:cNvSpPr/>
          <p:nvPr/>
        </p:nvSpPr>
        <p:spPr>
          <a:xfrm>
            <a:off x="611188" y="5949962"/>
            <a:ext cx="6290195" cy="68547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1773237"/>
            <a:ext cx="8845619" cy="374798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835150" y="333387"/>
            <a:ext cx="5608624" cy="116046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7524750" y="6292850"/>
            <a:ext cx="1449270" cy="43815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6084887" y="2205037"/>
            <a:ext cx="2905125" cy="1584325"/>
          </a:xfrm>
          <a:custGeom>
            <a:avLst/>
            <a:gdLst/>
            <a:ahLst/>
            <a:cxnLst/>
            <a:rect l="l" t="t" r="r" b="b"/>
            <a:pathLst>
              <a:path w="2905125" h="1584325">
                <a:moveTo>
                  <a:pt x="0" y="0"/>
                </a:moveTo>
                <a:lnTo>
                  <a:pt x="2905125" y="0"/>
                </a:lnTo>
                <a:lnTo>
                  <a:pt x="2905125" y="1584325"/>
                </a:lnTo>
                <a:lnTo>
                  <a:pt x="0" y="1584325"/>
                </a:lnTo>
                <a:lnTo>
                  <a:pt x="0" y="0"/>
                </a:lnTo>
                <a:close/>
              </a:path>
            </a:pathLst>
          </a:custGeom>
          <a:ln w="69850">
            <a:solidFill>
              <a:srgbClr val="FF3300"/>
            </a:solidFill>
          </a:ln>
        </p:spPr>
        <p:txBody>
          <a:bodyPr wrap="square" lIns="0" tIns="0" rIns="0" bIns="0" rtlCol="0"/>
          <a:lstStyle/>
          <a:p/>
        </p:txBody>
      </p:sp>
      <p:sp>
        <p:nvSpPr>
          <p:cNvPr id="8" name="object 8"/>
          <p:cNvSpPr/>
          <p:nvPr/>
        </p:nvSpPr>
        <p:spPr>
          <a:xfrm>
            <a:off x="6084887" y="5157787"/>
            <a:ext cx="2905125" cy="363855"/>
          </a:xfrm>
          <a:custGeom>
            <a:avLst/>
            <a:gdLst/>
            <a:ahLst/>
            <a:cxnLst/>
            <a:rect l="l" t="t" r="r" b="b"/>
            <a:pathLst>
              <a:path w="2905125" h="363854">
                <a:moveTo>
                  <a:pt x="0" y="0"/>
                </a:moveTo>
                <a:lnTo>
                  <a:pt x="2905125" y="0"/>
                </a:lnTo>
                <a:lnTo>
                  <a:pt x="2905125" y="363537"/>
                </a:lnTo>
                <a:lnTo>
                  <a:pt x="0" y="363537"/>
                </a:lnTo>
                <a:lnTo>
                  <a:pt x="0" y="0"/>
                </a:lnTo>
                <a:close/>
              </a:path>
            </a:pathLst>
          </a:custGeom>
          <a:ln w="57150">
            <a:solidFill>
              <a:srgbClr val="FF3300"/>
            </a:solidFill>
          </a:ln>
        </p:spPr>
        <p:txBody>
          <a:bodyPr wrap="square" lIns="0" tIns="0" rIns="0" bIns="0" rtlCol="0"/>
          <a:lstStyl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853439" y="224599"/>
            <a:ext cx="3567429" cy="726440"/>
          </a:xfrm>
          <a:prstGeom prst="rect"/>
        </p:spPr>
        <p:txBody>
          <a:bodyPr wrap="square" lIns="0" tIns="12065" rIns="0" bIns="0" rtlCol="0" vert="horz">
            <a:spAutoFit/>
          </a:bodyPr>
          <a:lstStyle/>
          <a:p>
            <a:pPr marL="12700">
              <a:lnSpc>
                <a:spcPct val="100000"/>
              </a:lnSpc>
              <a:spcBef>
                <a:spcPts val="95"/>
              </a:spcBef>
            </a:pPr>
            <a:r>
              <a:rPr dirty="0" sz="4600" spc="-10" b="0">
                <a:solidFill>
                  <a:srgbClr val="6F2C33"/>
                </a:solidFill>
                <a:latin typeface="Calibri"/>
                <a:cs typeface="Calibri"/>
              </a:rPr>
              <a:t>CDK4/6</a:t>
            </a:r>
            <a:r>
              <a:rPr dirty="0" sz="4600" spc="-5" b="0">
                <a:solidFill>
                  <a:srgbClr val="6F2C33"/>
                </a:solidFill>
                <a:latin typeface="新細明體"/>
                <a:cs typeface="新細明體"/>
              </a:rPr>
              <a:t>抑制劑</a:t>
            </a:r>
            <a:endParaRPr sz="4600">
              <a:latin typeface="新細明體"/>
              <a:cs typeface="新細明體"/>
            </a:endParaRPr>
          </a:p>
        </p:txBody>
      </p:sp>
      <p:sp>
        <p:nvSpPr>
          <p:cNvPr id="6" name="object 6"/>
          <p:cNvSpPr txBox="1"/>
          <p:nvPr/>
        </p:nvSpPr>
        <p:spPr>
          <a:xfrm>
            <a:off x="628015" y="1368742"/>
            <a:ext cx="4187825" cy="3469004"/>
          </a:xfrm>
          <a:prstGeom prst="rect">
            <a:avLst/>
          </a:prstGeom>
        </p:spPr>
        <p:txBody>
          <a:bodyPr wrap="square" lIns="0" tIns="12065" rIns="0" bIns="0" rtlCol="0" vert="horz">
            <a:spAutoFit/>
          </a:bodyPr>
          <a:lstStyle/>
          <a:p>
            <a:pPr marL="361315" marR="5080" indent="-349250">
              <a:lnSpc>
                <a:spcPct val="100000"/>
              </a:lnSpc>
              <a:spcBef>
                <a:spcPts val="95"/>
              </a:spcBef>
              <a:buClr>
                <a:srgbClr val="FFDC61"/>
              </a:buClr>
              <a:buSzPct val="109090"/>
              <a:buFont typeface="Wingdings 2"/>
              <a:buChar char=""/>
              <a:tabLst>
                <a:tab pos="361315" algn="l"/>
                <a:tab pos="361950" algn="l"/>
              </a:tabLst>
            </a:pPr>
            <a:r>
              <a:rPr dirty="0" sz="2200" spc="-5">
                <a:solidFill>
                  <a:srgbClr val="585858"/>
                </a:solidFill>
                <a:latin typeface="Calibri"/>
                <a:cs typeface="Calibri"/>
              </a:rPr>
              <a:t>CDK</a:t>
            </a:r>
            <a:r>
              <a:rPr dirty="0" sz="2200" spc="-5">
                <a:solidFill>
                  <a:srgbClr val="585858"/>
                </a:solidFill>
                <a:latin typeface="新細明體"/>
                <a:cs typeface="新細明體"/>
              </a:rPr>
              <a:t>是一個在细胞周期中控制細 </a:t>
            </a:r>
            <a:r>
              <a:rPr dirty="0" sz="2200" spc="-5">
                <a:solidFill>
                  <a:srgbClr val="585858"/>
                </a:solidFill>
                <a:latin typeface="新細明體"/>
                <a:cs typeface="新細明體"/>
              </a:rPr>
              <a:t>胞生長和分裂的蛋白</a:t>
            </a:r>
            <a:endParaRPr sz="2200">
              <a:latin typeface="新細明體"/>
              <a:cs typeface="新細明體"/>
            </a:endParaRPr>
          </a:p>
          <a:p>
            <a:pPr>
              <a:lnSpc>
                <a:spcPct val="100000"/>
              </a:lnSpc>
              <a:spcBef>
                <a:spcPts val="35"/>
              </a:spcBef>
              <a:buClr>
                <a:srgbClr val="FFDC61"/>
              </a:buClr>
              <a:buFont typeface="Wingdings 2"/>
              <a:buChar char=""/>
            </a:pPr>
            <a:endParaRPr sz="1400">
              <a:latin typeface="新細明體"/>
              <a:cs typeface="新細明體"/>
            </a:endParaRPr>
          </a:p>
          <a:p>
            <a:pPr marL="361315" marR="5080" indent="-349250">
              <a:lnSpc>
                <a:spcPct val="100000"/>
              </a:lnSpc>
              <a:buClr>
                <a:srgbClr val="FFDC61"/>
              </a:buClr>
              <a:buSzPct val="109090"/>
              <a:buFont typeface="Wingdings 2"/>
              <a:buChar char=""/>
              <a:tabLst>
                <a:tab pos="361315" algn="l"/>
                <a:tab pos="361950" algn="l"/>
              </a:tabLst>
            </a:pPr>
            <a:r>
              <a:rPr dirty="0" sz="2200" spc="-5">
                <a:solidFill>
                  <a:srgbClr val="585858"/>
                </a:solidFill>
                <a:latin typeface="新細明體"/>
                <a:cs typeface="新細明體"/>
              </a:rPr>
              <a:t>透過抑制</a:t>
            </a:r>
            <a:r>
              <a:rPr dirty="0" sz="2200" spc="-5">
                <a:solidFill>
                  <a:srgbClr val="585858"/>
                </a:solidFill>
                <a:latin typeface="Calibri"/>
                <a:cs typeface="Calibri"/>
              </a:rPr>
              <a:t>CDK</a:t>
            </a:r>
            <a:r>
              <a:rPr dirty="0" sz="2200" spc="-5">
                <a:solidFill>
                  <a:srgbClr val="585858"/>
                </a:solidFill>
                <a:latin typeface="新細明體"/>
                <a:cs typeface="新細明體"/>
              </a:rPr>
              <a:t>來停止癌細胞的生 </a:t>
            </a:r>
            <a:r>
              <a:rPr dirty="0" sz="2200" spc="-5">
                <a:solidFill>
                  <a:srgbClr val="585858"/>
                </a:solidFill>
                <a:latin typeface="新細明體"/>
                <a:cs typeface="新細明體"/>
              </a:rPr>
              <a:t>長</a:t>
            </a:r>
            <a:endParaRPr sz="2200">
              <a:latin typeface="新細明體"/>
              <a:cs typeface="新細明體"/>
            </a:endParaRPr>
          </a:p>
          <a:p>
            <a:pPr>
              <a:lnSpc>
                <a:spcPct val="100000"/>
              </a:lnSpc>
              <a:buClr>
                <a:srgbClr val="FFDC61"/>
              </a:buClr>
              <a:buFont typeface="Wingdings 2"/>
              <a:buChar char=""/>
            </a:pPr>
            <a:endParaRPr sz="1500">
              <a:latin typeface="新細明體"/>
              <a:cs typeface="新細明體"/>
            </a:endParaRPr>
          </a:p>
          <a:p>
            <a:pPr marL="361315" marR="774700" indent="-349250">
              <a:lnSpc>
                <a:spcPts val="2630"/>
              </a:lnSpc>
              <a:buClr>
                <a:srgbClr val="FFDC61"/>
              </a:buClr>
              <a:buSzPct val="109090"/>
              <a:buFont typeface="Wingdings 2"/>
              <a:buChar char=""/>
              <a:tabLst>
                <a:tab pos="361315" algn="l"/>
                <a:tab pos="361950" algn="l"/>
              </a:tabLst>
            </a:pPr>
            <a:r>
              <a:rPr dirty="0" sz="2200" spc="-5">
                <a:solidFill>
                  <a:srgbClr val="585858"/>
                </a:solidFill>
                <a:latin typeface="新細明體"/>
                <a:cs typeface="新細明體"/>
              </a:rPr>
              <a:t>例</a:t>
            </a:r>
            <a:r>
              <a:rPr dirty="0" sz="2200" spc="-10">
                <a:solidFill>
                  <a:srgbClr val="585858"/>
                </a:solidFill>
                <a:latin typeface="新細明體"/>
                <a:cs typeface="新細明體"/>
              </a:rPr>
              <a:t>：</a:t>
            </a:r>
            <a:r>
              <a:rPr dirty="0" sz="2200" spc="-10">
                <a:solidFill>
                  <a:srgbClr val="585858"/>
                </a:solidFill>
                <a:latin typeface="Calibri"/>
                <a:cs typeface="Calibri"/>
              </a:rPr>
              <a:t>Palbociclib,</a:t>
            </a:r>
            <a:r>
              <a:rPr dirty="0" sz="2200" spc="-40">
                <a:solidFill>
                  <a:srgbClr val="585858"/>
                </a:solidFill>
                <a:latin typeface="Calibri"/>
                <a:cs typeface="Calibri"/>
              </a:rPr>
              <a:t> </a:t>
            </a:r>
            <a:r>
              <a:rPr dirty="0" sz="2200" spc="-10">
                <a:solidFill>
                  <a:srgbClr val="585858"/>
                </a:solidFill>
                <a:latin typeface="Calibri"/>
                <a:cs typeface="Calibri"/>
              </a:rPr>
              <a:t>Ribociclib,  Abemeciclib</a:t>
            </a:r>
            <a:endParaRPr sz="2200">
              <a:latin typeface="Calibri"/>
              <a:cs typeface="Calibri"/>
            </a:endParaRPr>
          </a:p>
          <a:p>
            <a:pPr marL="361315" marR="139065" indent="-349250">
              <a:lnSpc>
                <a:spcPct val="100000"/>
              </a:lnSpc>
              <a:spcBef>
                <a:spcPts val="1930"/>
              </a:spcBef>
              <a:buClr>
                <a:srgbClr val="FFDC61"/>
              </a:buClr>
              <a:buSzPct val="109090"/>
              <a:buFont typeface="Wingdings 2"/>
              <a:buChar char=""/>
              <a:tabLst>
                <a:tab pos="361315" algn="l"/>
                <a:tab pos="361950" algn="l"/>
              </a:tabLst>
            </a:pPr>
            <a:r>
              <a:rPr dirty="0" sz="2200" spc="-5">
                <a:solidFill>
                  <a:srgbClr val="585858"/>
                </a:solidFill>
                <a:latin typeface="新細明體"/>
                <a:cs typeface="新細明體"/>
              </a:rPr>
              <a:t>適合</a:t>
            </a:r>
            <a:r>
              <a:rPr dirty="0" sz="2200" b="1">
                <a:solidFill>
                  <a:srgbClr val="585858"/>
                </a:solidFill>
                <a:latin typeface="新細明體"/>
                <a:cs typeface="新細明體"/>
              </a:rPr>
              <a:t>荷爾蒙受體陽</a:t>
            </a:r>
            <a:r>
              <a:rPr dirty="0" sz="2200" spc="-10" b="1">
                <a:solidFill>
                  <a:srgbClr val="585858"/>
                </a:solidFill>
                <a:latin typeface="新細明體"/>
                <a:cs typeface="新細明體"/>
              </a:rPr>
              <a:t>性</a:t>
            </a:r>
            <a:r>
              <a:rPr dirty="0" sz="2200" spc="-5">
                <a:solidFill>
                  <a:srgbClr val="585858"/>
                </a:solidFill>
                <a:latin typeface="新細明體"/>
                <a:cs typeface="新細明體"/>
              </a:rPr>
              <a:t>且</a:t>
            </a:r>
            <a:r>
              <a:rPr dirty="0" sz="2200" spc="-10">
                <a:solidFill>
                  <a:srgbClr val="585858"/>
                </a:solidFill>
                <a:latin typeface="Calibri"/>
                <a:cs typeface="Calibri"/>
              </a:rPr>
              <a:t>HER</a:t>
            </a:r>
            <a:r>
              <a:rPr dirty="0" sz="2200" spc="-5">
                <a:solidFill>
                  <a:srgbClr val="585858"/>
                </a:solidFill>
                <a:latin typeface="Calibri"/>
                <a:cs typeface="Calibri"/>
              </a:rPr>
              <a:t>2</a:t>
            </a:r>
            <a:r>
              <a:rPr dirty="0" sz="2200" spc="-5">
                <a:solidFill>
                  <a:srgbClr val="585858"/>
                </a:solidFill>
                <a:latin typeface="新細明體"/>
                <a:cs typeface="新細明體"/>
              </a:rPr>
              <a:t>陰 </a:t>
            </a:r>
            <a:r>
              <a:rPr dirty="0" sz="2200" spc="-5">
                <a:solidFill>
                  <a:srgbClr val="585858"/>
                </a:solidFill>
                <a:latin typeface="新細明體"/>
                <a:cs typeface="新細明體"/>
              </a:rPr>
              <a:t>性</a:t>
            </a:r>
            <a:r>
              <a:rPr dirty="0" sz="2200" spc="-10">
                <a:solidFill>
                  <a:srgbClr val="585858"/>
                </a:solidFill>
                <a:latin typeface="新細明體"/>
                <a:cs typeface="新細明體"/>
              </a:rPr>
              <a:t>的</a:t>
            </a:r>
            <a:r>
              <a:rPr dirty="0" sz="2200" b="1">
                <a:solidFill>
                  <a:srgbClr val="FF0000"/>
                </a:solidFill>
                <a:latin typeface="新細明體"/>
                <a:cs typeface="新細明體"/>
              </a:rPr>
              <a:t>擴散性乳癌</a:t>
            </a:r>
            <a:r>
              <a:rPr dirty="0" sz="2200" spc="-5">
                <a:solidFill>
                  <a:srgbClr val="585858"/>
                </a:solidFill>
                <a:latin typeface="新細明體"/>
                <a:cs typeface="新細明體"/>
              </a:rPr>
              <a:t>患者使用</a:t>
            </a:r>
            <a:endParaRPr sz="2200">
              <a:latin typeface="新細明體"/>
              <a:cs typeface="新細明體"/>
            </a:endParaRPr>
          </a:p>
        </p:txBody>
      </p:sp>
      <p:sp>
        <p:nvSpPr>
          <p:cNvPr id="7" name="object 7"/>
          <p:cNvSpPr txBox="1"/>
          <p:nvPr/>
        </p:nvSpPr>
        <p:spPr>
          <a:xfrm>
            <a:off x="628015" y="5065966"/>
            <a:ext cx="4302760" cy="695960"/>
          </a:xfrm>
          <a:prstGeom prst="rect">
            <a:avLst/>
          </a:prstGeom>
        </p:spPr>
        <p:txBody>
          <a:bodyPr wrap="square" lIns="0" tIns="12065" rIns="0" bIns="0" rtlCol="0" vert="horz">
            <a:spAutoFit/>
          </a:bodyPr>
          <a:lstStyle/>
          <a:p>
            <a:pPr marL="348615" indent="-348615">
              <a:lnSpc>
                <a:spcPct val="100000"/>
              </a:lnSpc>
              <a:spcBef>
                <a:spcPts val="95"/>
              </a:spcBef>
              <a:buClr>
                <a:srgbClr val="FFDC61"/>
              </a:buClr>
              <a:buSzPct val="109090"/>
              <a:buFont typeface="Wingdings 2"/>
              <a:buChar char=""/>
              <a:tabLst>
                <a:tab pos="348615" algn="l"/>
                <a:tab pos="361950" algn="l"/>
              </a:tabLst>
            </a:pPr>
            <a:r>
              <a:rPr dirty="0" sz="2200" b="1">
                <a:solidFill>
                  <a:srgbClr val="585858"/>
                </a:solidFill>
                <a:latin typeface="新細明體"/>
                <a:cs typeface="新細明體"/>
              </a:rPr>
              <a:t>需</a:t>
            </a:r>
            <a:r>
              <a:rPr dirty="0" sz="2200" spc="-10" b="1">
                <a:solidFill>
                  <a:srgbClr val="585858"/>
                </a:solidFill>
                <a:latin typeface="新細明體"/>
                <a:cs typeface="新細明體"/>
              </a:rPr>
              <a:t>與荷</a:t>
            </a:r>
            <a:r>
              <a:rPr dirty="0" sz="2200" b="1">
                <a:solidFill>
                  <a:srgbClr val="585858"/>
                </a:solidFill>
                <a:latin typeface="新細明體"/>
                <a:cs typeface="新細明體"/>
              </a:rPr>
              <a:t>爾</a:t>
            </a:r>
            <a:r>
              <a:rPr dirty="0" sz="2200" spc="-10" b="1">
                <a:solidFill>
                  <a:srgbClr val="585858"/>
                </a:solidFill>
                <a:latin typeface="新細明體"/>
                <a:cs typeface="新細明體"/>
              </a:rPr>
              <a:t>蒙</a:t>
            </a:r>
            <a:r>
              <a:rPr dirty="0" sz="2200" b="1">
                <a:solidFill>
                  <a:srgbClr val="585858"/>
                </a:solidFill>
                <a:latin typeface="新細明體"/>
                <a:cs typeface="新細明體"/>
              </a:rPr>
              <a:t>治</a:t>
            </a:r>
            <a:r>
              <a:rPr dirty="0" sz="2200" spc="490" b="1">
                <a:solidFill>
                  <a:srgbClr val="585858"/>
                </a:solidFill>
                <a:latin typeface="新細明體"/>
                <a:cs typeface="新細明體"/>
              </a:rPr>
              <a:t>療</a:t>
            </a:r>
            <a:r>
              <a:rPr dirty="0" sz="2200" spc="-15" b="1">
                <a:solidFill>
                  <a:srgbClr val="585858"/>
                </a:solidFill>
                <a:latin typeface="Calibri"/>
                <a:cs typeface="Calibri"/>
              </a:rPr>
              <a:t>(letrozole </a:t>
            </a:r>
            <a:r>
              <a:rPr dirty="0" sz="2200" spc="-10" b="1">
                <a:solidFill>
                  <a:srgbClr val="585858"/>
                </a:solidFill>
                <a:latin typeface="Calibri"/>
                <a:cs typeface="Calibri"/>
              </a:rPr>
              <a:t>[</a:t>
            </a:r>
            <a:r>
              <a:rPr dirty="0" sz="2200" b="1">
                <a:solidFill>
                  <a:srgbClr val="585858"/>
                </a:solidFill>
                <a:latin typeface="新細明體"/>
                <a:cs typeface="新細明體"/>
              </a:rPr>
              <a:t>一線</a:t>
            </a:r>
            <a:r>
              <a:rPr dirty="0" sz="2200" spc="-5" b="1">
                <a:solidFill>
                  <a:srgbClr val="585858"/>
                </a:solidFill>
                <a:latin typeface="Calibri"/>
                <a:cs typeface="Calibri"/>
              </a:rPr>
              <a:t>]</a:t>
            </a:r>
            <a:endParaRPr sz="2200">
              <a:latin typeface="Calibri"/>
              <a:cs typeface="Calibri"/>
            </a:endParaRPr>
          </a:p>
          <a:p>
            <a:pPr algn="ctr" marR="23495">
              <a:lnSpc>
                <a:spcPct val="100000"/>
              </a:lnSpc>
            </a:pPr>
            <a:r>
              <a:rPr dirty="0" sz="2200" b="1">
                <a:solidFill>
                  <a:srgbClr val="585858"/>
                </a:solidFill>
                <a:latin typeface="新細明體"/>
                <a:cs typeface="新細明體"/>
              </a:rPr>
              <a:t>或</a:t>
            </a:r>
            <a:r>
              <a:rPr dirty="0" sz="2200" spc="-20" b="1">
                <a:solidFill>
                  <a:srgbClr val="585858"/>
                </a:solidFill>
                <a:latin typeface="Calibri"/>
                <a:cs typeface="Calibri"/>
              </a:rPr>
              <a:t>fulvestrant</a:t>
            </a:r>
            <a:r>
              <a:rPr dirty="0" sz="2200" spc="15" b="1">
                <a:solidFill>
                  <a:srgbClr val="585858"/>
                </a:solidFill>
                <a:latin typeface="Calibri"/>
                <a:cs typeface="Calibri"/>
              </a:rPr>
              <a:t> </a:t>
            </a:r>
            <a:r>
              <a:rPr dirty="0" sz="2200" spc="-10" b="1">
                <a:solidFill>
                  <a:srgbClr val="585858"/>
                </a:solidFill>
                <a:latin typeface="Calibri"/>
                <a:cs typeface="Calibri"/>
              </a:rPr>
              <a:t>[</a:t>
            </a:r>
            <a:r>
              <a:rPr dirty="0" sz="2200" b="1">
                <a:solidFill>
                  <a:srgbClr val="585858"/>
                </a:solidFill>
                <a:latin typeface="新細明體"/>
                <a:cs typeface="新細明體"/>
              </a:rPr>
              <a:t>二線</a:t>
            </a:r>
            <a:r>
              <a:rPr dirty="0" sz="2200" spc="-10" b="1">
                <a:solidFill>
                  <a:srgbClr val="585858"/>
                </a:solidFill>
                <a:latin typeface="Calibri"/>
                <a:cs typeface="Calibri"/>
              </a:rPr>
              <a:t>])</a:t>
            </a:r>
            <a:r>
              <a:rPr dirty="0" sz="2200" b="1">
                <a:solidFill>
                  <a:srgbClr val="585858"/>
                </a:solidFill>
                <a:latin typeface="新細明體"/>
                <a:cs typeface="新細明體"/>
              </a:rPr>
              <a:t>一併使</a:t>
            </a:r>
            <a:r>
              <a:rPr dirty="0" sz="2200" spc="-10" b="1">
                <a:solidFill>
                  <a:srgbClr val="585858"/>
                </a:solidFill>
                <a:latin typeface="新細明體"/>
                <a:cs typeface="新細明體"/>
              </a:rPr>
              <a:t>用</a:t>
            </a:r>
            <a:endParaRPr sz="2200">
              <a:latin typeface="新細明體"/>
              <a:cs typeface="新細明體"/>
            </a:endParaRPr>
          </a:p>
        </p:txBody>
      </p:sp>
      <p:sp>
        <p:nvSpPr>
          <p:cNvPr id="8" name="object 8"/>
          <p:cNvSpPr/>
          <p:nvPr/>
        </p:nvSpPr>
        <p:spPr>
          <a:xfrm>
            <a:off x="4949825" y="1522413"/>
            <a:ext cx="3825874" cy="4159249"/>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434340" y="6148387"/>
            <a:ext cx="8326755" cy="635000"/>
          </a:xfrm>
          <a:prstGeom prst="rect">
            <a:avLst/>
          </a:prstGeom>
        </p:spPr>
        <p:txBody>
          <a:bodyPr wrap="square" lIns="0" tIns="12065" rIns="0" bIns="0" rtlCol="0" vert="horz">
            <a:spAutoFit/>
          </a:bodyPr>
          <a:lstStyle/>
          <a:p>
            <a:pPr marL="12700">
              <a:lnSpc>
                <a:spcPct val="100000"/>
              </a:lnSpc>
              <a:spcBef>
                <a:spcPts val="95"/>
              </a:spcBef>
            </a:pPr>
            <a:r>
              <a:rPr dirty="0" sz="1000" spc="5">
                <a:latin typeface="標楷體"/>
                <a:cs typeface="標楷體"/>
              </a:rPr>
              <a:t>參</a:t>
            </a:r>
            <a:r>
              <a:rPr dirty="0" sz="1000" spc="-5">
                <a:latin typeface="標楷體"/>
                <a:cs typeface="標楷體"/>
              </a:rPr>
              <a:t>考資料</a:t>
            </a:r>
            <a:endParaRPr sz="1000">
              <a:latin typeface="標楷體"/>
              <a:cs typeface="標楷體"/>
            </a:endParaRPr>
          </a:p>
          <a:p>
            <a:pPr marL="12700" marR="5080">
              <a:lnSpc>
                <a:spcPct val="100000"/>
              </a:lnSpc>
              <a:buSzPct val="90000"/>
              <a:buAutoNum type="arabicPeriod"/>
              <a:tabLst>
                <a:tab pos="110489" algn="l"/>
              </a:tabLst>
            </a:pPr>
            <a:r>
              <a:rPr dirty="0" sz="1000" spc="-10">
                <a:latin typeface="Calibri"/>
                <a:cs typeface="Calibri"/>
              </a:rPr>
              <a:t>American </a:t>
            </a:r>
            <a:r>
              <a:rPr dirty="0" sz="1000" spc="-5">
                <a:latin typeface="Calibri"/>
                <a:cs typeface="Calibri"/>
              </a:rPr>
              <a:t>Cancer Society. Targeted therapy for breast cancer. Available at: </a:t>
            </a:r>
            <a:r>
              <a:rPr dirty="0" sz="1000" spc="-5">
                <a:latin typeface="Calibri"/>
                <a:cs typeface="Calibri"/>
                <a:hlinkClick r:id="rId6"/>
              </a:rPr>
              <a:t>http://www.cancer.org/cancer/breastcancer/detailedguide/breast-cancer-treating-t </a:t>
            </a:r>
            <a:r>
              <a:rPr dirty="0" sz="1000" spc="-5">
                <a:latin typeface="Calibri"/>
                <a:cs typeface="Calibri"/>
              </a:rPr>
              <a:t> argeted-therapy </a:t>
            </a:r>
            <a:r>
              <a:rPr dirty="0" sz="1000" spc="-10">
                <a:latin typeface="Calibri"/>
                <a:cs typeface="Calibri"/>
              </a:rPr>
              <a:t>(Accessed </a:t>
            </a:r>
            <a:r>
              <a:rPr dirty="0" sz="1000" spc="-5">
                <a:latin typeface="Calibri"/>
                <a:cs typeface="Calibri"/>
              </a:rPr>
              <a:t>on 27 </a:t>
            </a:r>
            <a:r>
              <a:rPr dirty="0" sz="1000" spc="-10">
                <a:latin typeface="Calibri"/>
                <a:cs typeface="Calibri"/>
              </a:rPr>
              <a:t>July</a:t>
            </a:r>
            <a:r>
              <a:rPr dirty="0" sz="1000" spc="70">
                <a:latin typeface="Calibri"/>
                <a:cs typeface="Calibri"/>
              </a:rPr>
              <a:t> </a:t>
            </a:r>
            <a:r>
              <a:rPr dirty="0" sz="1000" spc="-10">
                <a:latin typeface="Calibri"/>
                <a:cs typeface="Calibri"/>
              </a:rPr>
              <a:t>2017).</a:t>
            </a:r>
            <a:endParaRPr sz="1000">
              <a:latin typeface="Calibri"/>
              <a:cs typeface="Calibri"/>
            </a:endParaRPr>
          </a:p>
          <a:p>
            <a:pPr marL="109855" indent="-97790">
              <a:lnSpc>
                <a:spcPct val="100000"/>
              </a:lnSpc>
              <a:buSzPct val="90000"/>
              <a:buAutoNum type="arabicPeriod"/>
              <a:tabLst>
                <a:tab pos="110489" algn="l"/>
              </a:tabLst>
            </a:pPr>
            <a:r>
              <a:rPr dirty="0" sz="1000" spc="-5">
                <a:latin typeface="Calibri"/>
                <a:cs typeface="Calibri"/>
              </a:rPr>
              <a:t>https:/</a:t>
            </a:r>
            <a:r>
              <a:rPr dirty="0" sz="1000" spc="-5">
                <a:latin typeface="Calibri"/>
                <a:cs typeface="Calibri"/>
                <a:hlinkClick r:id="rId7"/>
              </a:rPr>
              <a:t>/www.pfizerpro.com</a:t>
            </a:r>
            <a:endParaRPr sz="1000">
              <a:latin typeface="Calibri"/>
              <a:cs typeface="Calibri"/>
            </a:endParaRPr>
          </a:p>
        </p:txBody>
      </p:sp>
      <p:sp>
        <p:nvSpPr>
          <p:cNvPr id="10" name="object 10"/>
          <p:cNvSpPr txBox="1"/>
          <p:nvPr/>
        </p:nvSpPr>
        <p:spPr>
          <a:xfrm>
            <a:off x="7206595" y="5594479"/>
            <a:ext cx="661035" cy="177800"/>
          </a:xfrm>
          <a:prstGeom prst="rect">
            <a:avLst/>
          </a:prstGeom>
        </p:spPr>
        <p:txBody>
          <a:bodyPr wrap="square" lIns="0" tIns="12065" rIns="0" bIns="0" rtlCol="0" vert="horz">
            <a:spAutoFit/>
          </a:bodyPr>
          <a:lstStyle/>
          <a:p>
            <a:pPr marL="12700">
              <a:lnSpc>
                <a:spcPct val="100000"/>
              </a:lnSpc>
              <a:spcBef>
                <a:spcPts val="95"/>
              </a:spcBef>
            </a:pPr>
            <a:r>
              <a:rPr dirty="0" sz="1000" spc="5">
                <a:solidFill>
                  <a:srgbClr val="551822"/>
                </a:solidFill>
                <a:latin typeface="標楷體"/>
                <a:cs typeface="標楷體"/>
              </a:rPr>
              <a:t>參</a:t>
            </a:r>
            <a:r>
              <a:rPr dirty="0" sz="1000" spc="-5">
                <a:solidFill>
                  <a:srgbClr val="551822"/>
                </a:solidFill>
                <a:latin typeface="標楷體"/>
                <a:cs typeface="標楷體"/>
              </a:rPr>
              <a:t>考資</a:t>
            </a:r>
            <a:r>
              <a:rPr dirty="0" sz="1000" spc="5">
                <a:solidFill>
                  <a:srgbClr val="551822"/>
                </a:solidFill>
                <a:latin typeface="標楷體"/>
                <a:cs typeface="標楷體"/>
              </a:rPr>
              <a:t>料</a:t>
            </a:r>
            <a:r>
              <a:rPr dirty="0" sz="1000" spc="-5">
                <a:solidFill>
                  <a:srgbClr val="551822"/>
                </a:solidFill>
                <a:latin typeface="標楷體"/>
                <a:cs typeface="標楷體"/>
              </a:rPr>
              <a:t>二</a:t>
            </a:r>
            <a:endParaRPr sz="1000">
              <a:latin typeface="標楷體"/>
              <a:cs typeface="標楷體"/>
            </a:endParaRPr>
          </a:p>
        </p:txBody>
      </p:sp>
      <p:sp>
        <p:nvSpPr>
          <p:cNvPr id="11" name="object 11"/>
          <p:cNvSpPr/>
          <p:nvPr/>
        </p:nvSpPr>
        <p:spPr>
          <a:xfrm>
            <a:off x="5267325" y="1678000"/>
            <a:ext cx="3190874" cy="3848087"/>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52</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559752" y="347726"/>
            <a:ext cx="3914775" cy="574040"/>
          </a:xfrm>
          <a:prstGeom prst="rect"/>
        </p:spPr>
        <p:txBody>
          <a:bodyPr wrap="square" lIns="0" tIns="12700" rIns="0" bIns="0" rtlCol="0" vert="horz">
            <a:spAutoFit/>
          </a:bodyPr>
          <a:lstStyle/>
          <a:p>
            <a:pPr marL="12700">
              <a:lnSpc>
                <a:spcPct val="100000"/>
              </a:lnSpc>
              <a:spcBef>
                <a:spcPts val="100"/>
              </a:spcBef>
            </a:pPr>
            <a:r>
              <a:rPr dirty="0" sz="3600" spc="-5">
                <a:solidFill>
                  <a:srgbClr val="000000"/>
                </a:solidFill>
                <a:latin typeface="Arial"/>
                <a:cs typeface="Arial"/>
              </a:rPr>
              <a:t>MONARCH-E</a:t>
            </a:r>
            <a:r>
              <a:rPr dirty="0" sz="3600" spc="-70">
                <a:solidFill>
                  <a:srgbClr val="000000"/>
                </a:solidFill>
                <a:latin typeface="Arial"/>
                <a:cs typeface="Arial"/>
              </a:rPr>
              <a:t> </a:t>
            </a:r>
            <a:r>
              <a:rPr dirty="0" sz="3600" spc="5">
                <a:solidFill>
                  <a:srgbClr val="000000"/>
                </a:solidFill>
                <a:latin typeface="新細明體"/>
                <a:cs typeface="新細明體"/>
              </a:rPr>
              <a:t>研究</a:t>
            </a:r>
            <a:endParaRPr sz="3600">
              <a:latin typeface="新細明體"/>
              <a:cs typeface="新細明體"/>
            </a:endParaRPr>
          </a:p>
        </p:txBody>
      </p:sp>
      <p:sp>
        <p:nvSpPr>
          <p:cNvPr id="7" name="object 7"/>
          <p:cNvSpPr/>
          <p:nvPr/>
        </p:nvSpPr>
        <p:spPr>
          <a:xfrm>
            <a:off x="385403" y="1916114"/>
            <a:ext cx="8555867" cy="4005413"/>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53</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559752" y="474217"/>
            <a:ext cx="3052445" cy="452120"/>
          </a:xfrm>
          <a:prstGeom prst="rect"/>
        </p:spPr>
        <p:txBody>
          <a:bodyPr wrap="square" lIns="0" tIns="12065" rIns="0" bIns="0" rtlCol="0" vert="horz">
            <a:spAutoFit/>
          </a:bodyPr>
          <a:lstStyle/>
          <a:p>
            <a:pPr marL="12700">
              <a:lnSpc>
                <a:spcPct val="100000"/>
              </a:lnSpc>
              <a:spcBef>
                <a:spcPts val="95"/>
              </a:spcBef>
            </a:pPr>
            <a:r>
              <a:rPr dirty="0" sz="2800" spc="-10">
                <a:solidFill>
                  <a:srgbClr val="000000"/>
                </a:solidFill>
                <a:latin typeface="Arial"/>
                <a:cs typeface="Arial"/>
              </a:rPr>
              <a:t>MONARCH-E</a:t>
            </a:r>
            <a:r>
              <a:rPr dirty="0" sz="2800" spc="-5">
                <a:solidFill>
                  <a:srgbClr val="000000"/>
                </a:solidFill>
                <a:latin typeface="Arial"/>
                <a:cs typeface="Arial"/>
              </a:rPr>
              <a:t> </a:t>
            </a:r>
            <a:r>
              <a:rPr dirty="0" sz="2800">
                <a:solidFill>
                  <a:srgbClr val="000000"/>
                </a:solidFill>
                <a:latin typeface="新細明體"/>
                <a:cs typeface="新細明體"/>
              </a:rPr>
              <a:t>研究</a:t>
            </a:r>
            <a:endParaRPr sz="2800">
              <a:latin typeface="新細明體"/>
              <a:cs typeface="新細明體"/>
            </a:endParaRPr>
          </a:p>
        </p:txBody>
      </p:sp>
      <p:sp>
        <p:nvSpPr>
          <p:cNvPr id="7" name="object 7"/>
          <p:cNvSpPr/>
          <p:nvPr/>
        </p:nvSpPr>
        <p:spPr>
          <a:xfrm>
            <a:off x="534771" y="2062753"/>
            <a:ext cx="8231740" cy="3479987"/>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3571240" y="1785937"/>
            <a:ext cx="5295900"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006FC0"/>
                </a:solidFill>
                <a:latin typeface="Arial"/>
                <a:cs typeface="Arial"/>
              </a:rPr>
              <a:t>CDK4/6</a:t>
            </a:r>
            <a:r>
              <a:rPr dirty="0" sz="1800">
                <a:solidFill>
                  <a:srgbClr val="006FC0"/>
                </a:solidFill>
                <a:latin typeface="標楷體"/>
                <a:cs typeface="標楷體"/>
              </a:rPr>
              <a:t>抑制劑</a:t>
            </a:r>
            <a:r>
              <a:rPr dirty="0" sz="1800" spc="-390">
                <a:solidFill>
                  <a:srgbClr val="006FC0"/>
                </a:solidFill>
                <a:latin typeface="標楷體"/>
                <a:cs typeface="標楷體"/>
              </a:rPr>
              <a:t> </a:t>
            </a:r>
            <a:r>
              <a:rPr dirty="0" sz="1800" spc="-10">
                <a:solidFill>
                  <a:srgbClr val="006FC0"/>
                </a:solidFill>
                <a:latin typeface="Arial"/>
                <a:cs typeface="Arial"/>
              </a:rPr>
              <a:t>(abemeciclib)</a:t>
            </a:r>
            <a:r>
              <a:rPr dirty="0" sz="1800" spc="25">
                <a:solidFill>
                  <a:srgbClr val="006FC0"/>
                </a:solidFill>
                <a:latin typeface="Arial"/>
                <a:cs typeface="Arial"/>
              </a:rPr>
              <a:t> </a:t>
            </a:r>
            <a:r>
              <a:rPr dirty="0" sz="1800">
                <a:solidFill>
                  <a:srgbClr val="006FC0"/>
                </a:solidFill>
                <a:latin typeface="標楷體"/>
                <a:cs typeface="標楷體"/>
              </a:rPr>
              <a:t>联合</a:t>
            </a:r>
            <a:r>
              <a:rPr dirty="0" sz="1800" spc="-405">
                <a:solidFill>
                  <a:srgbClr val="006FC0"/>
                </a:solidFill>
                <a:latin typeface="標楷體"/>
                <a:cs typeface="標楷體"/>
              </a:rPr>
              <a:t> </a:t>
            </a:r>
            <a:r>
              <a:rPr dirty="0" sz="1800" spc="-10">
                <a:solidFill>
                  <a:srgbClr val="006FC0"/>
                </a:solidFill>
                <a:latin typeface="Arial"/>
                <a:cs typeface="Arial"/>
              </a:rPr>
              <a:t>5</a:t>
            </a:r>
            <a:r>
              <a:rPr dirty="0" sz="1800">
                <a:solidFill>
                  <a:srgbClr val="006FC0"/>
                </a:solidFill>
                <a:latin typeface="標楷體"/>
                <a:cs typeface="標楷體"/>
              </a:rPr>
              <a:t>年</a:t>
            </a:r>
            <a:r>
              <a:rPr dirty="0" sz="1800">
                <a:solidFill>
                  <a:srgbClr val="006FC0"/>
                </a:solidFill>
                <a:latin typeface="Arial"/>
                <a:cs typeface="Arial"/>
              </a:rPr>
              <a:t>AI</a:t>
            </a:r>
            <a:r>
              <a:rPr dirty="0" sz="1800" spc="-5">
                <a:solidFill>
                  <a:srgbClr val="006FC0"/>
                </a:solidFill>
                <a:latin typeface="Arial"/>
                <a:cs typeface="Arial"/>
              </a:rPr>
              <a:t> </a:t>
            </a:r>
            <a:r>
              <a:rPr dirty="0" sz="1800">
                <a:solidFill>
                  <a:srgbClr val="006FC0"/>
                </a:solidFill>
                <a:latin typeface="標楷體"/>
                <a:cs typeface="標楷體"/>
              </a:rPr>
              <a:t>賀爾蒙治療</a:t>
            </a:r>
            <a:endParaRPr sz="1800">
              <a:latin typeface="標楷體"/>
              <a:cs typeface="標楷體"/>
            </a:endParaRPr>
          </a:p>
        </p:txBody>
      </p:sp>
      <p:sp>
        <p:nvSpPr>
          <p:cNvPr id="9" name="object 9"/>
          <p:cNvSpPr txBox="1"/>
          <p:nvPr/>
        </p:nvSpPr>
        <p:spPr>
          <a:xfrm>
            <a:off x="5298440" y="2714059"/>
            <a:ext cx="3701415" cy="1585595"/>
          </a:xfrm>
          <a:prstGeom prst="rect">
            <a:avLst/>
          </a:prstGeom>
        </p:spPr>
        <p:txBody>
          <a:bodyPr wrap="square" lIns="0" tIns="123825" rIns="0" bIns="0" rtlCol="0" vert="horz">
            <a:spAutoFit/>
          </a:bodyPr>
          <a:lstStyle/>
          <a:p>
            <a:pPr marL="2101850">
              <a:lnSpc>
                <a:spcPct val="100000"/>
              </a:lnSpc>
              <a:spcBef>
                <a:spcPts val="975"/>
              </a:spcBef>
            </a:pPr>
            <a:r>
              <a:rPr dirty="0" sz="1600" spc="-10">
                <a:solidFill>
                  <a:srgbClr val="C00000"/>
                </a:solidFill>
                <a:latin typeface="Arial"/>
                <a:cs typeface="Arial"/>
              </a:rPr>
              <a:t>5</a:t>
            </a:r>
            <a:r>
              <a:rPr dirty="0" sz="1600" spc="5">
                <a:solidFill>
                  <a:srgbClr val="C00000"/>
                </a:solidFill>
                <a:latin typeface="標楷體"/>
                <a:cs typeface="標楷體"/>
              </a:rPr>
              <a:t>年</a:t>
            </a:r>
            <a:r>
              <a:rPr dirty="0" sz="1600" spc="-5">
                <a:solidFill>
                  <a:srgbClr val="C00000"/>
                </a:solidFill>
                <a:latin typeface="Arial"/>
                <a:cs typeface="Arial"/>
              </a:rPr>
              <a:t>AI</a:t>
            </a:r>
            <a:r>
              <a:rPr dirty="0" sz="1600" spc="-75">
                <a:solidFill>
                  <a:srgbClr val="C00000"/>
                </a:solidFill>
                <a:latin typeface="Arial"/>
                <a:cs typeface="Arial"/>
              </a:rPr>
              <a:t> </a:t>
            </a:r>
            <a:r>
              <a:rPr dirty="0" sz="1600" spc="5">
                <a:solidFill>
                  <a:srgbClr val="C00000"/>
                </a:solidFill>
                <a:latin typeface="標楷體"/>
                <a:cs typeface="標楷體"/>
              </a:rPr>
              <a:t>賀爾蒙治療</a:t>
            </a:r>
            <a:endParaRPr sz="1600">
              <a:latin typeface="標楷體"/>
              <a:cs typeface="標楷體"/>
            </a:endParaRPr>
          </a:p>
          <a:p>
            <a:pPr marL="12700">
              <a:lnSpc>
                <a:spcPct val="100000"/>
              </a:lnSpc>
              <a:spcBef>
                <a:spcPts val="775"/>
              </a:spcBef>
            </a:pPr>
            <a:r>
              <a:rPr dirty="0" sz="1400" spc="-5">
                <a:solidFill>
                  <a:srgbClr val="006FC0"/>
                </a:solidFill>
                <a:latin typeface="Arial"/>
                <a:cs typeface="Arial"/>
              </a:rPr>
              <a:t>CDK4/6</a:t>
            </a:r>
            <a:r>
              <a:rPr dirty="0" sz="1400" spc="10">
                <a:solidFill>
                  <a:srgbClr val="006FC0"/>
                </a:solidFill>
                <a:latin typeface="標楷體"/>
                <a:cs typeface="標楷體"/>
              </a:rPr>
              <a:t>抑</a:t>
            </a:r>
            <a:r>
              <a:rPr dirty="0" sz="1400">
                <a:solidFill>
                  <a:srgbClr val="006FC0"/>
                </a:solidFill>
                <a:latin typeface="標楷體"/>
                <a:cs typeface="標楷體"/>
              </a:rPr>
              <a:t>制劑</a:t>
            </a:r>
            <a:r>
              <a:rPr dirty="0" sz="1400" spc="-345">
                <a:solidFill>
                  <a:srgbClr val="006FC0"/>
                </a:solidFill>
                <a:latin typeface="標楷體"/>
                <a:cs typeface="標楷體"/>
              </a:rPr>
              <a:t> </a:t>
            </a:r>
            <a:r>
              <a:rPr dirty="0" sz="1400" spc="-5">
                <a:solidFill>
                  <a:srgbClr val="006FC0"/>
                </a:solidFill>
                <a:latin typeface="Arial"/>
                <a:cs typeface="Arial"/>
              </a:rPr>
              <a:t>(abemeciclib)</a:t>
            </a:r>
            <a:endParaRPr sz="1400">
              <a:latin typeface="Arial"/>
              <a:cs typeface="Arial"/>
            </a:endParaRPr>
          </a:p>
          <a:p>
            <a:pPr algn="r" marR="1888489">
              <a:lnSpc>
                <a:spcPct val="100000"/>
              </a:lnSpc>
            </a:pPr>
            <a:r>
              <a:rPr dirty="0" sz="1400" spc="10">
                <a:solidFill>
                  <a:srgbClr val="006FC0"/>
                </a:solidFill>
                <a:latin typeface="標楷體"/>
                <a:cs typeface="標楷體"/>
              </a:rPr>
              <a:t>联</a:t>
            </a:r>
            <a:r>
              <a:rPr dirty="0" sz="1400">
                <a:solidFill>
                  <a:srgbClr val="006FC0"/>
                </a:solidFill>
                <a:latin typeface="標楷體"/>
                <a:cs typeface="標楷體"/>
              </a:rPr>
              <a:t>合</a:t>
            </a:r>
            <a:r>
              <a:rPr dirty="0" sz="1400" spc="-365">
                <a:solidFill>
                  <a:srgbClr val="006FC0"/>
                </a:solidFill>
                <a:latin typeface="標楷體"/>
                <a:cs typeface="標楷體"/>
              </a:rPr>
              <a:t> </a:t>
            </a:r>
            <a:r>
              <a:rPr dirty="0" sz="1400" spc="-5">
                <a:solidFill>
                  <a:srgbClr val="006FC0"/>
                </a:solidFill>
                <a:latin typeface="Arial"/>
                <a:cs typeface="Arial"/>
              </a:rPr>
              <a:t>5</a:t>
            </a:r>
            <a:r>
              <a:rPr dirty="0" sz="1400" spc="10">
                <a:solidFill>
                  <a:srgbClr val="006FC0"/>
                </a:solidFill>
                <a:latin typeface="標楷體"/>
                <a:cs typeface="標楷體"/>
              </a:rPr>
              <a:t>年</a:t>
            </a:r>
            <a:r>
              <a:rPr dirty="0" sz="1400">
                <a:solidFill>
                  <a:srgbClr val="006FC0"/>
                </a:solidFill>
                <a:latin typeface="Arial"/>
                <a:cs typeface="Arial"/>
              </a:rPr>
              <a:t>AI</a:t>
            </a:r>
            <a:r>
              <a:rPr dirty="0" sz="1400" spc="-55">
                <a:solidFill>
                  <a:srgbClr val="006FC0"/>
                </a:solidFill>
                <a:latin typeface="Arial"/>
                <a:cs typeface="Arial"/>
              </a:rPr>
              <a:t> </a:t>
            </a:r>
            <a:r>
              <a:rPr dirty="0" sz="1400" spc="10">
                <a:solidFill>
                  <a:srgbClr val="006FC0"/>
                </a:solidFill>
                <a:latin typeface="標楷體"/>
                <a:cs typeface="標楷體"/>
              </a:rPr>
              <a:t>賀爾</a:t>
            </a:r>
            <a:r>
              <a:rPr dirty="0" sz="1400">
                <a:solidFill>
                  <a:srgbClr val="006FC0"/>
                </a:solidFill>
                <a:latin typeface="標楷體"/>
                <a:cs typeface="標楷體"/>
              </a:rPr>
              <a:t>蒙</a:t>
            </a:r>
            <a:r>
              <a:rPr dirty="0" sz="1400" spc="-15">
                <a:solidFill>
                  <a:srgbClr val="006FC0"/>
                </a:solidFill>
                <a:latin typeface="標楷體"/>
                <a:cs typeface="標楷體"/>
              </a:rPr>
              <a:t>治</a:t>
            </a:r>
            <a:r>
              <a:rPr dirty="0" sz="1400">
                <a:solidFill>
                  <a:srgbClr val="006FC0"/>
                </a:solidFill>
                <a:latin typeface="標楷體"/>
                <a:cs typeface="標楷體"/>
              </a:rPr>
              <a:t>療</a:t>
            </a:r>
            <a:endParaRPr sz="1400">
              <a:latin typeface="標楷體"/>
              <a:cs typeface="標楷體"/>
            </a:endParaRPr>
          </a:p>
          <a:p>
            <a:pPr>
              <a:lnSpc>
                <a:spcPct val="100000"/>
              </a:lnSpc>
            </a:pPr>
            <a:endParaRPr sz="1500">
              <a:latin typeface="標楷體"/>
              <a:cs typeface="標楷體"/>
            </a:endParaRPr>
          </a:p>
          <a:p>
            <a:pPr algn="r" marR="1860550">
              <a:lnSpc>
                <a:spcPct val="100000"/>
              </a:lnSpc>
              <a:spcBef>
                <a:spcPts val="1335"/>
              </a:spcBef>
            </a:pPr>
            <a:r>
              <a:rPr dirty="0" sz="1600" spc="-10">
                <a:solidFill>
                  <a:srgbClr val="C00000"/>
                </a:solidFill>
                <a:latin typeface="Arial"/>
                <a:cs typeface="Arial"/>
              </a:rPr>
              <a:t>5</a:t>
            </a:r>
            <a:r>
              <a:rPr dirty="0" sz="1600" spc="5">
                <a:solidFill>
                  <a:srgbClr val="C00000"/>
                </a:solidFill>
                <a:latin typeface="標楷體"/>
                <a:cs typeface="標楷體"/>
              </a:rPr>
              <a:t>年</a:t>
            </a:r>
            <a:r>
              <a:rPr dirty="0" sz="1600" spc="-5">
                <a:solidFill>
                  <a:srgbClr val="C00000"/>
                </a:solidFill>
                <a:latin typeface="Arial"/>
                <a:cs typeface="Arial"/>
              </a:rPr>
              <a:t>AI</a:t>
            </a:r>
            <a:r>
              <a:rPr dirty="0" sz="1600" spc="-90">
                <a:solidFill>
                  <a:srgbClr val="C00000"/>
                </a:solidFill>
                <a:latin typeface="Arial"/>
                <a:cs typeface="Arial"/>
              </a:rPr>
              <a:t> </a:t>
            </a:r>
            <a:r>
              <a:rPr dirty="0" sz="1600" spc="5">
                <a:solidFill>
                  <a:srgbClr val="C00000"/>
                </a:solidFill>
                <a:latin typeface="標楷體"/>
                <a:cs typeface="標楷體"/>
              </a:rPr>
              <a:t>賀爾蒙治療</a:t>
            </a:r>
            <a:endParaRPr sz="1600">
              <a:latin typeface="標楷體"/>
              <a:cs typeface="標楷體"/>
            </a:endParaRPr>
          </a:p>
        </p:txBody>
      </p:sp>
      <p:sp>
        <p:nvSpPr>
          <p:cNvPr id="10" name="object 10"/>
          <p:cNvSpPr txBox="1"/>
          <p:nvPr/>
        </p:nvSpPr>
        <p:spPr>
          <a:xfrm>
            <a:off x="618548" y="5846579"/>
            <a:ext cx="7355205" cy="756920"/>
          </a:xfrm>
          <a:prstGeom prst="rect">
            <a:avLst/>
          </a:prstGeom>
        </p:spPr>
        <p:txBody>
          <a:bodyPr wrap="square" lIns="0" tIns="12065" rIns="0" bIns="0" rtlCol="0" vert="horz">
            <a:spAutoFit/>
          </a:bodyPr>
          <a:lstStyle/>
          <a:p>
            <a:pPr marL="12700" marR="5080" indent="-635">
              <a:lnSpc>
                <a:spcPct val="100000"/>
              </a:lnSpc>
              <a:spcBef>
                <a:spcPts val="95"/>
              </a:spcBef>
            </a:pPr>
            <a:r>
              <a:rPr dirty="0" sz="1600" spc="-10" b="1" i="1">
                <a:latin typeface="Arial"/>
                <a:cs typeface="Arial"/>
              </a:rPr>
              <a:t>Invasive </a:t>
            </a:r>
            <a:r>
              <a:rPr dirty="0" sz="1600" spc="-5" b="1" i="1">
                <a:latin typeface="Arial"/>
                <a:cs typeface="Arial"/>
              </a:rPr>
              <a:t>disease-free </a:t>
            </a:r>
            <a:r>
              <a:rPr dirty="0" sz="1600" spc="-10" b="1" i="1">
                <a:latin typeface="Arial"/>
                <a:cs typeface="Arial"/>
              </a:rPr>
              <a:t>survival </a:t>
            </a:r>
            <a:r>
              <a:rPr dirty="0" sz="1600" spc="-5" i="1">
                <a:latin typeface="Arial"/>
                <a:cs typeface="Arial"/>
              </a:rPr>
              <a:t>– ipsilateral </a:t>
            </a:r>
            <a:r>
              <a:rPr dirty="0" sz="1600" i="1">
                <a:latin typeface="Arial"/>
                <a:cs typeface="Arial"/>
              </a:rPr>
              <a:t>invasive </a:t>
            </a:r>
            <a:r>
              <a:rPr dirty="0" sz="1600" spc="-5" i="1">
                <a:latin typeface="Arial"/>
                <a:cs typeface="Arial"/>
              </a:rPr>
              <a:t>breast recurrence, loco-  </a:t>
            </a:r>
            <a:r>
              <a:rPr dirty="0" sz="1600" spc="-5" i="1">
                <a:latin typeface="Arial"/>
                <a:cs typeface="Arial"/>
              </a:rPr>
              <a:t>regional recurrence, distant </a:t>
            </a:r>
            <a:r>
              <a:rPr dirty="0" sz="1600" spc="-10" i="1">
                <a:latin typeface="Arial"/>
                <a:cs typeface="Arial"/>
              </a:rPr>
              <a:t>met, death </a:t>
            </a:r>
            <a:r>
              <a:rPr dirty="0" sz="1600" spc="-5" i="1">
                <a:latin typeface="Arial"/>
                <a:cs typeface="Arial"/>
              </a:rPr>
              <a:t>of </a:t>
            </a:r>
            <a:r>
              <a:rPr dirty="0" sz="1600" spc="-10" i="1">
                <a:latin typeface="Arial"/>
                <a:cs typeface="Arial"/>
              </a:rPr>
              <a:t>any </a:t>
            </a:r>
            <a:r>
              <a:rPr dirty="0" sz="1600" spc="-5" i="1">
                <a:latin typeface="Arial"/>
                <a:cs typeface="Arial"/>
              </a:rPr>
              <a:t>cause, contralateral </a:t>
            </a:r>
            <a:r>
              <a:rPr dirty="0" sz="1600" i="1">
                <a:latin typeface="Arial"/>
                <a:cs typeface="Arial"/>
              </a:rPr>
              <a:t>invasive </a:t>
            </a:r>
            <a:r>
              <a:rPr dirty="0" sz="1600" spc="-5" i="1">
                <a:latin typeface="Arial"/>
                <a:cs typeface="Arial"/>
              </a:rPr>
              <a:t>breast  recurrence, second non-breast</a:t>
            </a:r>
            <a:r>
              <a:rPr dirty="0" sz="1600" spc="40" i="1">
                <a:latin typeface="Arial"/>
                <a:cs typeface="Arial"/>
              </a:rPr>
              <a:t> </a:t>
            </a:r>
            <a:r>
              <a:rPr dirty="0" sz="1600" spc="-15" i="1">
                <a:latin typeface="Arial"/>
                <a:cs typeface="Arial"/>
              </a:rPr>
              <a:t>cancer.</a:t>
            </a:r>
            <a:endParaRPr sz="1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54</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559752" y="458978"/>
            <a:ext cx="3595370" cy="452120"/>
          </a:xfrm>
          <a:prstGeom prst="rect"/>
        </p:spPr>
        <p:txBody>
          <a:bodyPr wrap="square" lIns="0" tIns="12065" rIns="0" bIns="0" rtlCol="0" vert="horz">
            <a:spAutoFit/>
          </a:bodyPr>
          <a:lstStyle/>
          <a:p>
            <a:pPr marL="12700">
              <a:lnSpc>
                <a:spcPct val="100000"/>
              </a:lnSpc>
              <a:spcBef>
                <a:spcPts val="95"/>
              </a:spcBef>
            </a:pPr>
            <a:r>
              <a:rPr dirty="0" sz="2800" spc="-10">
                <a:solidFill>
                  <a:srgbClr val="001F5F"/>
                </a:solidFill>
                <a:latin typeface="Yu Gothic"/>
                <a:cs typeface="Yu Gothic"/>
              </a:rPr>
              <a:t>CREATE-X:</a:t>
            </a:r>
            <a:r>
              <a:rPr dirty="0" sz="2800">
                <a:solidFill>
                  <a:srgbClr val="001F5F"/>
                </a:solidFill>
                <a:latin typeface="Yu Gothic"/>
                <a:cs typeface="Yu Gothic"/>
              </a:rPr>
              <a:t> </a:t>
            </a:r>
            <a:r>
              <a:rPr dirty="0" sz="2800" spc="-5">
                <a:solidFill>
                  <a:srgbClr val="001F5F"/>
                </a:solidFill>
                <a:latin typeface="Yu Gothic"/>
                <a:cs typeface="Yu Gothic"/>
              </a:rPr>
              <a:t>研究設計 </a:t>
            </a:r>
            <a:endParaRPr sz="2800">
              <a:latin typeface="Yu Gothic"/>
              <a:cs typeface="Yu Gothic"/>
            </a:endParaRPr>
          </a:p>
        </p:txBody>
      </p:sp>
      <p:sp>
        <p:nvSpPr>
          <p:cNvPr id="7" name="object 7"/>
          <p:cNvSpPr/>
          <p:nvPr/>
        </p:nvSpPr>
        <p:spPr>
          <a:xfrm>
            <a:off x="4613275" y="2943219"/>
            <a:ext cx="354330" cy="455930"/>
          </a:xfrm>
          <a:custGeom>
            <a:avLst/>
            <a:gdLst/>
            <a:ahLst/>
            <a:cxnLst/>
            <a:rect l="l" t="t" r="r" b="b"/>
            <a:pathLst>
              <a:path w="354329" h="455929">
                <a:moveTo>
                  <a:pt x="177012" y="0"/>
                </a:moveTo>
                <a:lnTo>
                  <a:pt x="136424" y="6016"/>
                </a:lnTo>
                <a:lnTo>
                  <a:pt x="99165" y="23154"/>
                </a:lnTo>
                <a:lnTo>
                  <a:pt x="66298" y="50047"/>
                </a:lnTo>
                <a:lnTo>
                  <a:pt x="38886" y="85326"/>
                </a:lnTo>
                <a:lnTo>
                  <a:pt x="17991" y="127625"/>
                </a:lnTo>
                <a:lnTo>
                  <a:pt x="4674" y="175576"/>
                </a:lnTo>
                <a:lnTo>
                  <a:pt x="0" y="227812"/>
                </a:lnTo>
                <a:lnTo>
                  <a:pt x="4674" y="280048"/>
                </a:lnTo>
                <a:lnTo>
                  <a:pt x="17991" y="327999"/>
                </a:lnTo>
                <a:lnTo>
                  <a:pt x="38886" y="370298"/>
                </a:lnTo>
                <a:lnTo>
                  <a:pt x="66298" y="405577"/>
                </a:lnTo>
                <a:lnTo>
                  <a:pt x="99165" y="432470"/>
                </a:lnTo>
                <a:lnTo>
                  <a:pt x="136424" y="449608"/>
                </a:lnTo>
                <a:lnTo>
                  <a:pt x="177012" y="455625"/>
                </a:lnTo>
                <a:lnTo>
                  <a:pt x="217596" y="449608"/>
                </a:lnTo>
                <a:lnTo>
                  <a:pt x="254851" y="432470"/>
                </a:lnTo>
                <a:lnTo>
                  <a:pt x="287715" y="405577"/>
                </a:lnTo>
                <a:lnTo>
                  <a:pt x="315126" y="370298"/>
                </a:lnTo>
                <a:lnTo>
                  <a:pt x="336021" y="327999"/>
                </a:lnTo>
                <a:lnTo>
                  <a:pt x="349337" y="280048"/>
                </a:lnTo>
                <a:lnTo>
                  <a:pt x="354012" y="227812"/>
                </a:lnTo>
                <a:lnTo>
                  <a:pt x="349337" y="175576"/>
                </a:lnTo>
                <a:lnTo>
                  <a:pt x="336021" y="127625"/>
                </a:lnTo>
                <a:lnTo>
                  <a:pt x="315126" y="85326"/>
                </a:lnTo>
                <a:lnTo>
                  <a:pt x="287715" y="50047"/>
                </a:lnTo>
                <a:lnTo>
                  <a:pt x="254851" y="23154"/>
                </a:lnTo>
                <a:lnTo>
                  <a:pt x="217596" y="6016"/>
                </a:lnTo>
                <a:lnTo>
                  <a:pt x="177012" y="0"/>
                </a:lnTo>
                <a:close/>
              </a:path>
            </a:pathLst>
          </a:custGeom>
          <a:solidFill>
            <a:srgbClr val="FF0000"/>
          </a:solidFill>
        </p:spPr>
        <p:txBody>
          <a:bodyPr wrap="square" lIns="0" tIns="0" rIns="0" bIns="0" rtlCol="0"/>
          <a:lstStyle/>
          <a:p/>
        </p:txBody>
      </p:sp>
      <p:sp>
        <p:nvSpPr>
          <p:cNvPr id="8" name="object 8"/>
          <p:cNvSpPr/>
          <p:nvPr/>
        </p:nvSpPr>
        <p:spPr>
          <a:xfrm>
            <a:off x="4613275" y="2943219"/>
            <a:ext cx="354330" cy="455930"/>
          </a:xfrm>
          <a:custGeom>
            <a:avLst/>
            <a:gdLst/>
            <a:ahLst/>
            <a:cxnLst/>
            <a:rect l="l" t="t" r="r" b="b"/>
            <a:pathLst>
              <a:path w="354329" h="455929">
                <a:moveTo>
                  <a:pt x="0" y="227812"/>
                </a:moveTo>
                <a:lnTo>
                  <a:pt x="4674" y="175576"/>
                </a:lnTo>
                <a:lnTo>
                  <a:pt x="17991" y="127625"/>
                </a:lnTo>
                <a:lnTo>
                  <a:pt x="38886" y="85326"/>
                </a:lnTo>
                <a:lnTo>
                  <a:pt x="66298" y="50047"/>
                </a:lnTo>
                <a:lnTo>
                  <a:pt x="99165" y="23154"/>
                </a:lnTo>
                <a:lnTo>
                  <a:pt x="136424" y="6016"/>
                </a:lnTo>
                <a:lnTo>
                  <a:pt x="177012" y="0"/>
                </a:lnTo>
                <a:lnTo>
                  <a:pt x="217596" y="6016"/>
                </a:lnTo>
                <a:lnTo>
                  <a:pt x="254851" y="23154"/>
                </a:lnTo>
                <a:lnTo>
                  <a:pt x="287715" y="50047"/>
                </a:lnTo>
                <a:lnTo>
                  <a:pt x="315126" y="85326"/>
                </a:lnTo>
                <a:lnTo>
                  <a:pt x="336021" y="127625"/>
                </a:lnTo>
                <a:lnTo>
                  <a:pt x="349337" y="175576"/>
                </a:lnTo>
                <a:lnTo>
                  <a:pt x="354012" y="227812"/>
                </a:lnTo>
                <a:lnTo>
                  <a:pt x="349337" y="280048"/>
                </a:lnTo>
                <a:lnTo>
                  <a:pt x="336021" y="327999"/>
                </a:lnTo>
                <a:lnTo>
                  <a:pt x="315126" y="370298"/>
                </a:lnTo>
                <a:lnTo>
                  <a:pt x="287715" y="405577"/>
                </a:lnTo>
                <a:lnTo>
                  <a:pt x="254851" y="432470"/>
                </a:lnTo>
                <a:lnTo>
                  <a:pt x="217596" y="449608"/>
                </a:lnTo>
                <a:lnTo>
                  <a:pt x="177012" y="455625"/>
                </a:lnTo>
                <a:lnTo>
                  <a:pt x="136424" y="449608"/>
                </a:lnTo>
                <a:lnTo>
                  <a:pt x="99165" y="432470"/>
                </a:lnTo>
                <a:lnTo>
                  <a:pt x="66298" y="405577"/>
                </a:lnTo>
                <a:lnTo>
                  <a:pt x="38886" y="370298"/>
                </a:lnTo>
                <a:lnTo>
                  <a:pt x="17991" y="327999"/>
                </a:lnTo>
                <a:lnTo>
                  <a:pt x="4674" y="280048"/>
                </a:lnTo>
                <a:lnTo>
                  <a:pt x="0" y="227812"/>
                </a:lnTo>
                <a:close/>
              </a:path>
            </a:pathLst>
          </a:custGeom>
          <a:ln w="76200">
            <a:solidFill>
              <a:srgbClr val="F79546"/>
            </a:solidFill>
          </a:ln>
        </p:spPr>
        <p:txBody>
          <a:bodyPr wrap="square" lIns="0" tIns="0" rIns="0" bIns="0" rtlCol="0"/>
          <a:lstStyle/>
          <a:p/>
        </p:txBody>
      </p:sp>
      <p:sp>
        <p:nvSpPr>
          <p:cNvPr id="9" name="object 9"/>
          <p:cNvSpPr/>
          <p:nvPr/>
        </p:nvSpPr>
        <p:spPr>
          <a:xfrm>
            <a:off x="4622291" y="3011423"/>
            <a:ext cx="355091" cy="390143"/>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4718335" y="3041745"/>
            <a:ext cx="194945" cy="232410"/>
          </a:xfrm>
          <a:prstGeom prst="rect">
            <a:avLst/>
          </a:prstGeom>
        </p:spPr>
        <p:txBody>
          <a:bodyPr wrap="square" lIns="0" tIns="13335" rIns="0" bIns="0" rtlCol="0" vert="horz">
            <a:spAutoFit/>
          </a:bodyPr>
          <a:lstStyle/>
          <a:p>
            <a:pPr marL="12700">
              <a:lnSpc>
                <a:spcPct val="100000"/>
              </a:lnSpc>
              <a:spcBef>
                <a:spcPts val="105"/>
              </a:spcBef>
            </a:pPr>
            <a:r>
              <a:rPr dirty="0" sz="1350" spc="-5" b="1">
                <a:solidFill>
                  <a:srgbClr val="FFFFFF"/>
                </a:solidFill>
                <a:latin typeface="Yu Gothic"/>
                <a:cs typeface="Yu Gothic"/>
              </a:rPr>
              <a:t>R</a:t>
            </a:r>
            <a:r>
              <a:rPr dirty="0" sz="1350" b="1">
                <a:solidFill>
                  <a:srgbClr val="FFFFFF"/>
                </a:solidFill>
                <a:latin typeface="Yu Gothic"/>
                <a:cs typeface="Yu Gothic"/>
              </a:rPr>
              <a:t> </a:t>
            </a:r>
            <a:endParaRPr sz="1350">
              <a:latin typeface="Yu Gothic"/>
              <a:cs typeface="Yu Gothic"/>
            </a:endParaRPr>
          </a:p>
        </p:txBody>
      </p:sp>
      <p:sp>
        <p:nvSpPr>
          <p:cNvPr id="11" name="object 11"/>
          <p:cNvSpPr/>
          <p:nvPr/>
        </p:nvSpPr>
        <p:spPr>
          <a:xfrm>
            <a:off x="5047321" y="2831976"/>
            <a:ext cx="243204" cy="363855"/>
          </a:xfrm>
          <a:custGeom>
            <a:avLst/>
            <a:gdLst/>
            <a:ahLst/>
            <a:cxnLst/>
            <a:rect l="l" t="t" r="r" b="b"/>
            <a:pathLst>
              <a:path w="243204" h="363855">
                <a:moveTo>
                  <a:pt x="233210" y="22872"/>
                </a:moveTo>
                <a:lnTo>
                  <a:pt x="39585" y="357949"/>
                </a:lnTo>
                <a:lnTo>
                  <a:pt x="49479" y="363664"/>
                </a:lnTo>
                <a:lnTo>
                  <a:pt x="243116" y="28587"/>
                </a:lnTo>
                <a:lnTo>
                  <a:pt x="233210" y="22872"/>
                </a:lnTo>
                <a:close/>
              </a:path>
              <a:path w="243204" h="363855">
                <a:moveTo>
                  <a:pt x="193624" y="0"/>
                </a:moveTo>
                <a:lnTo>
                  <a:pt x="0" y="335076"/>
                </a:lnTo>
                <a:lnTo>
                  <a:pt x="29692" y="352234"/>
                </a:lnTo>
                <a:lnTo>
                  <a:pt x="223316" y="17157"/>
                </a:lnTo>
                <a:lnTo>
                  <a:pt x="193624" y="0"/>
                </a:lnTo>
                <a:close/>
              </a:path>
            </a:pathLst>
          </a:custGeom>
          <a:solidFill>
            <a:srgbClr val="F79546"/>
          </a:solidFill>
        </p:spPr>
        <p:txBody>
          <a:bodyPr wrap="square" lIns="0" tIns="0" rIns="0" bIns="0" rtlCol="0"/>
          <a:lstStyle/>
          <a:p/>
        </p:txBody>
      </p:sp>
      <p:sp>
        <p:nvSpPr>
          <p:cNvPr id="12" name="object 12"/>
          <p:cNvSpPr/>
          <p:nvPr/>
        </p:nvSpPr>
        <p:spPr>
          <a:xfrm>
            <a:off x="5177176" y="2722563"/>
            <a:ext cx="160020" cy="191770"/>
          </a:xfrm>
          <a:custGeom>
            <a:avLst/>
            <a:gdLst/>
            <a:ahLst/>
            <a:cxnLst/>
            <a:rect l="l" t="t" r="r" b="b"/>
            <a:pathLst>
              <a:path w="160020" h="191769">
                <a:moveTo>
                  <a:pt x="159994" y="0"/>
                </a:moveTo>
                <a:lnTo>
                  <a:pt x="0" y="105562"/>
                </a:lnTo>
                <a:lnTo>
                  <a:pt x="148450" y="191338"/>
                </a:lnTo>
                <a:lnTo>
                  <a:pt x="159994" y="0"/>
                </a:lnTo>
                <a:close/>
              </a:path>
            </a:pathLst>
          </a:custGeom>
          <a:solidFill>
            <a:srgbClr val="F79546"/>
          </a:solidFill>
        </p:spPr>
        <p:txBody>
          <a:bodyPr wrap="square" lIns="0" tIns="0" rIns="0" bIns="0" rtlCol="0"/>
          <a:lstStyle/>
          <a:p/>
        </p:txBody>
      </p:sp>
      <p:sp>
        <p:nvSpPr>
          <p:cNvPr id="13" name="object 13"/>
          <p:cNvSpPr/>
          <p:nvPr/>
        </p:nvSpPr>
        <p:spPr>
          <a:xfrm>
            <a:off x="5052305" y="3161122"/>
            <a:ext cx="227329" cy="278765"/>
          </a:xfrm>
          <a:custGeom>
            <a:avLst/>
            <a:gdLst/>
            <a:ahLst/>
            <a:cxnLst/>
            <a:rect l="l" t="t" r="r" b="b"/>
            <a:pathLst>
              <a:path w="227329" h="278764">
                <a:moveTo>
                  <a:pt x="27520" y="13639"/>
                </a:moveTo>
                <a:lnTo>
                  <a:pt x="0" y="34099"/>
                </a:lnTo>
                <a:lnTo>
                  <a:pt x="181457" y="278206"/>
                </a:lnTo>
                <a:lnTo>
                  <a:pt x="208978" y="257759"/>
                </a:lnTo>
                <a:lnTo>
                  <a:pt x="27520" y="13639"/>
                </a:lnTo>
                <a:close/>
              </a:path>
              <a:path w="227329" h="278764">
                <a:moveTo>
                  <a:pt x="45859" y="0"/>
                </a:moveTo>
                <a:lnTo>
                  <a:pt x="36690" y="6819"/>
                </a:lnTo>
                <a:lnTo>
                  <a:pt x="218160" y="250939"/>
                </a:lnTo>
                <a:lnTo>
                  <a:pt x="227329" y="244119"/>
                </a:lnTo>
                <a:lnTo>
                  <a:pt x="45859" y="0"/>
                </a:lnTo>
                <a:close/>
              </a:path>
            </a:pathLst>
          </a:custGeom>
          <a:solidFill>
            <a:srgbClr val="FF0000"/>
          </a:solidFill>
        </p:spPr>
        <p:txBody>
          <a:bodyPr wrap="square" lIns="0" tIns="0" rIns="0" bIns="0" rtlCol="0"/>
          <a:lstStyle/>
          <a:p/>
        </p:txBody>
      </p:sp>
      <p:sp>
        <p:nvSpPr>
          <p:cNvPr id="14" name="object 14"/>
          <p:cNvSpPr/>
          <p:nvPr/>
        </p:nvSpPr>
        <p:spPr>
          <a:xfrm>
            <a:off x="5170855" y="3348208"/>
            <a:ext cx="171450" cy="189230"/>
          </a:xfrm>
          <a:custGeom>
            <a:avLst/>
            <a:gdLst/>
            <a:ahLst/>
            <a:cxnLst/>
            <a:rect l="l" t="t" r="r" b="b"/>
            <a:pathLst>
              <a:path w="171450" h="189229">
                <a:moveTo>
                  <a:pt x="137604" y="0"/>
                </a:moveTo>
                <a:lnTo>
                  <a:pt x="0" y="102273"/>
                </a:lnTo>
                <a:lnTo>
                  <a:pt x="171081" y="188734"/>
                </a:lnTo>
                <a:lnTo>
                  <a:pt x="137604" y="0"/>
                </a:lnTo>
                <a:close/>
              </a:path>
            </a:pathLst>
          </a:custGeom>
          <a:solidFill>
            <a:srgbClr val="FF0000"/>
          </a:solidFill>
        </p:spPr>
        <p:txBody>
          <a:bodyPr wrap="square" lIns="0" tIns="0" rIns="0" bIns="0" rtlCol="0"/>
          <a:lstStyle/>
          <a:p/>
        </p:txBody>
      </p:sp>
      <p:sp>
        <p:nvSpPr>
          <p:cNvPr id="15" name="object 15"/>
          <p:cNvSpPr txBox="1"/>
          <p:nvPr/>
        </p:nvSpPr>
        <p:spPr>
          <a:xfrm>
            <a:off x="5462587" y="2303462"/>
            <a:ext cx="2784475" cy="552450"/>
          </a:xfrm>
          <a:prstGeom prst="rect">
            <a:avLst/>
          </a:prstGeom>
          <a:solidFill>
            <a:srgbClr val="E36C09"/>
          </a:solidFill>
          <a:ln w="9525">
            <a:solidFill>
              <a:srgbClr val="974706"/>
            </a:solidFill>
          </a:ln>
        </p:spPr>
        <p:txBody>
          <a:bodyPr wrap="square" lIns="0" tIns="24130" rIns="0" bIns="0" rtlCol="0" vert="horz">
            <a:spAutoFit/>
          </a:bodyPr>
          <a:lstStyle/>
          <a:p>
            <a:pPr marL="90805">
              <a:lnSpc>
                <a:spcPts val="2365"/>
              </a:lnSpc>
              <a:spcBef>
                <a:spcPts val="190"/>
              </a:spcBef>
            </a:pPr>
            <a:r>
              <a:rPr dirty="0" sz="2100" b="1">
                <a:solidFill>
                  <a:srgbClr val="FFFFFF"/>
                </a:solidFill>
                <a:latin typeface="Yu Gothic"/>
                <a:cs typeface="Yu Gothic"/>
              </a:rPr>
              <a:t>對照組</a:t>
            </a:r>
            <a:r>
              <a:rPr dirty="0" sz="2100" spc="-5" b="1">
                <a:solidFill>
                  <a:srgbClr val="FFFFFF"/>
                </a:solidFill>
                <a:latin typeface="Yu Gothic"/>
                <a:cs typeface="Yu Gothic"/>
              </a:rPr>
              <a:t>:</a:t>
            </a:r>
            <a:r>
              <a:rPr dirty="0" sz="2100" spc="-15" b="1">
                <a:solidFill>
                  <a:srgbClr val="FFFFFF"/>
                </a:solidFill>
                <a:latin typeface="Yu Gothic"/>
                <a:cs typeface="Yu Gothic"/>
              </a:rPr>
              <a:t> </a:t>
            </a:r>
            <a:r>
              <a:rPr dirty="0" sz="2100" b="1">
                <a:solidFill>
                  <a:srgbClr val="FFFFFF"/>
                </a:solidFill>
                <a:latin typeface="Yu Gothic"/>
                <a:cs typeface="Yu Gothic"/>
              </a:rPr>
              <a:t>標準療法    </a:t>
            </a:r>
            <a:endParaRPr sz="2100">
              <a:latin typeface="Yu Gothic"/>
              <a:cs typeface="Yu Gothic"/>
            </a:endParaRPr>
          </a:p>
          <a:p>
            <a:pPr marL="90805">
              <a:lnSpc>
                <a:spcPts val="925"/>
              </a:lnSpc>
            </a:pPr>
            <a:r>
              <a:rPr dirty="0" sz="900" b="1">
                <a:solidFill>
                  <a:srgbClr val="FFFFFF"/>
                </a:solidFill>
                <a:latin typeface="Yu Gothic"/>
                <a:cs typeface="Yu Gothic"/>
              </a:rPr>
              <a:t> </a:t>
            </a:r>
            <a:endParaRPr sz="900">
              <a:latin typeface="Yu Gothic"/>
              <a:cs typeface="Yu Gothic"/>
            </a:endParaRPr>
          </a:p>
        </p:txBody>
      </p:sp>
      <p:sp>
        <p:nvSpPr>
          <p:cNvPr id="16" name="object 16"/>
          <p:cNvSpPr txBox="1"/>
          <p:nvPr/>
        </p:nvSpPr>
        <p:spPr>
          <a:xfrm>
            <a:off x="5462587" y="3267075"/>
            <a:ext cx="2784475" cy="646430"/>
          </a:xfrm>
          <a:prstGeom prst="rect">
            <a:avLst/>
          </a:prstGeom>
          <a:solidFill>
            <a:srgbClr val="FF0000"/>
          </a:solidFill>
          <a:ln w="9525">
            <a:solidFill>
              <a:srgbClr val="800000"/>
            </a:solidFill>
          </a:ln>
        </p:spPr>
        <p:txBody>
          <a:bodyPr wrap="square" lIns="0" tIns="27305" rIns="0" bIns="0" rtlCol="0" vert="horz">
            <a:spAutoFit/>
          </a:bodyPr>
          <a:lstStyle/>
          <a:p>
            <a:pPr marL="90805">
              <a:lnSpc>
                <a:spcPct val="100000"/>
              </a:lnSpc>
              <a:spcBef>
                <a:spcPts val="215"/>
              </a:spcBef>
            </a:pPr>
            <a:r>
              <a:rPr dirty="0" sz="1800" b="1">
                <a:solidFill>
                  <a:srgbClr val="FFFFFF"/>
                </a:solidFill>
                <a:latin typeface="Yu Gothic"/>
                <a:cs typeface="Yu Gothic"/>
              </a:rPr>
              <a:t>標準療法</a:t>
            </a:r>
            <a:r>
              <a:rPr dirty="0" sz="1800" spc="-5" b="1">
                <a:solidFill>
                  <a:srgbClr val="FFFFFF"/>
                </a:solidFill>
                <a:latin typeface="Yu Gothic"/>
                <a:cs typeface="Yu Gothic"/>
              </a:rPr>
              <a:t> +</a:t>
            </a:r>
            <a:r>
              <a:rPr dirty="0" sz="1800" b="1">
                <a:solidFill>
                  <a:srgbClr val="FFFFFF"/>
                </a:solidFill>
                <a:latin typeface="Yu Gothic"/>
                <a:cs typeface="Yu Gothic"/>
              </a:rPr>
              <a:t>  </a:t>
            </a:r>
            <a:endParaRPr sz="1800">
              <a:latin typeface="Yu Gothic"/>
              <a:cs typeface="Yu Gothic"/>
            </a:endParaRPr>
          </a:p>
          <a:p>
            <a:pPr marL="91440">
              <a:lnSpc>
                <a:spcPct val="100000"/>
              </a:lnSpc>
            </a:pPr>
            <a:r>
              <a:rPr dirty="0" sz="1800" b="1">
                <a:solidFill>
                  <a:srgbClr val="FFFFFF"/>
                </a:solidFill>
                <a:latin typeface="Yu Gothic"/>
                <a:cs typeface="Yu Gothic"/>
              </a:rPr>
              <a:t>卡培他濱</a:t>
            </a:r>
            <a:r>
              <a:rPr dirty="0" sz="1800" spc="-5" b="1">
                <a:solidFill>
                  <a:srgbClr val="FFFFFF"/>
                </a:solidFill>
                <a:latin typeface="Yu Gothic"/>
                <a:cs typeface="Yu Gothic"/>
              </a:rPr>
              <a:t>(Capecitabine</a:t>
            </a:r>
            <a:r>
              <a:rPr dirty="0" sz="1800" spc="-5" b="1">
                <a:solidFill>
                  <a:srgbClr val="C4BC96"/>
                </a:solidFill>
                <a:latin typeface="Yu Gothic"/>
                <a:cs typeface="Yu Gothic"/>
              </a:rPr>
              <a:t>)</a:t>
            </a:r>
            <a:r>
              <a:rPr dirty="0" sz="1800" b="1">
                <a:solidFill>
                  <a:srgbClr val="C4BC96"/>
                </a:solidFill>
                <a:latin typeface="Yu Gothic"/>
                <a:cs typeface="Yu Gothic"/>
              </a:rPr>
              <a:t> </a:t>
            </a:r>
            <a:endParaRPr sz="1800">
              <a:latin typeface="Yu Gothic"/>
              <a:cs typeface="Yu Gothic"/>
            </a:endParaRPr>
          </a:p>
        </p:txBody>
      </p:sp>
      <p:sp>
        <p:nvSpPr>
          <p:cNvPr id="17" name="object 17"/>
          <p:cNvSpPr txBox="1"/>
          <p:nvPr/>
        </p:nvSpPr>
        <p:spPr>
          <a:xfrm>
            <a:off x="4569777" y="3500754"/>
            <a:ext cx="820419" cy="254000"/>
          </a:xfrm>
          <a:prstGeom prst="rect">
            <a:avLst/>
          </a:prstGeom>
        </p:spPr>
        <p:txBody>
          <a:bodyPr wrap="square" lIns="0" tIns="12700" rIns="0" bIns="0" rtlCol="0" vert="horz">
            <a:spAutoFit/>
          </a:bodyPr>
          <a:lstStyle/>
          <a:p>
            <a:pPr marL="12700">
              <a:lnSpc>
                <a:spcPct val="100000"/>
              </a:lnSpc>
              <a:spcBef>
                <a:spcPts val="100"/>
              </a:spcBef>
            </a:pPr>
            <a:r>
              <a:rPr dirty="0" sz="1500" spc="-5" b="1">
                <a:latin typeface="Yu Gothic"/>
                <a:cs typeface="Yu Gothic"/>
              </a:rPr>
              <a:t>(n=900)</a:t>
            </a:r>
            <a:r>
              <a:rPr dirty="0" sz="1500" b="1">
                <a:latin typeface="Yu Gothic"/>
                <a:cs typeface="Yu Gothic"/>
              </a:rPr>
              <a:t> </a:t>
            </a:r>
            <a:endParaRPr sz="1500">
              <a:latin typeface="Yu Gothic"/>
              <a:cs typeface="Yu Gothic"/>
            </a:endParaRPr>
          </a:p>
        </p:txBody>
      </p:sp>
      <p:sp>
        <p:nvSpPr>
          <p:cNvPr id="18" name="object 18"/>
          <p:cNvSpPr txBox="1"/>
          <p:nvPr/>
        </p:nvSpPr>
        <p:spPr>
          <a:xfrm>
            <a:off x="402590" y="4621910"/>
            <a:ext cx="2630170" cy="1854200"/>
          </a:xfrm>
          <a:prstGeom prst="rect">
            <a:avLst/>
          </a:prstGeom>
        </p:spPr>
        <p:txBody>
          <a:bodyPr wrap="square" lIns="0" tIns="12700" rIns="0" bIns="0" rtlCol="0" vert="horz">
            <a:spAutoFit/>
          </a:bodyPr>
          <a:lstStyle/>
          <a:p>
            <a:pPr marL="12700">
              <a:lnSpc>
                <a:spcPct val="100000"/>
              </a:lnSpc>
              <a:spcBef>
                <a:spcPts val="100"/>
              </a:spcBef>
            </a:pPr>
            <a:r>
              <a:rPr dirty="0" sz="2400" b="1">
                <a:latin typeface="Yu Gothic"/>
                <a:cs typeface="Yu Gothic"/>
              </a:rPr>
              <a:t>分層因素</a:t>
            </a:r>
            <a:r>
              <a:rPr dirty="0" sz="2400" spc="-15" b="1">
                <a:latin typeface="Yu Gothic"/>
                <a:cs typeface="Yu Gothic"/>
              </a:rPr>
              <a:t> </a:t>
            </a:r>
            <a:r>
              <a:rPr dirty="0" sz="2400" spc="-5" b="1">
                <a:latin typeface="Yu Gothic"/>
                <a:cs typeface="Yu Gothic"/>
              </a:rPr>
              <a:t>:</a:t>
            </a:r>
            <a:r>
              <a:rPr dirty="0" sz="2400" b="1">
                <a:latin typeface="Yu Gothic"/>
                <a:cs typeface="Yu Gothic"/>
              </a:rPr>
              <a:t> </a:t>
            </a:r>
            <a:endParaRPr sz="2400">
              <a:latin typeface="Yu Gothic"/>
              <a:cs typeface="Yu Gothic"/>
            </a:endParaRPr>
          </a:p>
          <a:p>
            <a:pPr algn="just" marL="12700" marR="5080">
              <a:lnSpc>
                <a:spcPct val="100000"/>
              </a:lnSpc>
            </a:pPr>
            <a:r>
              <a:rPr dirty="0" sz="2400" b="1">
                <a:latin typeface="Yu Gothic"/>
                <a:cs typeface="Yu Gothic"/>
              </a:rPr>
              <a:t>ER,</a:t>
            </a:r>
            <a:r>
              <a:rPr dirty="0" sz="2400" spc="-60" b="1">
                <a:latin typeface="Yu Gothic"/>
                <a:cs typeface="Yu Gothic"/>
              </a:rPr>
              <a:t> </a:t>
            </a:r>
            <a:r>
              <a:rPr dirty="0" sz="2400" b="1">
                <a:latin typeface="Yu Gothic"/>
                <a:cs typeface="Yu Gothic"/>
              </a:rPr>
              <a:t>年齡,</a:t>
            </a:r>
            <a:r>
              <a:rPr dirty="0" sz="2400" spc="-35" b="1">
                <a:latin typeface="Yu Gothic"/>
                <a:cs typeface="Yu Gothic"/>
              </a:rPr>
              <a:t> </a:t>
            </a:r>
            <a:r>
              <a:rPr dirty="0" sz="2400" b="1">
                <a:latin typeface="Yu Gothic"/>
                <a:cs typeface="Yu Gothic"/>
              </a:rPr>
              <a:t>引導性化 療種類,</a:t>
            </a:r>
            <a:r>
              <a:rPr dirty="0" sz="2400" spc="-20" b="1">
                <a:latin typeface="Yu Gothic"/>
                <a:cs typeface="Yu Gothic"/>
              </a:rPr>
              <a:t> </a:t>
            </a:r>
            <a:r>
              <a:rPr dirty="0" sz="2400" b="1">
                <a:latin typeface="Yu Gothic"/>
                <a:cs typeface="Yu Gothic"/>
              </a:rPr>
              <a:t>術</a:t>
            </a:r>
            <a:r>
              <a:rPr dirty="0" sz="2400" spc="-35" b="1">
                <a:latin typeface="Yu Gothic"/>
                <a:cs typeface="Yu Gothic"/>
              </a:rPr>
              <a:t> </a:t>
            </a:r>
            <a:r>
              <a:rPr dirty="0" sz="2400" b="1">
                <a:latin typeface="Yu Gothic"/>
                <a:cs typeface="Yu Gothic"/>
              </a:rPr>
              <a:t>淋巴,</a:t>
            </a:r>
            <a:r>
              <a:rPr dirty="0" sz="2400" spc="-30" b="1">
                <a:latin typeface="Yu Gothic"/>
                <a:cs typeface="Yu Gothic"/>
              </a:rPr>
              <a:t> </a:t>
            </a:r>
            <a:r>
              <a:rPr dirty="0" sz="2400" b="1">
                <a:latin typeface="Yu Gothic"/>
                <a:cs typeface="Yu Gothic"/>
              </a:rPr>
              <a:t>是 否有用</a:t>
            </a:r>
            <a:r>
              <a:rPr dirty="0" sz="2400" spc="-5" b="1">
                <a:latin typeface="Yu Gothic"/>
                <a:cs typeface="Yu Gothic"/>
              </a:rPr>
              <a:t>5FU</a:t>
            </a:r>
            <a:r>
              <a:rPr dirty="0" sz="2400" b="1">
                <a:latin typeface="Yu Gothic"/>
                <a:cs typeface="Yu Gothic"/>
              </a:rPr>
              <a:t>化療,</a:t>
            </a:r>
            <a:r>
              <a:rPr dirty="0" sz="2400" spc="-90" b="1">
                <a:latin typeface="Yu Gothic"/>
                <a:cs typeface="Yu Gothic"/>
              </a:rPr>
              <a:t> </a:t>
            </a:r>
            <a:r>
              <a:rPr dirty="0" sz="2400" b="1">
                <a:latin typeface="Yu Gothic"/>
                <a:cs typeface="Yu Gothic"/>
              </a:rPr>
              <a:t>治 療醫院 </a:t>
            </a:r>
            <a:endParaRPr sz="2400">
              <a:latin typeface="Yu Gothic"/>
              <a:cs typeface="Yu Gothic"/>
            </a:endParaRPr>
          </a:p>
        </p:txBody>
      </p:sp>
      <p:sp>
        <p:nvSpPr>
          <p:cNvPr id="19" name="object 19"/>
          <p:cNvSpPr txBox="1"/>
          <p:nvPr/>
        </p:nvSpPr>
        <p:spPr>
          <a:xfrm>
            <a:off x="1298575" y="2944812"/>
            <a:ext cx="1583055" cy="414655"/>
          </a:xfrm>
          <a:prstGeom prst="rect">
            <a:avLst/>
          </a:prstGeom>
          <a:solidFill>
            <a:srgbClr val="E36C09"/>
          </a:solidFill>
          <a:ln w="9525">
            <a:solidFill>
              <a:srgbClr val="974706"/>
            </a:solidFill>
          </a:ln>
        </p:spPr>
        <p:txBody>
          <a:bodyPr wrap="square" lIns="0" tIns="24130" rIns="0" bIns="0" rtlCol="0" vert="horz">
            <a:spAutoFit/>
          </a:bodyPr>
          <a:lstStyle/>
          <a:p>
            <a:pPr marL="91440">
              <a:lnSpc>
                <a:spcPct val="100000"/>
              </a:lnSpc>
              <a:spcBef>
                <a:spcPts val="190"/>
              </a:spcBef>
            </a:pPr>
            <a:r>
              <a:rPr dirty="0" sz="2100" b="1">
                <a:solidFill>
                  <a:srgbClr val="FFFFFF"/>
                </a:solidFill>
                <a:latin typeface="Yu Gothic"/>
                <a:cs typeface="Yu Gothic"/>
              </a:rPr>
              <a:t>引導性化療 </a:t>
            </a:r>
            <a:endParaRPr sz="2100">
              <a:latin typeface="Yu Gothic"/>
              <a:cs typeface="Yu Gothic"/>
            </a:endParaRPr>
          </a:p>
        </p:txBody>
      </p:sp>
      <p:sp>
        <p:nvSpPr>
          <p:cNvPr id="20" name="object 20"/>
          <p:cNvSpPr/>
          <p:nvPr/>
        </p:nvSpPr>
        <p:spPr>
          <a:xfrm>
            <a:off x="2935287" y="3014662"/>
            <a:ext cx="589280" cy="335280"/>
          </a:xfrm>
          <a:custGeom>
            <a:avLst/>
            <a:gdLst/>
            <a:ahLst/>
            <a:cxnLst/>
            <a:rect l="l" t="t" r="r" b="b"/>
            <a:pathLst>
              <a:path w="589279" h="335279">
                <a:moveTo>
                  <a:pt x="0" y="0"/>
                </a:moveTo>
                <a:lnTo>
                  <a:pt x="588962" y="0"/>
                </a:lnTo>
                <a:lnTo>
                  <a:pt x="588962" y="334962"/>
                </a:lnTo>
                <a:lnTo>
                  <a:pt x="0" y="334962"/>
                </a:lnTo>
                <a:lnTo>
                  <a:pt x="0" y="0"/>
                </a:lnTo>
                <a:close/>
              </a:path>
            </a:pathLst>
          </a:custGeom>
          <a:solidFill>
            <a:srgbClr val="3366FF"/>
          </a:solidFill>
        </p:spPr>
        <p:txBody>
          <a:bodyPr wrap="square" lIns="0" tIns="0" rIns="0" bIns="0" rtlCol="0"/>
          <a:lstStyle/>
          <a:p/>
        </p:txBody>
      </p:sp>
      <p:sp>
        <p:nvSpPr>
          <p:cNvPr id="21" name="object 21"/>
          <p:cNvSpPr/>
          <p:nvPr/>
        </p:nvSpPr>
        <p:spPr>
          <a:xfrm>
            <a:off x="2935287" y="3014662"/>
            <a:ext cx="589280" cy="335280"/>
          </a:xfrm>
          <a:custGeom>
            <a:avLst/>
            <a:gdLst/>
            <a:ahLst/>
            <a:cxnLst/>
            <a:rect l="l" t="t" r="r" b="b"/>
            <a:pathLst>
              <a:path w="589279" h="335279">
                <a:moveTo>
                  <a:pt x="0" y="0"/>
                </a:moveTo>
                <a:lnTo>
                  <a:pt x="588962" y="0"/>
                </a:lnTo>
                <a:lnTo>
                  <a:pt x="588962" y="334962"/>
                </a:lnTo>
                <a:lnTo>
                  <a:pt x="0" y="334962"/>
                </a:lnTo>
                <a:lnTo>
                  <a:pt x="0" y="0"/>
                </a:lnTo>
                <a:close/>
              </a:path>
            </a:pathLst>
          </a:custGeom>
          <a:ln w="9525">
            <a:solidFill>
              <a:srgbClr val="0000FF"/>
            </a:solidFill>
          </a:ln>
        </p:spPr>
        <p:txBody>
          <a:bodyPr wrap="square" lIns="0" tIns="0" rIns="0" bIns="0" rtlCol="0"/>
          <a:lstStyle/>
          <a:p/>
        </p:txBody>
      </p:sp>
      <p:sp>
        <p:nvSpPr>
          <p:cNvPr id="22" name="object 22"/>
          <p:cNvSpPr txBox="1"/>
          <p:nvPr/>
        </p:nvSpPr>
        <p:spPr>
          <a:xfrm>
            <a:off x="3014027" y="3032442"/>
            <a:ext cx="481965" cy="265430"/>
          </a:xfrm>
          <a:prstGeom prst="rect">
            <a:avLst/>
          </a:prstGeom>
        </p:spPr>
        <p:txBody>
          <a:bodyPr wrap="square" lIns="0" tIns="15240" rIns="0" bIns="0" rtlCol="0" vert="horz">
            <a:spAutoFit/>
          </a:bodyPr>
          <a:lstStyle/>
          <a:p>
            <a:pPr marL="12700">
              <a:lnSpc>
                <a:spcPct val="100000"/>
              </a:lnSpc>
              <a:spcBef>
                <a:spcPts val="120"/>
              </a:spcBef>
            </a:pPr>
            <a:r>
              <a:rPr dirty="0" sz="1550" spc="20" b="1">
                <a:solidFill>
                  <a:srgbClr val="FFFFFF"/>
                </a:solidFill>
                <a:latin typeface="Yu Gothic"/>
                <a:cs typeface="Yu Gothic"/>
              </a:rPr>
              <a:t>手術 </a:t>
            </a:r>
            <a:endParaRPr sz="1550">
              <a:latin typeface="Yu Gothic"/>
              <a:cs typeface="Yu Gothic"/>
            </a:endParaRPr>
          </a:p>
        </p:txBody>
      </p:sp>
      <p:sp>
        <p:nvSpPr>
          <p:cNvPr id="23" name="object 23"/>
          <p:cNvSpPr txBox="1"/>
          <p:nvPr/>
        </p:nvSpPr>
        <p:spPr>
          <a:xfrm>
            <a:off x="3551237" y="2617787"/>
            <a:ext cx="935355" cy="1304925"/>
          </a:xfrm>
          <a:prstGeom prst="rect">
            <a:avLst/>
          </a:prstGeom>
          <a:solidFill>
            <a:srgbClr val="3366FF"/>
          </a:solidFill>
          <a:ln w="9525">
            <a:solidFill>
              <a:srgbClr val="4F6128"/>
            </a:solidFill>
          </a:ln>
        </p:spPr>
        <p:txBody>
          <a:bodyPr wrap="square" lIns="0" tIns="29209" rIns="0" bIns="0" rtlCol="0" vert="horz">
            <a:spAutoFit/>
          </a:bodyPr>
          <a:lstStyle/>
          <a:p>
            <a:pPr algn="ctr" marL="108585" marR="100965" indent="55244">
              <a:lnSpc>
                <a:spcPct val="101600"/>
              </a:lnSpc>
              <a:spcBef>
                <a:spcPts val="229"/>
              </a:spcBef>
            </a:pPr>
            <a:r>
              <a:rPr dirty="0" sz="1550" spc="20" b="1">
                <a:solidFill>
                  <a:srgbClr val="FFFFFF"/>
                </a:solidFill>
                <a:latin typeface="Yu Gothic"/>
                <a:cs typeface="Yu Gothic"/>
              </a:rPr>
              <a:t>病理 非完全 緩解</a:t>
            </a:r>
            <a:r>
              <a:rPr dirty="0" sz="1550" b="1">
                <a:solidFill>
                  <a:srgbClr val="FFFFFF"/>
                </a:solidFill>
                <a:latin typeface="Yu Gothic"/>
                <a:cs typeface="Yu Gothic"/>
              </a:rPr>
              <a:t>;</a:t>
            </a:r>
            <a:r>
              <a:rPr dirty="0" sz="1550" spc="-80" b="1">
                <a:solidFill>
                  <a:srgbClr val="FFFFFF"/>
                </a:solidFill>
                <a:latin typeface="Yu Gothic"/>
                <a:cs typeface="Yu Gothic"/>
              </a:rPr>
              <a:t> </a:t>
            </a:r>
            <a:r>
              <a:rPr dirty="0" sz="1550" spc="20" b="1">
                <a:solidFill>
                  <a:srgbClr val="FFFFFF"/>
                </a:solidFill>
                <a:latin typeface="Yu Gothic"/>
                <a:cs typeface="Yu Gothic"/>
              </a:rPr>
              <a:t>或 </a:t>
            </a:r>
            <a:r>
              <a:rPr dirty="0" sz="1550" spc="20" b="1">
                <a:solidFill>
                  <a:srgbClr val="FFFFFF"/>
                </a:solidFill>
                <a:latin typeface="Yu Gothic"/>
                <a:cs typeface="Yu Gothic"/>
              </a:rPr>
              <a:t>有淋巴 轉移 </a:t>
            </a:r>
            <a:endParaRPr sz="1550">
              <a:latin typeface="Yu Gothic"/>
              <a:cs typeface="Yu Gothic"/>
            </a:endParaRPr>
          </a:p>
        </p:txBody>
      </p:sp>
      <p:sp>
        <p:nvSpPr>
          <p:cNvPr id="24" name="object 24"/>
          <p:cNvSpPr txBox="1"/>
          <p:nvPr/>
        </p:nvSpPr>
        <p:spPr>
          <a:xfrm>
            <a:off x="4363402" y="4618863"/>
            <a:ext cx="4564380" cy="1305560"/>
          </a:xfrm>
          <a:prstGeom prst="rect">
            <a:avLst/>
          </a:prstGeom>
        </p:spPr>
        <p:txBody>
          <a:bodyPr wrap="square" lIns="0" tIns="12065" rIns="0" bIns="0" rtlCol="0" vert="horz">
            <a:spAutoFit/>
          </a:bodyPr>
          <a:lstStyle/>
          <a:p>
            <a:pPr marL="12700">
              <a:lnSpc>
                <a:spcPct val="100000"/>
              </a:lnSpc>
              <a:spcBef>
                <a:spcPts val="95"/>
              </a:spcBef>
            </a:pPr>
            <a:r>
              <a:rPr dirty="0" sz="2800" spc="-5" b="1">
                <a:latin typeface="Yu Gothic"/>
                <a:cs typeface="Yu Gothic"/>
              </a:rPr>
              <a:t>標準療法</a:t>
            </a:r>
            <a:r>
              <a:rPr dirty="0" sz="2800" spc="-10" b="1">
                <a:latin typeface="Yu Gothic"/>
                <a:cs typeface="Yu Gothic"/>
              </a:rPr>
              <a:t>:</a:t>
            </a:r>
            <a:r>
              <a:rPr dirty="0" sz="2800" b="1">
                <a:latin typeface="Yu Gothic"/>
                <a:cs typeface="Yu Gothic"/>
              </a:rPr>
              <a:t> </a:t>
            </a:r>
            <a:endParaRPr sz="2800">
              <a:latin typeface="Yu Gothic"/>
              <a:cs typeface="Yu Gothic"/>
            </a:endParaRPr>
          </a:p>
          <a:p>
            <a:pPr marL="12700">
              <a:lnSpc>
                <a:spcPct val="100000"/>
              </a:lnSpc>
            </a:pPr>
            <a:r>
              <a:rPr dirty="0" sz="2800" spc="-5" b="1">
                <a:latin typeface="Yu Gothic"/>
                <a:cs typeface="Yu Gothic"/>
              </a:rPr>
              <a:t>HR+: 荷爾蒙治療 </a:t>
            </a:r>
            <a:endParaRPr sz="2800">
              <a:latin typeface="Yu Gothic"/>
              <a:cs typeface="Yu Gothic"/>
            </a:endParaRPr>
          </a:p>
          <a:p>
            <a:pPr marL="12700">
              <a:lnSpc>
                <a:spcPct val="100000"/>
              </a:lnSpc>
            </a:pPr>
            <a:r>
              <a:rPr dirty="0" sz="2800" spc="-10" b="1">
                <a:latin typeface="Yu Gothic"/>
                <a:cs typeface="Yu Gothic"/>
              </a:rPr>
              <a:t>HR-:</a:t>
            </a:r>
            <a:r>
              <a:rPr dirty="0" sz="2800" spc="-35" b="1">
                <a:latin typeface="Yu Gothic"/>
                <a:cs typeface="Yu Gothic"/>
              </a:rPr>
              <a:t> </a:t>
            </a:r>
            <a:r>
              <a:rPr dirty="0" sz="2800" spc="-5" b="1">
                <a:latin typeface="Yu Gothic"/>
                <a:cs typeface="Yu Gothic"/>
              </a:rPr>
              <a:t>沒有進一步全身性治療 </a:t>
            </a:r>
            <a:endParaRPr sz="2800">
              <a:latin typeface="Yu Gothic"/>
              <a:cs typeface="Yu Gothic"/>
            </a:endParaRPr>
          </a:p>
        </p:txBody>
      </p:sp>
      <p:sp>
        <p:nvSpPr>
          <p:cNvPr id="25" name="object 25"/>
          <p:cNvSpPr txBox="1"/>
          <p:nvPr/>
        </p:nvSpPr>
        <p:spPr>
          <a:xfrm>
            <a:off x="228600" y="2066925"/>
            <a:ext cx="3224530" cy="738505"/>
          </a:xfrm>
          <a:prstGeom prst="rect">
            <a:avLst/>
          </a:prstGeom>
          <a:solidFill>
            <a:srgbClr val="FFFF00"/>
          </a:solidFill>
        </p:spPr>
        <p:txBody>
          <a:bodyPr wrap="square" lIns="0" tIns="24130" rIns="0" bIns="0" rtlCol="0" vert="horz">
            <a:spAutoFit/>
          </a:bodyPr>
          <a:lstStyle/>
          <a:p>
            <a:pPr marL="90805" marR="41910">
              <a:lnSpc>
                <a:spcPct val="100000"/>
              </a:lnSpc>
              <a:spcBef>
                <a:spcPts val="190"/>
              </a:spcBef>
            </a:pPr>
            <a:r>
              <a:rPr dirty="0" sz="2100" b="1">
                <a:latin typeface="Yu Gothic"/>
                <a:cs typeface="Yu Gothic"/>
              </a:rPr>
              <a:t>荷爾蒙受體</a:t>
            </a:r>
            <a:r>
              <a:rPr dirty="0" sz="2100" spc="-5" b="1">
                <a:latin typeface="Yu Gothic"/>
                <a:cs typeface="Yu Gothic"/>
              </a:rPr>
              <a:t>(HR)</a:t>
            </a:r>
            <a:r>
              <a:rPr dirty="0" sz="2100" b="1">
                <a:latin typeface="Yu Gothic"/>
                <a:cs typeface="Yu Gothic"/>
              </a:rPr>
              <a:t>陽或陰性 </a:t>
            </a:r>
            <a:r>
              <a:rPr dirty="0" sz="2100" spc="-5" b="1">
                <a:latin typeface="Yu Gothic"/>
                <a:cs typeface="Yu Gothic"/>
              </a:rPr>
              <a:t>HER2</a:t>
            </a:r>
            <a:r>
              <a:rPr dirty="0" sz="2100" b="1">
                <a:latin typeface="Yu Gothic"/>
                <a:cs typeface="Yu Gothic"/>
              </a:rPr>
              <a:t>受體陰性 </a:t>
            </a:r>
            <a:endParaRPr sz="2100">
              <a:latin typeface="Yu Gothic"/>
              <a:cs typeface="Yu Gothic"/>
            </a:endParaRPr>
          </a:p>
        </p:txBody>
      </p:sp>
      <p:sp>
        <p:nvSpPr>
          <p:cNvPr id="26" name="object 26"/>
          <p:cNvSpPr txBox="1"/>
          <p:nvPr/>
        </p:nvSpPr>
        <p:spPr>
          <a:xfrm>
            <a:off x="4363402" y="6511988"/>
            <a:ext cx="4216400" cy="186690"/>
          </a:xfrm>
          <a:prstGeom prst="rect">
            <a:avLst/>
          </a:prstGeom>
        </p:spPr>
        <p:txBody>
          <a:bodyPr wrap="square" lIns="0" tIns="13335" rIns="0" bIns="0" rtlCol="0" vert="horz">
            <a:spAutoFit/>
          </a:bodyPr>
          <a:lstStyle/>
          <a:p>
            <a:pPr marL="12700">
              <a:lnSpc>
                <a:spcPct val="100000"/>
              </a:lnSpc>
              <a:spcBef>
                <a:spcPts val="105"/>
              </a:spcBef>
            </a:pPr>
            <a:r>
              <a:rPr dirty="0" sz="1050" b="1">
                <a:solidFill>
                  <a:srgbClr val="715289"/>
                </a:solidFill>
                <a:latin typeface="Calibri"/>
                <a:cs typeface="Calibri"/>
              </a:rPr>
              <a:t>Toi M, et </a:t>
            </a:r>
            <a:r>
              <a:rPr dirty="0" sz="1050" spc="-5" b="1">
                <a:solidFill>
                  <a:srgbClr val="715289"/>
                </a:solidFill>
                <a:latin typeface="Calibri"/>
                <a:cs typeface="Calibri"/>
              </a:rPr>
              <a:t>al. </a:t>
            </a:r>
            <a:r>
              <a:rPr dirty="0" sz="1050" b="1">
                <a:solidFill>
                  <a:srgbClr val="715289"/>
                </a:solidFill>
                <a:latin typeface="Calibri"/>
                <a:cs typeface="Calibri"/>
              </a:rPr>
              <a:t>SABCS 2016; </a:t>
            </a:r>
            <a:r>
              <a:rPr dirty="0" sz="1050" spc="-5" b="1">
                <a:solidFill>
                  <a:srgbClr val="715289"/>
                </a:solidFill>
                <a:latin typeface="Calibri"/>
                <a:cs typeface="Calibri"/>
              </a:rPr>
              <a:t>Masuda </a:t>
            </a:r>
            <a:r>
              <a:rPr dirty="0" sz="1050" b="1">
                <a:solidFill>
                  <a:srgbClr val="715289"/>
                </a:solidFill>
                <a:latin typeface="Calibri"/>
                <a:cs typeface="Calibri"/>
              </a:rPr>
              <a:t>N et </a:t>
            </a:r>
            <a:r>
              <a:rPr dirty="0" sz="1050" spc="-5" b="1">
                <a:solidFill>
                  <a:srgbClr val="715289"/>
                </a:solidFill>
                <a:latin typeface="Calibri"/>
                <a:cs typeface="Calibri"/>
              </a:rPr>
              <a:t>al. </a:t>
            </a:r>
            <a:r>
              <a:rPr dirty="0" sz="1050" b="1">
                <a:solidFill>
                  <a:srgbClr val="715289"/>
                </a:solidFill>
                <a:latin typeface="Calibri"/>
                <a:cs typeface="Calibri"/>
              </a:rPr>
              <a:t>N Engl J Med</a:t>
            </a:r>
            <a:r>
              <a:rPr dirty="0" sz="1050" spc="-110" b="1">
                <a:solidFill>
                  <a:srgbClr val="715289"/>
                </a:solidFill>
                <a:latin typeface="Calibri"/>
                <a:cs typeface="Calibri"/>
              </a:rPr>
              <a:t> </a:t>
            </a:r>
            <a:r>
              <a:rPr dirty="0" sz="1050" b="1">
                <a:solidFill>
                  <a:srgbClr val="715289"/>
                </a:solidFill>
                <a:latin typeface="Calibri"/>
                <a:cs typeface="Calibri"/>
              </a:rPr>
              <a:t>2017;376:2147-2159</a:t>
            </a:r>
            <a:endParaRPr sz="1050">
              <a:latin typeface="Calibri"/>
              <a:cs typeface="Calibri"/>
            </a:endParaRPr>
          </a:p>
        </p:txBody>
      </p:sp>
      <p:sp>
        <p:nvSpPr>
          <p:cNvPr id="27" name="object 27"/>
          <p:cNvSpPr txBox="1"/>
          <p:nvPr/>
        </p:nvSpPr>
        <p:spPr>
          <a:xfrm>
            <a:off x="7213600" y="12700"/>
            <a:ext cx="1930400" cy="1270000"/>
          </a:xfrm>
          <a:prstGeom prst="rect">
            <a:avLst/>
          </a:prstGeom>
          <a:ln w="12700">
            <a:solidFill>
              <a:srgbClr val="000000"/>
            </a:solidFill>
          </a:ln>
        </p:spPr>
        <p:txBody>
          <a:bodyPr wrap="square" lIns="0" tIns="50800" rIns="0" bIns="0" rtlCol="0" vert="horz">
            <a:spAutoFit/>
          </a:bodyPr>
          <a:lstStyle/>
          <a:p>
            <a:pPr marL="25400">
              <a:lnSpc>
                <a:spcPct val="100000"/>
              </a:lnSpc>
              <a:spcBef>
                <a:spcPts val="400"/>
              </a:spcBef>
            </a:pPr>
            <a:r>
              <a:rPr dirty="0" sz="800" b="1" i="1">
                <a:latin typeface="Arial"/>
                <a:cs typeface="Arial"/>
              </a:rPr>
              <a:t>簡報者</a:t>
            </a:r>
            <a:endParaRPr sz="800">
              <a:latin typeface="Arial"/>
              <a:cs typeface="Arial"/>
            </a:endParaRPr>
          </a:p>
          <a:p>
            <a:pPr marL="25400">
              <a:lnSpc>
                <a:spcPct val="100000"/>
              </a:lnSpc>
              <a:spcBef>
                <a:spcPts val="40"/>
              </a:spcBef>
            </a:pPr>
            <a:r>
              <a:rPr dirty="0" sz="800" i="1">
                <a:latin typeface="Arial"/>
                <a:cs typeface="Arial"/>
              </a:rPr>
              <a:t>2021-07-17</a:t>
            </a:r>
            <a:r>
              <a:rPr dirty="0" sz="800" spc="-5" i="1">
                <a:latin typeface="Arial"/>
                <a:cs typeface="Arial"/>
              </a:rPr>
              <a:t> </a:t>
            </a:r>
            <a:r>
              <a:rPr dirty="0" sz="800" i="1">
                <a:latin typeface="Arial"/>
                <a:cs typeface="Arial"/>
              </a:rPr>
              <a:t>15:31:28</a:t>
            </a:r>
            <a:endParaRPr sz="800">
              <a:latin typeface="Arial"/>
              <a:cs typeface="Arial"/>
            </a:endParaRPr>
          </a:p>
          <a:p>
            <a:pPr marL="25400">
              <a:lnSpc>
                <a:spcPct val="100000"/>
              </a:lnSpc>
              <a:spcBef>
                <a:spcPts val="40"/>
              </a:spcBef>
            </a:pPr>
            <a:r>
              <a:rPr dirty="0" sz="1000">
                <a:latin typeface="Arial"/>
                <a:cs typeface="Arial"/>
              </a:rPr>
              <a:t>--------------------------------------------</a:t>
            </a:r>
            <a:endParaRPr sz="1000">
              <a:latin typeface="Arial"/>
              <a:cs typeface="Arial"/>
            </a:endParaRPr>
          </a:p>
          <a:p>
            <a:pPr marL="25400" marR="17780">
              <a:lnSpc>
                <a:spcPct val="100000"/>
              </a:lnSpc>
            </a:pPr>
            <a:r>
              <a:rPr dirty="0" sz="1000">
                <a:latin typeface="Arial"/>
                <a:cs typeface="Arial"/>
              </a:rPr>
              <a:t>* ER-positive: 10% and more by  </a:t>
            </a:r>
            <a:r>
              <a:rPr dirty="0" sz="1000" spc="-420">
                <a:latin typeface="Arial"/>
                <a:cs typeface="Arial"/>
              </a:rPr>
              <a:t>immunohistochemistry</a:t>
            </a:r>
            <a:r>
              <a:rPr dirty="0" sz="1000" spc="-5">
                <a:latin typeface="Arial"/>
                <a:cs typeface="Arial"/>
              </a:rPr>
              <a:t> </a:t>
            </a:r>
            <a:r>
              <a:rPr dirty="0" sz="1000">
                <a:latin typeface="Arial"/>
                <a:cs typeface="Arial"/>
              </a:rPr>
              <a:t>or positive in Allred score  (including weak</a:t>
            </a:r>
            <a:r>
              <a:rPr dirty="0" sz="1000" spc="-15">
                <a:latin typeface="Arial"/>
                <a:cs typeface="Arial"/>
              </a:rPr>
              <a:t> </a:t>
            </a:r>
            <a:r>
              <a:rPr dirty="0" sz="1000">
                <a:latin typeface="Arial"/>
                <a:cs typeface="Arial"/>
              </a:rPr>
              <a:t>positive)</a:t>
            </a:r>
            <a:endParaRPr sz="1000">
              <a:latin typeface="Arial"/>
              <a:cs typeface="Arial"/>
            </a:endParaRPr>
          </a:p>
          <a:p>
            <a:pPr marL="25400" marR="17780">
              <a:lnSpc>
                <a:spcPct val="100000"/>
              </a:lnSpc>
            </a:pPr>
            <a:r>
              <a:rPr dirty="0" sz="1000">
                <a:latin typeface="Arial"/>
                <a:cs typeface="Arial"/>
              </a:rPr>
              <a:t>** Patients with axillary lymph</a:t>
            </a:r>
            <a:r>
              <a:rPr dirty="0" sz="1000" spc="-80">
                <a:latin typeface="Arial"/>
                <a:cs typeface="Arial"/>
              </a:rPr>
              <a:t> </a:t>
            </a:r>
            <a:r>
              <a:rPr dirty="0" sz="1000" spc="-204">
                <a:latin typeface="Arial"/>
                <a:cs typeface="Arial"/>
              </a:rPr>
              <a:t>node  </a:t>
            </a:r>
            <a:r>
              <a:rPr dirty="0" sz="1000">
                <a:latin typeface="Arial"/>
                <a:cs typeface="Arial"/>
              </a:rPr>
              <a:t>micrometastases, isolated tumor  cells, pN0(i), and/or pN0(mol)</a:t>
            </a:r>
            <a:r>
              <a:rPr dirty="0" sz="1000" spc="-100">
                <a:latin typeface="Arial"/>
                <a:cs typeface="Arial"/>
              </a:rPr>
              <a:t> </a:t>
            </a:r>
            <a:r>
              <a:rPr dirty="0" sz="1000">
                <a:latin typeface="Arial"/>
                <a:cs typeface="Arial"/>
              </a:rPr>
              <a:t>are  classed as n0. Classification of  n0, n1-3, n&gt;=4 based on sentinel  lymph node (SLN) biopsy should  comply with Appendix</a:t>
            </a:r>
            <a:r>
              <a:rPr dirty="0" sz="1000" spc="-20">
                <a:latin typeface="Arial"/>
                <a:cs typeface="Arial"/>
              </a:rPr>
              <a:t> </a:t>
            </a:r>
            <a:r>
              <a:rPr dirty="0" sz="1000">
                <a:latin typeface="Arial"/>
                <a:cs typeface="Arial"/>
              </a:rPr>
              <a:t>7.</a:t>
            </a:r>
            <a:endParaRPr sz="10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55</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463" y="260350"/>
            <a:ext cx="9104451" cy="5471972"/>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56</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0" y="188914"/>
            <a:ext cx="9144000" cy="489579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50825" y="4652962"/>
            <a:ext cx="2359024" cy="1768474"/>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348037" y="2133600"/>
            <a:ext cx="2592705" cy="1295400"/>
          </a:xfrm>
          <a:custGeom>
            <a:avLst/>
            <a:gdLst/>
            <a:ahLst/>
            <a:cxnLst/>
            <a:rect l="l" t="t" r="r" b="b"/>
            <a:pathLst>
              <a:path w="2592704" h="1295400">
                <a:moveTo>
                  <a:pt x="0" y="0"/>
                </a:moveTo>
                <a:lnTo>
                  <a:pt x="2592387" y="0"/>
                </a:lnTo>
                <a:lnTo>
                  <a:pt x="2592387" y="1295400"/>
                </a:lnTo>
                <a:lnTo>
                  <a:pt x="0" y="1295400"/>
                </a:lnTo>
                <a:lnTo>
                  <a:pt x="0" y="0"/>
                </a:lnTo>
                <a:close/>
              </a:path>
            </a:pathLst>
          </a:custGeom>
          <a:ln w="73025">
            <a:solidFill>
              <a:srgbClr val="000000"/>
            </a:solidFill>
          </a:ln>
        </p:spPr>
        <p:txBody>
          <a:bodyPr wrap="square" lIns="0" tIns="0" rIns="0" bIns="0" rtlCol="0"/>
          <a:lstStyle/>
          <a:p/>
        </p:txBody>
      </p:sp>
      <p:sp>
        <p:nvSpPr>
          <p:cNvPr id="9" name="object 9"/>
          <p:cNvSpPr/>
          <p:nvPr/>
        </p:nvSpPr>
        <p:spPr>
          <a:xfrm>
            <a:off x="3348037" y="3573462"/>
            <a:ext cx="2592705" cy="1295400"/>
          </a:xfrm>
          <a:custGeom>
            <a:avLst/>
            <a:gdLst/>
            <a:ahLst/>
            <a:cxnLst/>
            <a:rect l="l" t="t" r="r" b="b"/>
            <a:pathLst>
              <a:path w="2592704" h="1295400">
                <a:moveTo>
                  <a:pt x="0" y="0"/>
                </a:moveTo>
                <a:lnTo>
                  <a:pt x="2592387" y="0"/>
                </a:lnTo>
                <a:lnTo>
                  <a:pt x="2592387" y="1295400"/>
                </a:lnTo>
                <a:lnTo>
                  <a:pt x="0" y="1295400"/>
                </a:lnTo>
                <a:lnTo>
                  <a:pt x="0" y="0"/>
                </a:lnTo>
                <a:close/>
              </a:path>
            </a:pathLst>
          </a:custGeom>
          <a:ln w="69850">
            <a:solidFill>
              <a:srgbClr val="000000"/>
            </a:solidFill>
          </a:ln>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57</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559752" y="413257"/>
            <a:ext cx="2414270" cy="513715"/>
          </a:xfrm>
          <a:prstGeom prst="rect">
            <a:avLst/>
          </a:prstGeom>
        </p:spPr>
        <p:txBody>
          <a:bodyPr wrap="square" lIns="0" tIns="13335" rIns="0" bIns="0" rtlCol="0" vert="horz">
            <a:spAutoFit/>
          </a:bodyPr>
          <a:lstStyle/>
          <a:p>
            <a:pPr marL="12700">
              <a:lnSpc>
                <a:spcPct val="100000"/>
              </a:lnSpc>
              <a:spcBef>
                <a:spcPts val="105"/>
              </a:spcBef>
            </a:pPr>
            <a:r>
              <a:rPr dirty="0" sz="3200" spc="-5" b="1">
                <a:latin typeface="Arial"/>
                <a:cs typeface="Arial"/>
              </a:rPr>
              <a:t>Keynote</a:t>
            </a:r>
            <a:r>
              <a:rPr dirty="0" sz="3200" spc="-100" b="1">
                <a:latin typeface="Arial"/>
                <a:cs typeface="Arial"/>
              </a:rPr>
              <a:t> </a:t>
            </a:r>
            <a:r>
              <a:rPr dirty="0" sz="3200" spc="-10" b="1">
                <a:latin typeface="Arial"/>
                <a:cs typeface="Arial"/>
              </a:rPr>
              <a:t>522</a:t>
            </a:r>
            <a:endParaRPr sz="3200">
              <a:latin typeface="Arial"/>
              <a:cs typeface="Arial"/>
            </a:endParaRPr>
          </a:p>
        </p:txBody>
      </p:sp>
      <p:sp>
        <p:nvSpPr>
          <p:cNvPr id="7" name="object 7"/>
          <p:cNvSpPr/>
          <p:nvPr/>
        </p:nvSpPr>
        <p:spPr>
          <a:xfrm>
            <a:off x="379247" y="1749425"/>
            <a:ext cx="4911710" cy="4307205"/>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3635375" y="2420937"/>
            <a:ext cx="5322607" cy="2531960"/>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5527535" y="2057666"/>
            <a:ext cx="1841500" cy="304800"/>
          </a:xfrm>
          <a:prstGeom prst="rect">
            <a:avLst/>
          </a:prstGeom>
          <a:solidFill>
            <a:srgbClr val="FFFF00"/>
          </a:solidFill>
        </p:spPr>
        <p:txBody>
          <a:bodyPr wrap="square" lIns="0" tIns="0" rIns="0" bIns="0" rtlCol="0" vert="horz">
            <a:spAutoFit/>
          </a:bodyPr>
          <a:lstStyle/>
          <a:p>
            <a:pPr>
              <a:lnSpc>
                <a:spcPts val="2400"/>
              </a:lnSpc>
            </a:pPr>
            <a:r>
              <a:rPr dirty="0" sz="2400" spc="-5" b="1">
                <a:latin typeface="標楷體"/>
                <a:cs typeface="標楷體"/>
              </a:rPr>
              <a:t>無事件存活期</a:t>
            </a:r>
            <a:endParaRPr sz="2400">
              <a:latin typeface="標楷體"/>
              <a:cs typeface="標楷體"/>
            </a:endParaRPr>
          </a:p>
        </p:txBody>
      </p:sp>
      <p:sp>
        <p:nvSpPr>
          <p:cNvPr id="10" name="object 10"/>
          <p:cNvSpPr/>
          <p:nvPr/>
        </p:nvSpPr>
        <p:spPr>
          <a:xfrm>
            <a:off x="7399007" y="2025662"/>
            <a:ext cx="0" cy="340360"/>
          </a:xfrm>
          <a:custGeom>
            <a:avLst/>
            <a:gdLst/>
            <a:ahLst/>
            <a:cxnLst/>
            <a:rect l="l" t="t" r="r" b="b"/>
            <a:pathLst>
              <a:path w="0" h="340360">
                <a:moveTo>
                  <a:pt x="0" y="0"/>
                </a:moveTo>
                <a:lnTo>
                  <a:pt x="0" y="339851"/>
                </a:lnTo>
              </a:path>
            </a:pathLst>
          </a:custGeom>
          <a:ln w="85344">
            <a:solidFill>
              <a:srgbClr val="FFFF00"/>
            </a:solidFill>
          </a:ln>
        </p:spPr>
        <p:txBody>
          <a:bodyPr wrap="square" lIns="0" tIns="0" rIns="0" bIns="0" rtlCol="0"/>
          <a:lstStyle/>
          <a:p/>
        </p:txBody>
      </p:sp>
      <p:sp>
        <p:nvSpPr>
          <p:cNvPr id="11" name="object 11"/>
          <p:cNvSpPr txBox="1"/>
          <p:nvPr/>
        </p:nvSpPr>
        <p:spPr>
          <a:xfrm>
            <a:off x="1220597" y="6261315"/>
            <a:ext cx="2146300" cy="304800"/>
          </a:xfrm>
          <a:prstGeom prst="rect">
            <a:avLst/>
          </a:prstGeom>
          <a:solidFill>
            <a:srgbClr val="FFFF00"/>
          </a:solidFill>
        </p:spPr>
        <p:txBody>
          <a:bodyPr wrap="square" lIns="0" tIns="0" rIns="0" bIns="0" rtlCol="0" vert="horz">
            <a:spAutoFit/>
          </a:bodyPr>
          <a:lstStyle/>
          <a:p>
            <a:pPr>
              <a:lnSpc>
                <a:spcPts val="2400"/>
              </a:lnSpc>
            </a:pPr>
            <a:r>
              <a:rPr dirty="0" sz="2400" spc="-5" b="1">
                <a:latin typeface="標楷體"/>
                <a:cs typeface="標楷體"/>
              </a:rPr>
              <a:t>病理完全緩解率</a:t>
            </a:r>
            <a:endParaRPr sz="2400">
              <a:latin typeface="標楷體"/>
              <a:cs typeface="標楷體"/>
            </a:endParaRPr>
          </a:p>
        </p:txBody>
      </p:sp>
      <p:sp>
        <p:nvSpPr>
          <p:cNvPr id="12" name="object 12"/>
          <p:cNvSpPr/>
          <p:nvPr/>
        </p:nvSpPr>
        <p:spPr>
          <a:xfrm>
            <a:off x="3396869" y="6229312"/>
            <a:ext cx="0" cy="340360"/>
          </a:xfrm>
          <a:custGeom>
            <a:avLst/>
            <a:gdLst/>
            <a:ahLst/>
            <a:cxnLst/>
            <a:rect l="l" t="t" r="r" b="b"/>
            <a:pathLst>
              <a:path w="0" h="340359">
                <a:moveTo>
                  <a:pt x="0" y="0"/>
                </a:moveTo>
                <a:lnTo>
                  <a:pt x="0" y="339851"/>
                </a:lnTo>
              </a:path>
            </a:pathLst>
          </a:custGeom>
          <a:ln w="85344">
            <a:solidFill>
              <a:srgbClr val="FFFF00"/>
            </a:solidFill>
          </a:ln>
        </p:spPr>
        <p:txBody>
          <a:bodyPr wrap="square" lIns="0" tIns="0" rIns="0" bIns="0" rtlCol="0"/>
          <a:lstStyl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200" y="2488412"/>
            <a:ext cx="9117965" cy="990600"/>
          </a:xfrm>
          <a:custGeom>
            <a:avLst/>
            <a:gdLst/>
            <a:ahLst/>
            <a:cxnLst/>
            <a:rect l="l" t="t" r="r" b="b"/>
            <a:pathLst>
              <a:path w="9117965" h="990600">
                <a:moveTo>
                  <a:pt x="0" y="990600"/>
                </a:moveTo>
                <a:lnTo>
                  <a:pt x="9117799" y="990600"/>
                </a:lnTo>
                <a:lnTo>
                  <a:pt x="9117799" y="0"/>
                </a:lnTo>
                <a:lnTo>
                  <a:pt x="0" y="0"/>
                </a:lnTo>
                <a:lnTo>
                  <a:pt x="0" y="990600"/>
                </a:lnTo>
                <a:close/>
              </a:path>
            </a:pathLst>
          </a:custGeom>
          <a:solidFill>
            <a:srgbClr val="0099CC"/>
          </a:solidFill>
        </p:spPr>
        <p:txBody>
          <a:bodyPr wrap="square" lIns="0" tIns="0" rIns="0" bIns="0" rtlCol="0"/>
          <a:lstStyle/>
          <a:p/>
        </p:txBody>
      </p:sp>
      <p:sp>
        <p:nvSpPr>
          <p:cNvPr id="3" name="object 3"/>
          <p:cNvSpPr/>
          <p:nvPr/>
        </p:nvSpPr>
        <p:spPr>
          <a:xfrm>
            <a:off x="6282634" y="2488407"/>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5390A8"/>
          </a:solidFill>
        </p:spPr>
        <p:txBody>
          <a:bodyPr wrap="square" lIns="0" tIns="0" rIns="0" bIns="0" rtlCol="0"/>
          <a:lstStyle/>
          <a:p/>
        </p:txBody>
      </p:sp>
      <p:sp>
        <p:nvSpPr>
          <p:cNvPr id="4" name="object 4"/>
          <p:cNvSpPr/>
          <p:nvPr/>
        </p:nvSpPr>
        <p:spPr>
          <a:xfrm>
            <a:off x="6816065" y="2489200"/>
            <a:ext cx="605790" cy="990600"/>
          </a:xfrm>
          <a:custGeom>
            <a:avLst/>
            <a:gdLst/>
            <a:ahLst/>
            <a:cxnLst/>
            <a:rect l="l" t="t" r="r" b="b"/>
            <a:pathLst>
              <a:path w="605790"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E0E0B7"/>
          </a:solidFill>
        </p:spPr>
        <p:txBody>
          <a:bodyPr wrap="square" lIns="0" tIns="0" rIns="0" bIns="0" rtlCol="0"/>
          <a:lstStyle/>
          <a:p/>
        </p:txBody>
      </p:sp>
      <p:sp>
        <p:nvSpPr>
          <p:cNvPr id="5" name="object 5"/>
          <p:cNvSpPr/>
          <p:nvPr/>
        </p:nvSpPr>
        <p:spPr>
          <a:xfrm>
            <a:off x="8549092" y="2489995"/>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5390A8"/>
          </a:solidFill>
        </p:spPr>
        <p:txBody>
          <a:bodyPr wrap="square" lIns="0" tIns="0" rIns="0" bIns="0" rtlCol="0"/>
          <a:lstStyle/>
          <a:p/>
        </p:txBody>
      </p:sp>
      <p:sp>
        <p:nvSpPr>
          <p:cNvPr id="6" name="object 6"/>
          <p:cNvSpPr/>
          <p:nvPr/>
        </p:nvSpPr>
        <p:spPr>
          <a:xfrm>
            <a:off x="7374627" y="2489200"/>
            <a:ext cx="450215" cy="990600"/>
          </a:xfrm>
          <a:custGeom>
            <a:avLst/>
            <a:gdLst/>
            <a:ahLst/>
            <a:cxnLst/>
            <a:rect l="l" t="t" r="r" b="b"/>
            <a:pathLst>
              <a:path w="450215" h="990600">
                <a:moveTo>
                  <a:pt x="450161" y="0"/>
                </a:moveTo>
                <a:lnTo>
                  <a:pt x="49691" y="0"/>
                </a:lnTo>
                <a:lnTo>
                  <a:pt x="40250" y="28355"/>
                </a:lnTo>
                <a:lnTo>
                  <a:pt x="24349" y="104384"/>
                </a:lnTo>
                <a:lnTo>
                  <a:pt x="17889" y="150571"/>
                </a:lnTo>
                <a:lnTo>
                  <a:pt x="12422" y="201215"/>
                </a:lnTo>
                <a:lnTo>
                  <a:pt x="7950" y="255574"/>
                </a:lnTo>
                <a:lnTo>
                  <a:pt x="4472" y="312905"/>
                </a:lnTo>
                <a:lnTo>
                  <a:pt x="1987" y="372465"/>
                </a:lnTo>
                <a:lnTo>
                  <a:pt x="496" y="433511"/>
                </a:lnTo>
                <a:lnTo>
                  <a:pt x="0" y="495299"/>
                </a:lnTo>
                <a:lnTo>
                  <a:pt x="496" y="557088"/>
                </a:lnTo>
                <a:lnTo>
                  <a:pt x="1987" y="618134"/>
                </a:lnTo>
                <a:lnTo>
                  <a:pt x="4472" y="677694"/>
                </a:lnTo>
                <a:lnTo>
                  <a:pt x="7950" y="735025"/>
                </a:lnTo>
                <a:lnTo>
                  <a:pt x="12422" y="789384"/>
                </a:lnTo>
                <a:lnTo>
                  <a:pt x="17889" y="840028"/>
                </a:lnTo>
                <a:lnTo>
                  <a:pt x="24349" y="886215"/>
                </a:lnTo>
                <a:lnTo>
                  <a:pt x="31802" y="927201"/>
                </a:lnTo>
                <a:lnTo>
                  <a:pt x="49691" y="990600"/>
                </a:lnTo>
                <a:lnTo>
                  <a:pt x="450161" y="990600"/>
                </a:lnTo>
                <a:lnTo>
                  <a:pt x="448491" y="929173"/>
                </a:lnTo>
                <a:lnTo>
                  <a:pt x="444224" y="866851"/>
                </a:lnTo>
                <a:lnTo>
                  <a:pt x="438473" y="800833"/>
                </a:lnTo>
                <a:lnTo>
                  <a:pt x="435389" y="765563"/>
                </a:lnTo>
                <a:lnTo>
                  <a:pt x="429499" y="688751"/>
                </a:lnTo>
                <a:lnTo>
                  <a:pt x="426972" y="646509"/>
                </a:lnTo>
                <a:lnTo>
                  <a:pt x="424908" y="601243"/>
                </a:lnTo>
                <a:lnTo>
                  <a:pt x="423447" y="552602"/>
                </a:lnTo>
                <a:lnTo>
                  <a:pt x="422728" y="500237"/>
                </a:lnTo>
                <a:lnTo>
                  <a:pt x="422891" y="443798"/>
                </a:lnTo>
                <a:lnTo>
                  <a:pt x="424073" y="382934"/>
                </a:lnTo>
                <a:lnTo>
                  <a:pt x="426415" y="317296"/>
                </a:lnTo>
                <a:lnTo>
                  <a:pt x="430056" y="246534"/>
                </a:lnTo>
                <a:lnTo>
                  <a:pt x="435134" y="170297"/>
                </a:lnTo>
                <a:lnTo>
                  <a:pt x="441789" y="88236"/>
                </a:lnTo>
                <a:lnTo>
                  <a:pt x="450161" y="0"/>
                </a:lnTo>
                <a:close/>
              </a:path>
            </a:pathLst>
          </a:custGeom>
          <a:solidFill>
            <a:srgbClr val="000000"/>
          </a:solidFill>
        </p:spPr>
        <p:txBody>
          <a:bodyPr wrap="square" lIns="0" tIns="0" rIns="0" bIns="0" rtlCol="0"/>
          <a:lstStyle/>
          <a:p/>
        </p:txBody>
      </p:sp>
      <p:sp>
        <p:nvSpPr>
          <p:cNvPr id="7" name="object 7"/>
          <p:cNvSpPr/>
          <p:nvPr/>
        </p:nvSpPr>
        <p:spPr>
          <a:xfrm>
            <a:off x="7656512" y="2489200"/>
            <a:ext cx="574675" cy="990600"/>
          </a:xfrm>
          <a:custGeom>
            <a:avLst/>
            <a:gdLst/>
            <a:ahLst/>
            <a:cxnLst/>
            <a:rect l="l" t="t" r="r" b="b"/>
            <a:pathLst>
              <a:path w="574675" h="990600">
                <a:moveTo>
                  <a:pt x="574675" y="0"/>
                </a:moveTo>
                <a:lnTo>
                  <a:pt x="0" y="0"/>
                </a:lnTo>
                <a:lnTo>
                  <a:pt x="1330" y="40856"/>
                </a:lnTo>
                <a:lnTo>
                  <a:pt x="5008" y="86606"/>
                </a:lnTo>
                <a:lnTo>
                  <a:pt x="10564" y="136326"/>
                </a:lnTo>
                <a:lnTo>
                  <a:pt x="17529" y="189088"/>
                </a:lnTo>
                <a:lnTo>
                  <a:pt x="25433" y="243967"/>
                </a:lnTo>
                <a:lnTo>
                  <a:pt x="33807" y="300037"/>
                </a:lnTo>
                <a:lnTo>
                  <a:pt x="42180" y="356371"/>
                </a:lnTo>
                <a:lnTo>
                  <a:pt x="50085" y="412044"/>
                </a:lnTo>
                <a:lnTo>
                  <a:pt x="57049" y="466129"/>
                </a:lnTo>
                <a:lnTo>
                  <a:pt x="62606" y="517701"/>
                </a:lnTo>
                <a:lnTo>
                  <a:pt x="66284" y="565833"/>
                </a:lnTo>
                <a:lnTo>
                  <a:pt x="67614" y="609600"/>
                </a:lnTo>
                <a:lnTo>
                  <a:pt x="67482" y="667122"/>
                </a:lnTo>
                <a:lnTo>
                  <a:pt x="66558" y="717351"/>
                </a:lnTo>
                <a:lnTo>
                  <a:pt x="64049" y="762520"/>
                </a:lnTo>
                <a:lnTo>
                  <a:pt x="59162" y="804862"/>
                </a:lnTo>
                <a:lnTo>
                  <a:pt x="51107" y="846608"/>
                </a:lnTo>
                <a:lnTo>
                  <a:pt x="39089" y="889992"/>
                </a:lnTo>
                <a:lnTo>
                  <a:pt x="22318" y="937245"/>
                </a:lnTo>
                <a:lnTo>
                  <a:pt x="0" y="990600"/>
                </a:lnTo>
                <a:lnTo>
                  <a:pt x="574675" y="990600"/>
                </a:lnTo>
                <a:lnTo>
                  <a:pt x="574675" y="0"/>
                </a:lnTo>
                <a:close/>
              </a:path>
            </a:pathLst>
          </a:custGeom>
          <a:solidFill>
            <a:srgbClr val="3366CC"/>
          </a:solidFill>
        </p:spPr>
        <p:txBody>
          <a:bodyPr wrap="square" lIns="0" tIns="0" rIns="0" bIns="0" rtlCol="0"/>
          <a:lstStyle/>
          <a:p/>
        </p:txBody>
      </p:sp>
      <p:sp>
        <p:nvSpPr>
          <p:cNvPr id="8" name="object 8"/>
          <p:cNvSpPr/>
          <p:nvPr/>
        </p:nvSpPr>
        <p:spPr>
          <a:xfrm>
            <a:off x="8179202" y="2489995"/>
            <a:ext cx="431165" cy="990600"/>
          </a:xfrm>
          <a:custGeom>
            <a:avLst/>
            <a:gdLst/>
            <a:ahLst/>
            <a:cxnLst/>
            <a:rect l="l" t="t" r="r" b="b"/>
            <a:pathLst>
              <a:path w="431165" h="990600">
                <a:moveTo>
                  <a:pt x="403366" y="0"/>
                </a:moveTo>
                <a:lnTo>
                  <a:pt x="27623" y="0"/>
                </a:lnTo>
                <a:lnTo>
                  <a:pt x="14567" y="30184"/>
                </a:lnTo>
                <a:lnTo>
                  <a:pt x="6042" y="68968"/>
                </a:lnTo>
                <a:lnTo>
                  <a:pt x="1402" y="114895"/>
                </a:lnTo>
                <a:lnTo>
                  <a:pt x="0" y="166511"/>
                </a:lnTo>
                <a:lnTo>
                  <a:pt x="1186" y="222360"/>
                </a:lnTo>
                <a:lnTo>
                  <a:pt x="4316" y="280987"/>
                </a:lnTo>
                <a:lnTo>
                  <a:pt x="8740" y="340937"/>
                </a:lnTo>
                <a:lnTo>
                  <a:pt x="13811" y="400755"/>
                </a:lnTo>
                <a:lnTo>
                  <a:pt x="18883" y="458985"/>
                </a:lnTo>
                <a:lnTo>
                  <a:pt x="23307" y="514173"/>
                </a:lnTo>
                <a:lnTo>
                  <a:pt x="26436" y="564863"/>
                </a:lnTo>
                <a:lnTo>
                  <a:pt x="27623" y="609600"/>
                </a:lnTo>
                <a:lnTo>
                  <a:pt x="25074" y="670768"/>
                </a:lnTo>
                <a:lnTo>
                  <a:pt x="18883" y="729853"/>
                </a:lnTo>
                <a:lnTo>
                  <a:pt x="11235" y="785961"/>
                </a:lnTo>
                <a:lnTo>
                  <a:pt x="4316" y="838200"/>
                </a:lnTo>
                <a:lnTo>
                  <a:pt x="310" y="885676"/>
                </a:lnTo>
                <a:lnTo>
                  <a:pt x="1402" y="927496"/>
                </a:lnTo>
                <a:lnTo>
                  <a:pt x="9778" y="962769"/>
                </a:lnTo>
                <a:lnTo>
                  <a:pt x="27623" y="990600"/>
                </a:lnTo>
                <a:lnTo>
                  <a:pt x="403366" y="990600"/>
                </a:lnTo>
                <a:lnTo>
                  <a:pt x="403366" y="838200"/>
                </a:lnTo>
                <a:lnTo>
                  <a:pt x="403973" y="805396"/>
                </a:lnTo>
                <a:lnTo>
                  <a:pt x="405643" y="765877"/>
                </a:lnTo>
                <a:lnTo>
                  <a:pt x="408149" y="720573"/>
                </a:lnTo>
                <a:lnTo>
                  <a:pt x="411261" y="670414"/>
                </a:lnTo>
                <a:lnTo>
                  <a:pt x="414754" y="616331"/>
                </a:lnTo>
                <a:lnTo>
                  <a:pt x="418398" y="559254"/>
                </a:lnTo>
                <a:lnTo>
                  <a:pt x="421966" y="500115"/>
                </a:lnTo>
                <a:lnTo>
                  <a:pt x="425231" y="439844"/>
                </a:lnTo>
                <a:lnTo>
                  <a:pt x="427964" y="379371"/>
                </a:lnTo>
                <a:lnTo>
                  <a:pt x="429938" y="319627"/>
                </a:lnTo>
                <a:lnTo>
                  <a:pt x="430925" y="261542"/>
                </a:lnTo>
                <a:lnTo>
                  <a:pt x="430697" y="206048"/>
                </a:lnTo>
                <a:lnTo>
                  <a:pt x="429027" y="154075"/>
                </a:lnTo>
                <a:lnTo>
                  <a:pt x="425686" y="106552"/>
                </a:lnTo>
                <a:lnTo>
                  <a:pt x="420448" y="64412"/>
                </a:lnTo>
                <a:lnTo>
                  <a:pt x="413083" y="28584"/>
                </a:lnTo>
                <a:lnTo>
                  <a:pt x="403366" y="0"/>
                </a:lnTo>
                <a:close/>
              </a:path>
            </a:pathLst>
          </a:custGeom>
          <a:solidFill>
            <a:srgbClr val="003366"/>
          </a:solidFill>
        </p:spPr>
        <p:txBody>
          <a:bodyPr wrap="square" lIns="0" tIns="0" rIns="0" bIns="0" rtlCol="0"/>
          <a:lstStyle/>
          <a:p/>
        </p:txBody>
      </p:sp>
      <p:sp>
        <p:nvSpPr>
          <p:cNvPr id="9" name="object 9"/>
          <p:cNvSpPr/>
          <p:nvPr/>
        </p:nvSpPr>
        <p:spPr>
          <a:xfrm>
            <a:off x="3285434" y="2482056"/>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5390A8"/>
          </a:solidFill>
        </p:spPr>
        <p:txBody>
          <a:bodyPr wrap="square" lIns="0" tIns="0" rIns="0" bIns="0" rtlCol="0"/>
          <a:lstStyle/>
          <a:p/>
        </p:txBody>
      </p:sp>
      <p:sp>
        <p:nvSpPr>
          <p:cNvPr id="10" name="object 10"/>
          <p:cNvSpPr/>
          <p:nvPr/>
        </p:nvSpPr>
        <p:spPr>
          <a:xfrm>
            <a:off x="3818867" y="2481262"/>
            <a:ext cx="605790" cy="990600"/>
          </a:xfrm>
          <a:custGeom>
            <a:avLst/>
            <a:gdLst/>
            <a:ahLst/>
            <a:cxnLst/>
            <a:rect l="l" t="t" r="r" b="b"/>
            <a:pathLst>
              <a:path w="605789"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000000"/>
          </a:solidFill>
        </p:spPr>
        <p:txBody>
          <a:bodyPr wrap="square" lIns="0" tIns="0" rIns="0" bIns="0" rtlCol="0"/>
          <a:lstStyle/>
          <a:p/>
        </p:txBody>
      </p:sp>
      <p:sp>
        <p:nvSpPr>
          <p:cNvPr id="11" name="object 11"/>
          <p:cNvSpPr/>
          <p:nvPr/>
        </p:nvSpPr>
        <p:spPr>
          <a:xfrm>
            <a:off x="5553480" y="2482056"/>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003366"/>
          </a:solidFill>
        </p:spPr>
        <p:txBody>
          <a:bodyPr wrap="square" lIns="0" tIns="0" rIns="0" bIns="0" rtlCol="0"/>
          <a:lstStyle/>
          <a:p/>
        </p:txBody>
      </p:sp>
      <p:sp>
        <p:nvSpPr>
          <p:cNvPr id="12" name="object 12"/>
          <p:cNvSpPr/>
          <p:nvPr/>
        </p:nvSpPr>
        <p:spPr>
          <a:xfrm>
            <a:off x="4379015" y="2481262"/>
            <a:ext cx="450215" cy="990600"/>
          </a:xfrm>
          <a:custGeom>
            <a:avLst/>
            <a:gdLst/>
            <a:ahLst/>
            <a:cxnLst/>
            <a:rect l="l" t="t" r="r" b="b"/>
            <a:pathLst>
              <a:path w="450214" h="990600">
                <a:moveTo>
                  <a:pt x="450161" y="0"/>
                </a:moveTo>
                <a:lnTo>
                  <a:pt x="49691" y="0"/>
                </a:lnTo>
                <a:lnTo>
                  <a:pt x="40250" y="28355"/>
                </a:lnTo>
                <a:lnTo>
                  <a:pt x="24349" y="104384"/>
                </a:lnTo>
                <a:lnTo>
                  <a:pt x="17889" y="150571"/>
                </a:lnTo>
                <a:lnTo>
                  <a:pt x="12422" y="201215"/>
                </a:lnTo>
                <a:lnTo>
                  <a:pt x="7950" y="255574"/>
                </a:lnTo>
                <a:lnTo>
                  <a:pt x="4472" y="312905"/>
                </a:lnTo>
                <a:lnTo>
                  <a:pt x="1987" y="372465"/>
                </a:lnTo>
                <a:lnTo>
                  <a:pt x="496" y="433511"/>
                </a:lnTo>
                <a:lnTo>
                  <a:pt x="0" y="495299"/>
                </a:lnTo>
                <a:lnTo>
                  <a:pt x="496" y="557088"/>
                </a:lnTo>
                <a:lnTo>
                  <a:pt x="1987" y="618134"/>
                </a:lnTo>
                <a:lnTo>
                  <a:pt x="4472" y="677694"/>
                </a:lnTo>
                <a:lnTo>
                  <a:pt x="7950" y="735025"/>
                </a:lnTo>
                <a:lnTo>
                  <a:pt x="12422" y="789384"/>
                </a:lnTo>
                <a:lnTo>
                  <a:pt x="17889" y="840028"/>
                </a:lnTo>
                <a:lnTo>
                  <a:pt x="24349" y="886215"/>
                </a:lnTo>
                <a:lnTo>
                  <a:pt x="31802" y="927201"/>
                </a:lnTo>
                <a:lnTo>
                  <a:pt x="49691" y="990600"/>
                </a:lnTo>
                <a:lnTo>
                  <a:pt x="450161" y="990600"/>
                </a:lnTo>
                <a:lnTo>
                  <a:pt x="448491" y="929173"/>
                </a:lnTo>
                <a:lnTo>
                  <a:pt x="444224" y="866851"/>
                </a:lnTo>
                <a:lnTo>
                  <a:pt x="438473" y="800833"/>
                </a:lnTo>
                <a:lnTo>
                  <a:pt x="435389" y="765563"/>
                </a:lnTo>
                <a:lnTo>
                  <a:pt x="429499" y="688751"/>
                </a:lnTo>
                <a:lnTo>
                  <a:pt x="426972" y="646509"/>
                </a:lnTo>
                <a:lnTo>
                  <a:pt x="424908" y="601243"/>
                </a:lnTo>
                <a:lnTo>
                  <a:pt x="423447" y="552602"/>
                </a:lnTo>
                <a:lnTo>
                  <a:pt x="422728" y="500237"/>
                </a:lnTo>
                <a:lnTo>
                  <a:pt x="422891" y="443798"/>
                </a:lnTo>
                <a:lnTo>
                  <a:pt x="424073" y="382934"/>
                </a:lnTo>
                <a:lnTo>
                  <a:pt x="426415" y="317296"/>
                </a:lnTo>
                <a:lnTo>
                  <a:pt x="430056" y="246534"/>
                </a:lnTo>
                <a:lnTo>
                  <a:pt x="435134" y="170297"/>
                </a:lnTo>
                <a:lnTo>
                  <a:pt x="441789" y="88236"/>
                </a:lnTo>
                <a:lnTo>
                  <a:pt x="450161" y="0"/>
                </a:lnTo>
                <a:close/>
              </a:path>
            </a:pathLst>
          </a:custGeom>
          <a:solidFill>
            <a:srgbClr val="E0E0B7"/>
          </a:solidFill>
        </p:spPr>
        <p:txBody>
          <a:bodyPr wrap="square" lIns="0" tIns="0" rIns="0" bIns="0" rtlCol="0"/>
          <a:lstStyle/>
          <a:p/>
        </p:txBody>
      </p:sp>
      <p:sp>
        <p:nvSpPr>
          <p:cNvPr id="13" name="object 13"/>
          <p:cNvSpPr/>
          <p:nvPr/>
        </p:nvSpPr>
        <p:spPr>
          <a:xfrm>
            <a:off x="4663282" y="2482056"/>
            <a:ext cx="573405" cy="990600"/>
          </a:xfrm>
          <a:custGeom>
            <a:avLst/>
            <a:gdLst/>
            <a:ahLst/>
            <a:cxnLst/>
            <a:rect l="l" t="t" r="r" b="b"/>
            <a:pathLst>
              <a:path w="573404" h="990600">
                <a:moveTo>
                  <a:pt x="573087" y="0"/>
                </a:moveTo>
                <a:lnTo>
                  <a:pt x="0" y="0"/>
                </a:lnTo>
                <a:lnTo>
                  <a:pt x="1326" y="40856"/>
                </a:lnTo>
                <a:lnTo>
                  <a:pt x="4994" y="86606"/>
                </a:lnTo>
                <a:lnTo>
                  <a:pt x="10535" y="136326"/>
                </a:lnTo>
                <a:lnTo>
                  <a:pt x="17480" y="189088"/>
                </a:lnTo>
                <a:lnTo>
                  <a:pt x="25362" y="243967"/>
                </a:lnTo>
                <a:lnTo>
                  <a:pt x="33712" y="300037"/>
                </a:lnTo>
                <a:lnTo>
                  <a:pt x="42062" y="356371"/>
                </a:lnTo>
                <a:lnTo>
                  <a:pt x="49943" y="412044"/>
                </a:lnTo>
                <a:lnTo>
                  <a:pt x="56889" y="466129"/>
                </a:lnTo>
                <a:lnTo>
                  <a:pt x="62429" y="517701"/>
                </a:lnTo>
                <a:lnTo>
                  <a:pt x="66097" y="565833"/>
                </a:lnTo>
                <a:lnTo>
                  <a:pt x="67424" y="609600"/>
                </a:lnTo>
                <a:lnTo>
                  <a:pt x="67292" y="667122"/>
                </a:lnTo>
                <a:lnTo>
                  <a:pt x="66370" y="717351"/>
                </a:lnTo>
                <a:lnTo>
                  <a:pt x="63868" y="762520"/>
                </a:lnTo>
                <a:lnTo>
                  <a:pt x="58996" y="804862"/>
                </a:lnTo>
                <a:lnTo>
                  <a:pt x="50963" y="846608"/>
                </a:lnTo>
                <a:lnTo>
                  <a:pt x="38979" y="889992"/>
                </a:lnTo>
                <a:lnTo>
                  <a:pt x="22255" y="937245"/>
                </a:lnTo>
                <a:lnTo>
                  <a:pt x="0" y="990600"/>
                </a:lnTo>
                <a:lnTo>
                  <a:pt x="573087" y="990600"/>
                </a:lnTo>
                <a:lnTo>
                  <a:pt x="573087" y="0"/>
                </a:lnTo>
                <a:close/>
              </a:path>
            </a:pathLst>
          </a:custGeom>
          <a:solidFill>
            <a:srgbClr val="3366CC"/>
          </a:solidFill>
        </p:spPr>
        <p:txBody>
          <a:bodyPr wrap="square" lIns="0" tIns="0" rIns="0" bIns="0" rtlCol="0"/>
          <a:lstStyle/>
          <a:p/>
        </p:txBody>
      </p:sp>
      <p:sp>
        <p:nvSpPr>
          <p:cNvPr id="14" name="object 14"/>
          <p:cNvSpPr/>
          <p:nvPr/>
        </p:nvSpPr>
        <p:spPr>
          <a:xfrm>
            <a:off x="5179729" y="2481262"/>
            <a:ext cx="432434" cy="990600"/>
          </a:xfrm>
          <a:custGeom>
            <a:avLst/>
            <a:gdLst/>
            <a:ahLst/>
            <a:cxnLst/>
            <a:rect l="l" t="t" r="r" b="b"/>
            <a:pathLst>
              <a:path w="432435" h="990600">
                <a:moveTo>
                  <a:pt x="404650" y="0"/>
                </a:moveTo>
                <a:lnTo>
                  <a:pt x="27714" y="0"/>
                </a:lnTo>
                <a:lnTo>
                  <a:pt x="14614" y="30184"/>
                </a:lnTo>
                <a:lnTo>
                  <a:pt x="6062" y="68968"/>
                </a:lnTo>
                <a:lnTo>
                  <a:pt x="1407" y="114895"/>
                </a:lnTo>
                <a:lnTo>
                  <a:pt x="0" y="166511"/>
                </a:lnTo>
                <a:lnTo>
                  <a:pt x="1190" y="222360"/>
                </a:lnTo>
                <a:lnTo>
                  <a:pt x="4330" y="280987"/>
                </a:lnTo>
                <a:lnTo>
                  <a:pt x="8768" y="340937"/>
                </a:lnTo>
                <a:lnTo>
                  <a:pt x="13857" y="400755"/>
                </a:lnTo>
                <a:lnTo>
                  <a:pt x="18945" y="458985"/>
                </a:lnTo>
                <a:lnTo>
                  <a:pt x="23383" y="514173"/>
                </a:lnTo>
                <a:lnTo>
                  <a:pt x="26523" y="564863"/>
                </a:lnTo>
                <a:lnTo>
                  <a:pt x="27714" y="609600"/>
                </a:lnTo>
                <a:lnTo>
                  <a:pt x="25156" y="670768"/>
                </a:lnTo>
                <a:lnTo>
                  <a:pt x="18945" y="729853"/>
                </a:lnTo>
                <a:lnTo>
                  <a:pt x="11272" y="785961"/>
                </a:lnTo>
                <a:lnTo>
                  <a:pt x="4330" y="838200"/>
                </a:lnTo>
                <a:lnTo>
                  <a:pt x="311" y="885676"/>
                </a:lnTo>
                <a:lnTo>
                  <a:pt x="1407" y="927496"/>
                </a:lnTo>
                <a:lnTo>
                  <a:pt x="9810" y="962769"/>
                </a:lnTo>
                <a:lnTo>
                  <a:pt x="27714" y="990600"/>
                </a:lnTo>
                <a:lnTo>
                  <a:pt x="404650" y="990600"/>
                </a:lnTo>
                <a:lnTo>
                  <a:pt x="404650" y="838200"/>
                </a:lnTo>
                <a:lnTo>
                  <a:pt x="405259" y="805396"/>
                </a:lnTo>
                <a:lnTo>
                  <a:pt x="406934" y="765877"/>
                </a:lnTo>
                <a:lnTo>
                  <a:pt x="409447" y="720573"/>
                </a:lnTo>
                <a:lnTo>
                  <a:pt x="412570" y="670414"/>
                </a:lnTo>
                <a:lnTo>
                  <a:pt x="416073" y="616331"/>
                </a:lnTo>
                <a:lnTo>
                  <a:pt x="419728" y="559254"/>
                </a:lnTo>
                <a:lnTo>
                  <a:pt x="423307" y="500115"/>
                </a:lnTo>
                <a:lnTo>
                  <a:pt x="426582" y="439844"/>
                </a:lnTo>
                <a:lnTo>
                  <a:pt x="429323" y="379371"/>
                </a:lnTo>
                <a:lnTo>
                  <a:pt x="431303" y="319627"/>
                </a:lnTo>
                <a:lnTo>
                  <a:pt x="432293" y="261542"/>
                </a:lnTo>
                <a:lnTo>
                  <a:pt x="432065" y="206048"/>
                </a:lnTo>
                <a:lnTo>
                  <a:pt x="430390" y="154075"/>
                </a:lnTo>
                <a:lnTo>
                  <a:pt x="427039" y="106552"/>
                </a:lnTo>
                <a:lnTo>
                  <a:pt x="421784" y="64412"/>
                </a:lnTo>
                <a:lnTo>
                  <a:pt x="414397" y="28584"/>
                </a:lnTo>
                <a:lnTo>
                  <a:pt x="404650" y="0"/>
                </a:lnTo>
                <a:close/>
              </a:path>
            </a:pathLst>
          </a:custGeom>
          <a:solidFill>
            <a:srgbClr val="99CCFF"/>
          </a:solidFill>
        </p:spPr>
        <p:txBody>
          <a:bodyPr wrap="square" lIns="0" tIns="0" rIns="0" bIns="0" rtlCol="0"/>
          <a:lstStyle/>
          <a:p/>
        </p:txBody>
      </p:sp>
      <p:sp>
        <p:nvSpPr>
          <p:cNvPr id="15" name="object 15"/>
          <p:cNvSpPr/>
          <p:nvPr/>
        </p:nvSpPr>
        <p:spPr>
          <a:xfrm>
            <a:off x="1910659" y="2488407"/>
            <a:ext cx="600075" cy="990600"/>
          </a:xfrm>
          <a:custGeom>
            <a:avLst/>
            <a:gdLst/>
            <a:ahLst/>
            <a:cxnLst/>
            <a:rect l="l" t="t" r="r" b="b"/>
            <a:pathLst>
              <a:path w="600075" h="990600">
                <a:moveTo>
                  <a:pt x="599972" y="0"/>
                </a:moveTo>
                <a:lnTo>
                  <a:pt x="26504" y="0"/>
                </a:lnTo>
                <a:lnTo>
                  <a:pt x="15315" y="22409"/>
                </a:lnTo>
                <a:lnTo>
                  <a:pt x="7402" y="44826"/>
                </a:lnTo>
                <a:lnTo>
                  <a:pt x="2433" y="67573"/>
                </a:lnTo>
                <a:lnTo>
                  <a:pt x="76" y="90970"/>
                </a:lnTo>
                <a:lnTo>
                  <a:pt x="0" y="115341"/>
                </a:lnTo>
                <a:lnTo>
                  <a:pt x="1873" y="141007"/>
                </a:lnTo>
                <a:lnTo>
                  <a:pt x="5364" y="168290"/>
                </a:lnTo>
                <a:lnTo>
                  <a:pt x="10142" y="197513"/>
                </a:lnTo>
                <a:lnTo>
                  <a:pt x="15875" y="228997"/>
                </a:lnTo>
                <a:lnTo>
                  <a:pt x="22232" y="263064"/>
                </a:lnTo>
                <a:lnTo>
                  <a:pt x="28880" y="300037"/>
                </a:lnTo>
                <a:lnTo>
                  <a:pt x="35490" y="340237"/>
                </a:lnTo>
                <a:lnTo>
                  <a:pt x="41729" y="383987"/>
                </a:lnTo>
                <a:lnTo>
                  <a:pt x="47265" y="431609"/>
                </a:lnTo>
                <a:lnTo>
                  <a:pt x="51768" y="483424"/>
                </a:lnTo>
                <a:lnTo>
                  <a:pt x="54906" y="539754"/>
                </a:lnTo>
                <a:lnTo>
                  <a:pt x="56347" y="600923"/>
                </a:lnTo>
                <a:lnTo>
                  <a:pt x="55760" y="667250"/>
                </a:lnTo>
                <a:lnTo>
                  <a:pt x="52814" y="739060"/>
                </a:lnTo>
                <a:lnTo>
                  <a:pt x="47177" y="816673"/>
                </a:lnTo>
                <a:lnTo>
                  <a:pt x="38517" y="900413"/>
                </a:lnTo>
                <a:lnTo>
                  <a:pt x="26504" y="990600"/>
                </a:lnTo>
                <a:lnTo>
                  <a:pt x="599972" y="990600"/>
                </a:lnTo>
                <a:lnTo>
                  <a:pt x="599972" y="0"/>
                </a:lnTo>
                <a:close/>
              </a:path>
            </a:pathLst>
          </a:custGeom>
          <a:solidFill>
            <a:srgbClr val="99CCFF"/>
          </a:solidFill>
        </p:spPr>
        <p:txBody>
          <a:bodyPr wrap="square" lIns="0" tIns="0" rIns="0" bIns="0" rtlCol="0"/>
          <a:lstStyle/>
          <a:p/>
        </p:txBody>
      </p:sp>
      <p:sp>
        <p:nvSpPr>
          <p:cNvPr id="16" name="object 16"/>
          <p:cNvSpPr/>
          <p:nvPr/>
        </p:nvSpPr>
        <p:spPr>
          <a:xfrm>
            <a:off x="2444091" y="2489200"/>
            <a:ext cx="605790" cy="990600"/>
          </a:xfrm>
          <a:custGeom>
            <a:avLst/>
            <a:gdLst/>
            <a:ahLst/>
            <a:cxnLst/>
            <a:rect l="l" t="t" r="r" b="b"/>
            <a:pathLst>
              <a:path w="605789" h="990600">
                <a:moveTo>
                  <a:pt x="605495" y="0"/>
                </a:moveTo>
                <a:lnTo>
                  <a:pt x="30668" y="0"/>
                </a:lnTo>
                <a:lnTo>
                  <a:pt x="38815" y="44949"/>
                </a:lnTo>
                <a:lnTo>
                  <a:pt x="44144" y="92466"/>
                </a:lnTo>
                <a:lnTo>
                  <a:pt x="46971" y="142180"/>
                </a:lnTo>
                <a:lnTo>
                  <a:pt x="47614" y="193721"/>
                </a:lnTo>
                <a:lnTo>
                  <a:pt x="46387" y="246718"/>
                </a:lnTo>
                <a:lnTo>
                  <a:pt x="43608" y="300801"/>
                </a:lnTo>
                <a:lnTo>
                  <a:pt x="39592" y="355600"/>
                </a:lnTo>
                <a:lnTo>
                  <a:pt x="34656" y="410744"/>
                </a:lnTo>
                <a:lnTo>
                  <a:pt x="29117" y="465864"/>
                </a:lnTo>
                <a:lnTo>
                  <a:pt x="23289" y="520588"/>
                </a:lnTo>
                <a:lnTo>
                  <a:pt x="17491" y="574548"/>
                </a:lnTo>
                <a:lnTo>
                  <a:pt x="12038" y="627372"/>
                </a:lnTo>
                <a:lnTo>
                  <a:pt x="7245" y="678690"/>
                </a:lnTo>
                <a:lnTo>
                  <a:pt x="3431" y="728133"/>
                </a:lnTo>
                <a:lnTo>
                  <a:pt x="910" y="775329"/>
                </a:lnTo>
                <a:lnTo>
                  <a:pt x="0" y="819909"/>
                </a:lnTo>
                <a:lnTo>
                  <a:pt x="1015" y="861501"/>
                </a:lnTo>
                <a:lnTo>
                  <a:pt x="4274" y="899737"/>
                </a:lnTo>
                <a:lnTo>
                  <a:pt x="10091" y="934246"/>
                </a:lnTo>
                <a:lnTo>
                  <a:pt x="18784" y="964656"/>
                </a:lnTo>
                <a:lnTo>
                  <a:pt x="30668" y="990600"/>
                </a:lnTo>
                <a:lnTo>
                  <a:pt x="605495" y="990600"/>
                </a:lnTo>
                <a:lnTo>
                  <a:pt x="605495" y="0"/>
                </a:lnTo>
                <a:close/>
              </a:path>
            </a:pathLst>
          </a:custGeom>
          <a:solidFill>
            <a:srgbClr val="003366"/>
          </a:solidFill>
        </p:spPr>
        <p:txBody>
          <a:bodyPr wrap="square" lIns="0" tIns="0" rIns="0" bIns="0" rtlCol="0"/>
          <a:lstStyle/>
          <a:p/>
        </p:txBody>
      </p:sp>
      <p:sp>
        <p:nvSpPr>
          <p:cNvPr id="17" name="object 17"/>
          <p:cNvSpPr/>
          <p:nvPr/>
        </p:nvSpPr>
        <p:spPr>
          <a:xfrm>
            <a:off x="1181505" y="2482056"/>
            <a:ext cx="384175" cy="990600"/>
          </a:xfrm>
          <a:custGeom>
            <a:avLst/>
            <a:gdLst/>
            <a:ahLst/>
            <a:cxnLst/>
            <a:rect l="l" t="t" r="r" b="b"/>
            <a:pathLst>
              <a:path w="384175" h="990600">
                <a:moveTo>
                  <a:pt x="334514" y="0"/>
                </a:moveTo>
                <a:lnTo>
                  <a:pt x="36928" y="0"/>
                </a:lnTo>
                <a:lnTo>
                  <a:pt x="29912" y="28355"/>
                </a:lnTo>
                <a:lnTo>
                  <a:pt x="18094" y="104384"/>
                </a:lnTo>
                <a:lnTo>
                  <a:pt x="13294" y="150571"/>
                </a:lnTo>
                <a:lnTo>
                  <a:pt x="9232" y="201215"/>
                </a:lnTo>
                <a:lnTo>
                  <a:pt x="5908" y="255574"/>
                </a:lnTo>
                <a:lnTo>
                  <a:pt x="3323" y="312905"/>
                </a:lnTo>
                <a:lnTo>
                  <a:pt x="1477" y="372465"/>
                </a:lnTo>
                <a:lnTo>
                  <a:pt x="369" y="433511"/>
                </a:lnTo>
                <a:lnTo>
                  <a:pt x="0" y="495299"/>
                </a:lnTo>
                <a:lnTo>
                  <a:pt x="369" y="557088"/>
                </a:lnTo>
                <a:lnTo>
                  <a:pt x="1477" y="618134"/>
                </a:lnTo>
                <a:lnTo>
                  <a:pt x="3323" y="677694"/>
                </a:lnTo>
                <a:lnTo>
                  <a:pt x="5908" y="735025"/>
                </a:lnTo>
                <a:lnTo>
                  <a:pt x="9232" y="789384"/>
                </a:lnTo>
                <a:lnTo>
                  <a:pt x="13294" y="840028"/>
                </a:lnTo>
                <a:lnTo>
                  <a:pt x="18094" y="886215"/>
                </a:lnTo>
                <a:lnTo>
                  <a:pt x="23634" y="927201"/>
                </a:lnTo>
                <a:lnTo>
                  <a:pt x="36928" y="990600"/>
                </a:lnTo>
                <a:lnTo>
                  <a:pt x="334514" y="990600"/>
                </a:lnTo>
                <a:lnTo>
                  <a:pt x="337551" y="955079"/>
                </a:lnTo>
                <a:lnTo>
                  <a:pt x="341579" y="912812"/>
                </a:lnTo>
                <a:lnTo>
                  <a:pt x="346360" y="864989"/>
                </a:lnTo>
                <a:lnTo>
                  <a:pt x="351654" y="812800"/>
                </a:lnTo>
                <a:lnTo>
                  <a:pt x="357222" y="757435"/>
                </a:lnTo>
                <a:lnTo>
                  <a:pt x="362824" y="700087"/>
                </a:lnTo>
                <a:lnTo>
                  <a:pt x="368221" y="641945"/>
                </a:lnTo>
                <a:lnTo>
                  <a:pt x="373174" y="584200"/>
                </a:lnTo>
                <a:lnTo>
                  <a:pt x="377443" y="528042"/>
                </a:lnTo>
                <a:lnTo>
                  <a:pt x="380788" y="474662"/>
                </a:lnTo>
                <a:lnTo>
                  <a:pt x="382971" y="425251"/>
                </a:lnTo>
                <a:lnTo>
                  <a:pt x="383752" y="381000"/>
                </a:lnTo>
                <a:lnTo>
                  <a:pt x="384038" y="312905"/>
                </a:lnTo>
                <a:lnTo>
                  <a:pt x="384144" y="255574"/>
                </a:lnTo>
                <a:lnTo>
                  <a:pt x="383463" y="204638"/>
                </a:lnTo>
                <a:lnTo>
                  <a:pt x="380879" y="152400"/>
                </a:lnTo>
                <a:lnTo>
                  <a:pt x="375577" y="104923"/>
                </a:lnTo>
                <a:lnTo>
                  <a:pt x="366672" y="63103"/>
                </a:lnTo>
                <a:lnTo>
                  <a:pt x="353279" y="27830"/>
                </a:lnTo>
                <a:lnTo>
                  <a:pt x="334514" y="0"/>
                </a:lnTo>
                <a:close/>
              </a:path>
            </a:pathLst>
          </a:custGeom>
          <a:solidFill>
            <a:srgbClr val="E0E0B7"/>
          </a:solidFill>
        </p:spPr>
        <p:txBody>
          <a:bodyPr wrap="square" lIns="0" tIns="0" rIns="0" bIns="0" rtlCol="0"/>
          <a:lstStyle/>
          <a:p/>
        </p:txBody>
      </p:sp>
      <p:sp>
        <p:nvSpPr>
          <p:cNvPr id="18" name="object 18"/>
          <p:cNvSpPr/>
          <p:nvPr/>
        </p:nvSpPr>
        <p:spPr>
          <a:xfrm>
            <a:off x="0" y="2479676"/>
            <a:ext cx="459105" cy="992505"/>
          </a:xfrm>
          <a:custGeom>
            <a:avLst/>
            <a:gdLst/>
            <a:ahLst/>
            <a:cxnLst/>
            <a:rect l="l" t="t" r="r" b="b"/>
            <a:pathLst>
              <a:path w="459105" h="992504">
                <a:moveTo>
                  <a:pt x="458788" y="0"/>
                </a:moveTo>
                <a:lnTo>
                  <a:pt x="0" y="9459"/>
                </a:lnTo>
                <a:lnTo>
                  <a:pt x="0" y="992176"/>
                </a:lnTo>
                <a:lnTo>
                  <a:pt x="458788" y="990600"/>
                </a:lnTo>
                <a:lnTo>
                  <a:pt x="458347" y="959823"/>
                </a:lnTo>
                <a:lnTo>
                  <a:pt x="455236" y="898299"/>
                </a:lnTo>
                <a:lnTo>
                  <a:pt x="450082" y="834479"/>
                </a:lnTo>
                <a:lnTo>
                  <a:pt x="447087" y="800833"/>
                </a:lnTo>
                <a:lnTo>
                  <a:pt x="443999" y="765563"/>
                </a:lnTo>
                <a:lnTo>
                  <a:pt x="438102" y="688751"/>
                </a:lnTo>
                <a:lnTo>
                  <a:pt x="435571" y="646509"/>
                </a:lnTo>
                <a:lnTo>
                  <a:pt x="433505" y="601243"/>
                </a:lnTo>
                <a:lnTo>
                  <a:pt x="432042" y="552602"/>
                </a:lnTo>
                <a:lnTo>
                  <a:pt x="431322" y="500237"/>
                </a:lnTo>
                <a:lnTo>
                  <a:pt x="431485" y="443798"/>
                </a:lnTo>
                <a:lnTo>
                  <a:pt x="432669" y="382934"/>
                </a:lnTo>
                <a:lnTo>
                  <a:pt x="435014" y="317296"/>
                </a:lnTo>
                <a:lnTo>
                  <a:pt x="438659" y="246534"/>
                </a:lnTo>
                <a:lnTo>
                  <a:pt x="443744" y="170297"/>
                </a:lnTo>
                <a:lnTo>
                  <a:pt x="450407" y="88236"/>
                </a:lnTo>
                <a:lnTo>
                  <a:pt x="458788" y="0"/>
                </a:lnTo>
                <a:close/>
              </a:path>
            </a:pathLst>
          </a:custGeom>
          <a:solidFill>
            <a:srgbClr val="000000"/>
          </a:solidFill>
        </p:spPr>
        <p:txBody>
          <a:bodyPr wrap="square" lIns="0" tIns="0" rIns="0" bIns="0" rtlCol="0"/>
          <a:lstStyle/>
          <a:p/>
        </p:txBody>
      </p:sp>
      <p:sp>
        <p:nvSpPr>
          <p:cNvPr id="19" name="object 19"/>
          <p:cNvSpPr/>
          <p:nvPr/>
        </p:nvSpPr>
        <p:spPr>
          <a:xfrm>
            <a:off x="291307" y="2482056"/>
            <a:ext cx="573405" cy="990600"/>
          </a:xfrm>
          <a:custGeom>
            <a:avLst/>
            <a:gdLst/>
            <a:ahLst/>
            <a:cxnLst/>
            <a:rect l="l" t="t" r="r" b="b"/>
            <a:pathLst>
              <a:path w="573405" h="990600">
                <a:moveTo>
                  <a:pt x="573087" y="0"/>
                </a:moveTo>
                <a:lnTo>
                  <a:pt x="0" y="0"/>
                </a:lnTo>
                <a:lnTo>
                  <a:pt x="1326" y="40856"/>
                </a:lnTo>
                <a:lnTo>
                  <a:pt x="4994" y="86606"/>
                </a:lnTo>
                <a:lnTo>
                  <a:pt x="10535" y="136326"/>
                </a:lnTo>
                <a:lnTo>
                  <a:pt x="17480" y="189088"/>
                </a:lnTo>
                <a:lnTo>
                  <a:pt x="25362" y="243967"/>
                </a:lnTo>
                <a:lnTo>
                  <a:pt x="33712" y="300037"/>
                </a:lnTo>
                <a:lnTo>
                  <a:pt x="42062" y="356371"/>
                </a:lnTo>
                <a:lnTo>
                  <a:pt x="49943" y="412044"/>
                </a:lnTo>
                <a:lnTo>
                  <a:pt x="56889" y="466129"/>
                </a:lnTo>
                <a:lnTo>
                  <a:pt x="62429" y="517701"/>
                </a:lnTo>
                <a:lnTo>
                  <a:pt x="66097" y="565833"/>
                </a:lnTo>
                <a:lnTo>
                  <a:pt x="67424" y="609600"/>
                </a:lnTo>
                <a:lnTo>
                  <a:pt x="67292" y="667122"/>
                </a:lnTo>
                <a:lnTo>
                  <a:pt x="66370" y="717351"/>
                </a:lnTo>
                <a:lnTo>
                  <a:pt x="63868" y="762520"/>
                </a:lnTo>
                <a:lnTo>
                  <a:pt x="58996" y="804862"/>
                </a:lnTo>
                <a:lnTo>
                  <a:pt x="50963" y="846608"/>
                </a:lnTo>
                <a:lnTo>
                  <a:pt x="38979" y="889992"/>
                </a:lnTo>
                <a:lnTo>
                  <a:pt x="22255" y="937245"/>
                </a:lnTo>
                <a:lnTo>
                  <a:pt x="0" y="990600"/>
                </a:lnTo>
                <a:lnTo>
                  <a:pt x="573087" y="990600"/>
                </a:lnTo>
                <a:lnTo>
                  <a:pt x="573087" y="0"/>
                </a:lnTo>
                <a:close/>
              </a:path>
            </a:pathLst>
          </a:custGeom>
          <a:solidFill>
            <a:srgbClr val="3366CC"/>
          </a:solidFill>
        </p:spPr>
        <p:txBody>
          <a:bodyPr wrap="square" lIns="0" tIns="0" rIns="0" bIns="0" rtlCol="0"/>
          <a:lstStyle/>
          <a:p/>
        </p:txBody>
      </p:sp>
      <p:sp>
        <p:nvSpPr>
          <p:cNvPr id="20" name="object 20"/>
          <p:cNvSpPr/>
          <p:nvPr/>
        </p:nvSpPr>
        <p:spPr>
          <a:xfrm>
            <a:off x="807752" y="2481262"/>
            <a:ext cx="432434" cy="990600"/>
          </a:xfrm>
          <a:custGeom>
            <a:avLst/>
            <a:gdLst/>
            <a:ahLst/>
            <a:cxnLst/>
            <a:rect l="l" t="t" r="r" b="b"/>
            <a:pathLst>
              <a:path w="432434" h="990600">
                <a:moveTo>
                  <a:pt x="404650" y="0"/>
                </a:moveTo>
                <a:lnTo>
                  <a:pt x="27714" y="0"/>
                </a:lnTo>
                <a:lnTo>
                  <a:pt x="14614" y="30184"/>
                </a:lnTo>
                <a:lnTo>
                  <a:pt x="6062" y="68968"/>
                </a:lnTo>
                <a:lnTo>
                  <a:pt x="1407" y="114895"/>
                </a:lnTo>
                <a:lnTo>
                  <a:pt x="0" y="166511"/>
                </a:lnTo>
                <a:lnTo>
                  <a:pt x="1190" y="222360"/>
                </a:lnTo>
                <a:lnTo>
                  <a:pt x="4330" y="280987"/>
                </a:lnTo>
                <a:lnTo>
                  <a:pt x="8768" y="340937"/>
                </a:lnTo>
                <a:lnTo>
                  <a:pt x="13857" y="400755"/>
                </a:lnTo>
                <a:lnTo>
                  <a:pt x="18945" y="458985"/>
                </a:lnTo>
                <a:lnTo>
                  <a:pt x="23383" y="514173"/>
                </a:lnTo>
                <a:lnTo>
                  <a:pt x="26523" y="564863"/>
                </a:lnTo>
                <a:lnTo>
                  <a:pt x="27714" y="609600"/>
                </a:lnTo>
                <a:lnTo>
                  <a:pt x="25156" y="670768"/>
                </a:lnTo>
                <a:lnTo>
                  <a:pt x="18945" y="729853"/>
                </a:lnTo>
                <a:lnTo>
                  <a:pt x="11272" y="785961"/>
                </a:lnTo>
                <a:lnTo>
                  <a:pt x="4330" y="838200"/>
                </a:lnTo>
                <a:lnTo>
                  <a:pt x="311" y="885676"/>
                </a:lnTo>
                <a:lnTo>
                  <a:pt x="1407" y="927496"/>
                </a:lnTo>
                <a:lnTo>
                  <a:pt x="9810" y="962769"/>
                </a:lnTo>
                <a:lnTo>
                  <a:pt x="27714" y="990600"/>
                </a:lnTo>
                <a:lnTo>
                  <a:pt x="404650" y="990600"/>
                </a:lnTo>
                <a:lnTo>
                  <a:pt x="404650" y="838200"/>
                </a:lnTo>
                <a:lnTo>
                  <a:pt x="405259" y="805396"/>
                </a:lnTo>
                <a:lnTo>
                  <a:pt x="406934" y="765877"/>
                </a:lnTo>
                <a:lnTo>
                  <a:pt x="409447" y="720573"/>
                </a:lnTo>
                <a:lnTo>
                  <a:pt x="412570" y="670414"/>
                </a:lnTo>
                <a:lnTo>
                  <a:pt x="416073" y="616331"/>
                </a:lnTo>
                <a:lnTo>
                  <a:pt x="419728" y="559254"/>
                </a:lnTo>
                <a:lnTo>
                  <a:pt x="423307" y="500115"/>
                </a:lnTo>
                <a:lnTo>
                  <a:pt x="426582" y="439844"/>
                </a:lnTo>
                <a:lnTo>
                  <a:pt x="429323" y="379371"/>
                </a:lnTo>
                <a:lnTo>
                  <a:pt x="431303" y="319627"/>
                </a:lnTo>
                <a:lnTo>
                  <a:pt x="432293" y="261542"/>
                </a:lnTo>
                <a:lnTo>
                  <a:pt x="432065" y="206048"/>
                </a:lnTo>
                <a:lnTo>
                  <a:pt x="430390" y="154075"/>
                </a:lnTo>
                <a:lnTo>
                  <a:pt x="427039" y="106552"/>
                </a:lnTo>
                <a:lnTo>
                  <a:pt x="421784" y="64412"/>
                </a:lnTo>
                <a:lnTo>
                  <a:pt x="414397" y="28584"/>
                </a:lnTo>
                <a:lnTo>
                  <a:pt x="404650" y="0"/>
                </a:lnTo>
                <a:close/>
              </a:path>
            </a:pathLst>
          </a:custGeom>
          <a:solidFill>
            <a:srgbClr val="003366"/>
          </a:solidFill>
        </p:spPr>
        <p:txBody>
          <a:bodyPr wrap="square" lIns="0" tIns="0" rIns="0" bIns="0" rtlCol="0"/>
          <a:lstStyle/>
          <a:p/>
        </p:txBody>
      </p:sp>
      <p:sp>
        <p:nvSpPr>
          <p:cNvPr id="21" name="object 21"/>
          <p:cNvSpPr/>
          <p:nvPr/>
        </p:nvSpPr>
        <p:spPr>
          <a:xfrm>
            <a:off x="0" y="2438400"/>
            <a:ext cx="9144000" cy="4436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0" y="3202635"/>
            <a:ext cx="9142412" cy="29938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054798" y="1029461"/>
            <a:ext cx="6883400" cy="848360"/>
          </a:xfrm>
          <a:prstGeom prst="rect"/>
        </p:spPr>
        <p:txBody>
          <a:bodyPr wrap="square" lIns="0" tIns="12700" rIns="0" bIns="0" rtlCol="0" vert="horz">
            <a:spAutoFit/>
          </a:bodyPr>
          <a:lstStyle/>
          <a:p>
            <a:pPr marL="12700">
              <a:lnSpc>
                <a:spcPct val="100000"/>
              </a:lnSpc>
              <a:spcBef>
                <a:spcPts val="100"/>
              </a:spcBef>
            </a:pPr>
            <a:r>
              <a:rPr dirty="0" sz="5400" spc="-10">
                <a:solidFill>
                  <a:srgbClr val="006FC0"/>
                </a:solidFill>
              </a:rPr>
              <a:t>乳癌轉移性復發的治療</a:t>
            </a:r>
            <a:endParaRPr sz="5400"/>
          </a:p>
        </p:txBody>
      </p:sp>
      <p:sp>
        <p:nvSpPr>
          <p:cNvPr id="24" name="object 24"/>
          <p:cNvSpPr txBox="1"/>
          <p:nvPr/>
        </p:nvSpPr>
        <p:spPr>
          <a:xfrm>
            <a:off x="834389" y="3710216"/>
            <a:ext cx="6123305" cy="2951480"/>
          </a:xfrm>
          <a:prstGeom prst="rect">
            <a:avLst/>
          </a:prstGeom>
        </p:spPr>
        <p:txBody>
          <a:bodyPr wrap="square" lIns="0" tIns="109855" rIns="0" bIns="0" rtlCol="0" vert="horz">
            <a:spAutoFit/>
          </a:bodyPr>
          <a:lstStyle/>
          <a:p>
            <a:pPr marL="12700">
              <a:lnSpc>
                <a:spcPct val="100000"/>
              </a:lnSpc>
              <a:spcBef>
                <a:spcPts val="865"/>
              </a:spcBef>
            </a:pPr>
            <a:r>
              <a:rPr dirty="0" sz="3200" b="1">
                <a:solidFill>
                  <a:srgbClr val="C00000"/>
                </a:solidFill>
                <a:latin typeface="標楷體"/>
                <a:cs typeface="標楷體"/>
              </a:rPr>
              <a:t>紓緩</a:t>
            </a:r>
            <a:r>
              <a:rPr dirty="0" sz="3200" spc="-15" b="1">
                <a:solidFill>
                  <a:srgbClr val="C00000"/>
                </a:solidFill>
                <a:latin typeface="標楷體"/>
                <a:cs typeface="標楷體"/>
              </a:rPr>
              <a:t>性</a:t>
            </a:r>
            <a:r>
              <a:rPr dirty="0" sz="3200" b="1">
                <a:solidFill>
                  <a:srgbClr val="C00000"/>
                </a:solidFill>
                <a:latin typeface="標楷體"/>
                <a:cs typeface="標楷體"/>
              </a:rPr>
              <a:t>化療</a:t>
            </a:r>
            <a:endParaRPr sz="3200">
              <a:latin typeface="標楷體"/>
              <a:cs typeface="標楷體"/>
            </a:endParaRPr>
          </a:p>
          <a:p>
            <a:pPr marL="12700">
              <a:lnSpc>
                <a:spcPct val="100000"/>
              </a:lnSpc>
              <a:spcBef>
                <a:spcPts val="770"/>
              </a:spcBef>
            </a:pPr>
            <a:r>
              <a:rPr dirty="0" sz="3200" b="1">
                <a:solidFill>
                  <a:srgbClr val="C00000"/>
                </a:solidFill>
                <a:latin typeface="標楷體"/>
                <a:cs typeface="標楷體"/>
              </a:rPr>
              <a:t>賀爾</a:t>
            </a:r>
            <a:r>
              <a:rPr dirty="0" sz="3200" spc="-15" b="1">
                <a:solidFill>
                  <a:srgbClr val="C00000"/>
                </a:solidFill>
                <a:latin typeface="標楷體"/>
                <a:cs typeface="標楷體"/>
              </a:rPr>
              <a:t>蒙</a:t>
            </a:r>
            <a:r>
              <a:rPr dirty="0" sz="3200" b="1">
                <a:solidFill>
                  <a:srgbClr val="C00000"/>
                </a:solidFill>
                <a:latin typeface="標楷體"/>
                <a:cs typeface="標楷體"/>
              </a:rPr>
              <a:t>受體</a:t>
            </a:r>
            <a:r>
              <a:rPr dirty="0" sz="3200" spc="-15" b="1">
                <a:solidFill>
                  <a:srgbClr val="C00000"/>
                </a:solidFill>
                <a:latin typeface="標楷體"/>
                <a:cs typeface="標楷體"/>
              </a:rPr>
              <a:t>呈</a:t>
            </a:r>
            <a:r>
              <a:rPr dirty="0" sz="3200" b="1">
                <a:solidFill>
                  <a:srgbClr val="C00000"/>
                </a:solidFill>
                <a:latin typeface="標楷體"/>
                <a:cs typeface="標楷體"/>
              </a:rPr>
              <a:t>陽性</a:t>
            </a:r>
            <a:r>
              <a:rPr dirty="0" sz="3200" spc="-15" b="1">
                <a:solidFill>
                  <a:srgbClr val="C00000"/>
                </a:solidFill>
                <a:latin typeface="標楷體"/>
                <a:cs typeface="標楷體"/>
              </a:rPr>
              <a:t>腫</a:t>
            </a:r>
            <a:r>
              <a:rPr dirty="0" sz="3200" b="1">
                <a:solidFill>
                  <a:srgbClr val="C00000"/>
                </a:solidFill>
                <a:latin typeface="標楷體"/>
                <a:cs typeface="標楷體"/>
              </a:rPr>
              <a:t>瘤的</a:t>
            </a:r>
            <a:r>
              <a:rPr dirty="0" sz="3200" spc="-15" b="1">
                <a:solidFill>
                  <a:srgbClr val="C00000"/>
                </a:solidFill>
                <a:latin typeface="標楷體"/>
                <a:cs typeface="標楷體"/>
              </a:rPr>
              <a:t>標</a:t>
            </a:r>
            <a:r>
              <a:rPr dirty="0" sz="3200" b="1">
                <a:solidFill>
                  <a:srgbClr val="C00000"/>
                </a:solidFill>
                <a:latin typeface="標楷體"/>
                <a:cs typeface="標楷體"/>
              </a:rPr>
              <a:t>靶治療</a:t>
            </a:r>
            <a:endParaRPr sz="3200">
              <a:latin typeface="標楷體"/>
              <a:cs typeface="標楷體"/>
            </a:endParaRPr>
          </a:p>
          <a:p>
            <a:pPr marL="12700">
              <a:lnSpc>
                <a:spcPct val="100000"/>
              </a:lnSpc>
              <a:spcBef>
                <a:spcPts val="765"/>
              </a:spcBef>
            </a:pPr>
            <a:r>
              <a:rPr dirty="0" sz="3200" b="1">
                <a:solidFill>
                  <a:srgbClr val="C00000"/>
                </a:solidFill>
                <a:latin typeface="Times New Roman"/>
                <a:cs typeface="Times New Roman"/>
              </a:rPr>
              <a:t>HER2</a:t>
            </a:r>
            <a:r>
              <a:rPr dirty="0" sz="3200" spc="-25" b="1">
                <a:solidFill>
                  <a:srgbClr val="C00000"/>
                </a:solidFill>
                <a:latin typeface="Times New Roman"/>
                <a:cs typeface="Times New Roman"/>
              </a:rPr>
              <a:t> </a:t>
            </a:r>
            <a:r>
              <a:rPr dirty="0" sz="3200" spc="10" b="1">
                <a:solidFill>
                  <a:srgbClr val="C00000"/>
                </a:solidFill>
                <a:latin typeface="標楷體"/>
                <a:cs typeface="標楷體"/>
              </a:rPr>
              <a:t>乳癌</a:t>
            </a:r>
            <a:r>
              <a:rPr dirty="0" sz="3200" b="1">
                <a:solidFill>
                  <a:srgbClr val="C00000"/>
                </a:solidFill>
                <a:latin typeface="標楷體"/>
                <a:cs typeface="標楷體"/>
              </a:rPr>
              <a:t>的標</a:t>
            </a:r>
            <a:r>
              <a:rPr dirty="0" sz="3200" spc="-15" b="1">
                <a:solidFill>
                  <a:srgbClr val="C00000"/>
                </a:solidFill>
                <a:latin typeface="標楷體"/>
                <a:cs typeface="標楷體"/>
              </a:rPr>
              <a:t>靶</a:t>
            </a:r>
            <a:r>
              <a:rPr dirty="0" sz="3200" b="1">
                <a:solidFill>
                  <a:srgbClr val="C00000"/>
                </a:solidFill>
                <a:latin typeface="標楷體"/>
                <a:cs typeface="標楷體"/>
              </a:rPr>
              <a:t>治療</a:t>
            </a:r>
            <a:endParaRPr sz="3200">
              <a:latin typeface="標楷體"/>
              <a:cs typeface="標楷體"/>
            </a:endParaRPr>
          </a:p>
          <a:p>
            <a:pPr marL="12700" marR="5080">
              <a:lnSpc>
                <a:spcPct val="120000"/>
              </a:lnSpc>
            </a:pPr>
            <a:r>
              <a:rPr dirty="0" sz="3200" b="1">
                <a:solidFill>
                  <a:srgbClr val="C00000"/>
                </a:solidFill>
                <a:latin typeface="標楷體"/>
                <a:cs typeface="標楷體"/>
              </a:rPr>
              <a:t>三陰</a:t>
            </a:r>
            <a:r>
              <a:rPr dirty="0" sz="3200" spc="-15" b="1">
                <a:solidFill>
                  <a:srgbClr val="C00000"/>
                </a:solidFill>
                <a:latin typeface="標楷體"/>
                <a:cs typeface="標楷體"/>
              </a:rPr>
              <a:t>性</a:t>
            </a:r>
            <a:r>
              <a:rPr dirty="0" sz="3200" b="1">
                <a:solidFill>
                  <a:srgbClr val="C00000"/>
                </a:solidFill>
                <a:latin typeface="標楷體"/>
                <a:cs typeface="標楷體"/>
              </a:rPr>
              <a:t>乳癌</a:t>
            </a:r>
            <a:r>
              <a:rPr dirty="0" sz="3200" spc="-15" b="1">
                <a:solidFill>
                  <a:srgbClr val="C00000"/>
                </a:solidFill>
                <a:latin typeface="標楷體"/>
                <a:cs typeface="標楷體"/>
              </a:rPr>
              <a:t>的</a:t>
            </a:r>
            <a:r>
              <a:rPr dirty="0" sz="3200" b="1">
                <a:solidFill>
                  <a:srgbClr val="C00000"/>
                </a:solidFill>
                <a:latin typeface="標楷體"/>
                <a:cs typeface="標楷體"/>
              </a:rPr>
              <a:t>免疫</a:t>
            </a:r>
            <a:r>
              <a:rPr dirty="0" sz="3200" spc="-15" b="1">
                <a:solidFill>
                  <a:srgbClr val="C00000"/>
                </a:solidFill>
                <a:latin typeface="標楷體"/>
                <a:cs typeface="標楷體"/>
              </a:rPr>
              <a:t>治</a:t>
            </a:r>
            <a:r>
              <a:rPr dirty="0" sz="3200" spc="-5" b="1">
                <a:solidFill>
                  <a:srgbClr val="C00000"/>
                </a:solidFill>
                <a:latin typeface="標楷體"/>
                <a:cs typeface="標楷體"/>
              </a:rPr>
              <a:t>療</a:t>
            </a:r>
            <a:r>
              <a:rPr dirty="0" sz="3200" spc="-15">
                <a:solidFill>
                  <a:srgbClr val="C00000"/>
                </a:solidFill>
                <a:latin typeface="細明體"/>
                <a:cs typeface="細明體"/>
              </a:rPr>
              <a:t>﹑</a:t>
            </a:r>
            <a:r>
              <a:rPr dirty="0" sz="3200" b="1">
                <a:solidFill>
                  <a:srgbClr val="C00000"/>
                </a:solidFill>
                <a:latin typeface="標楷體"/>
                <a:cs typeface="標楷體"/>
              </a:rPr>
              <a:t>標靶治療 </a:t>
            </a:r>
            <a:r>
              <a:rPr dirty="0" sz="3200" b="1">
                <a:solidFill>
                  <a:srgbClr val="C00000"/>
                </a:solidFill>
                <a:latin typeface="標楷體"/>
                <a:cs typeface="標楷體"/>
              </a:rPr>
              <a:t>針對</a:t>
            </a:r>
            <a:r>
              <a:rPr dirty="0" sz="3200" spc="-15" b="1">
                <a:solidFill>
                  <a:srgbClr val="C00000"/>
                </a:solidFill>
                <a:latin typeface="標楷體"/>
                <a:cs typeface="標楷體"/>
              </a:rPr>
              <a:t>骨</a:t>
            </a:r>
            <a:r>
              <a:rPr dirty="0" sz="3200" b="1">
                <a:solidFill>
                  <a:srgbClr val="C00000"/>
                </a:solidFill>
                <a:latin typeface="標楷體"/>
                <a:cs typeface="標楷體"/>
              </a:rPr>
              <a:t>骼擴</a:t>
            </a:r>
            <a:r>
              <a:rPr dirty="0" sz="3200" spc="-15" b="1">
                <a:solidFill>
                  <a:srgbClr val="C00000"/>
                </a:solidFill>
                <a:latin typeface="標楷體"/>
                <a:cs typeface="標楷體"/>
              </a:rPr>
              <a:t>散</a:t>
            </a:r>
            <a:r>
              <a:rPr dirty="0" sz="3200" b="1">
                <a:solidFill>
                  <a:srgbClr val="C00000"/>
                </a:solidFill>
                <a:latin typeface="標楷體"/>
                <a:cs typeface="標楷體"/>
              </a:rPr>
              <a:t>紓緩</a:t>
            </a:r>
            <a:r>
              <a:rPr dirty="0" sz="3200" spc="-15" b="1">
                <a:solidFill>
                  <a:srgbClr val="C00000"/>
                </a:solidFill>
                <a:latin typeface="標楷體"/>
                <a:cs typeface="標楷體"/>
              </a:rPr>
              <a:t>性</a:t>
            </a:r>
            <a:r>
              <a:rPr dirty="0" sz="3200" b="1">
                <a:solidFill>
                  <a:srgbClr val="C00000"/>
                </a:solidFill>
                <a:latin typeface="標楷體"/>
                <a:cs typeface="標楷體"/>
              </a:rPr>
              <a:t>治療</a:t>
            </a:r>
            <a:endParaRPr sz="3200">
              <a:latin typeface="標楷體"/>
              <a:cs typeface="標楷體"/>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6170" y="246380"/>
            <a:ext cx="5541645" cy="1903730"/>
          </a:xfrm>
          <a:prstGeom prst="rect"/>
        </p:spPr>
        <p:txBody>
          <a:bodyPr wrap="square" lIns="0" tIns="12700" rIns="0" bIns="0" rtlCol="0" vert="horz">
            <a:spAutoFit/>
          </a:bodyPr>
          <a:lstStyle/>
          <a:p>
            <a:pPr marL="815340" marR="5080" indent="-803275">
              <a:lnSpc>
                <a:spcPct val="100000"/>
              </a:lnSpc>
              <a:spcBef>
                <a:spcPts val="100"/>
              </a:spcBef>
            </a:pPr>
            <a:r>
              <a:rPr dirty="0" spc="5"/>
              <a:t>轉移</a:t>
            </a:r>
            <a:r>
              <a:rPr dirty="0" spc="-5"/>
              <a:t>性乳</a:t>
            </a:r>
            <a:r>
              <a:rPr dirty="0" spc="-20"/>
              <a:t>癌</a:t>
            </a:r>
            <a:r>
              <a:rPr dirty="0" spc="-5"/>
              <a:t>復發</a:t>
            </a:r>
            <a:r>
              <a:rPr dirty="0" spc="-15"/>
              <a:t>(</a:t>
            </a:r>
            <a:r>
              <a:rPr dirty="0" sz="3600">
                <a:latin typeface="Arial"/>
                <a:cs typeface="Arial"/>
              </a:rPr>
              <a:t>M</a:t>
            </a:r>
            <a:r>
              <a:rPr dirty="0" sz="3600" spc="5">
                <a:latin typeface="Arial"/>
                <a:cs typeface="Arial"/>
              </a:rPr>
              <a:t>B</a:t>
            </a:r>
            <a:r>
              <a:rPr dirty="0" sz="3600" spc="-10">
                <a:latin typeface="Arial"/>
                <a:cs typeface="Arial"/>
              </a:rPr>
              <a:t>C</a:t>
            </a:r>
            <a:r>
              <a:rPr dirty="0" spc="-5"/>
              <a:t>) </a:t>
            </a:r>
            <a:r>
              <a:rPr dirty="0" spc="-5"/>
              <a:t>治</a:t>
            </a:r>
            <a:r>
              <a:rPr dirty="0" spc="-20"/>
              <a:t>療</a:t>
            </a:r>
            <a:r>
              <a:rPr dirty="0" spc="-5"/>
              <a:t>的</a:t>
            </a:r>
            <a:r>
              <a:rPr dirty="0" spc="-20"/>
              <a:t>大</a:t>
            </a:r>
            <a:r>
              <a:rPr dirty="0" spc="-5"/>
              <a:t>概</a:t>
            </a:r>
            <a:r>
              <a:rPr dirty="0" spc="-20"/>
              <a:t>理念</a:t>
            </a:r>
            <a:endParaRPr sz="3600">
              <a:latin typeface="Arial"/>
              <a:cs typeface="Arial"/>
            </a:endParaRPr>
          </a:p>
          <a:p>
            <a:pPr algn="ctr" marL="111125">
              <a:lnSpc>
                <a:spcPct val="100000"/>
              </a:lnSpc>
              <a:spcBef>
                <a:spcPts val="385"/>
              </a:spcBef>
            </a:pPr>
            <a:r>
              <a:rPr dirty="0" sz="3200">
                <a:solidFill>
                  <a:srgbClr val="FF3300"/>
                </a:solidFill>
                <a:latin typeface="Calibri"/>
                <a:cs typeface="Calibri"/>
              </a:rPr>
              <a:t>MBC</a:t>
            </a:r>
            <a:endParaRPr sz="3200">
              <a:latin typeface="Calibri"/>
              <a:cs typeface="Calibri"/>
            </a:endParaRPr>
          </a:p>
        </p:txBody>
      </p:sp>
      <p:sp>
        <p:nvSpPr>
          <p:cNvPr id="3" name="object 3"/>
          <p:cNvSpPr txBox="1"/>
          <p:nvPr/>
        </p:nvSpPr>
        <p:spPr>
          <a:xfrm>
            <a:off x="5434965" y="2860802"/>
            <a:ext cx="3378200" cy="755650"/>
          </a:xfrm>
          <a:prstGeom prst="rect">
            <a:avLst/>
          </a:prstGeom>
        </p:spPr>
        <p:txBody>
          <a:bodyPr wrap="square" lIns="0" tIns="26034" rIns="0" bIns="0" rtlCol="0" vert="horz">
            <a:spAutoFit/>
          </a:bodyPr>
          <a:lstStyle/>
          <a:p>
            <a:pPr marL="12700" marR="5080">
              <a:lnSpc>
                <a:spcPts val="2870"/>
              </a:lnSpc>
              <a:spcBef>
                <a:spcPts val="204"/>
              </a:spcBef>
            </a:pPr>
            <a:r>
              <a:rPr dirty="0" sz="2400">
                <a:solidFill>
                  <a:srgbClr val="003366"/>
                </a:solidFill>
                <a:latin typeface="標楷體"/>
                <a:cs typeface="標楷體"/>
              </a:rPr>
              <a:t>三陰性</a:t>
            </a:r>
            <a:r>
              <a:rPr dirty="0" sz="2400">
                <a:solidFill>
                  <a:srgbClr val="003366"/>
                </a:solidFill>
                <a:latin typeface="Arial"/>
                <a:cs typeface="Arial"/>
              </a:rPr>
              <a:t>,</a:t>
            </a:r>
            <a:r>
              <a:rPr dirty="0" sz="2400" spc="-50">
                <a:solidFill>
                  <a:srgbClr val="003366"/>
                </a:solidFill>
                <a:latin typeface="Arial"/>
                <a:cs typeface="Arial"/>
              </a:rPr>
              <a:t> </a:t>
            </a:r>
            <a:r>
              <a:rPr dirty="0" sz="2400" spc="-10">
                <a:solidFill>
                  <a:srgbClr val="003366"/>
                </a:solidFill>
                <a:latin typeface="Arial"/>
                <a:cs typeface="Arial"/>
              </a:rPr>
              <a:t>HR+</a:t>
            </a:r>
            <a:r>
              <a:rPr dirty="0" sz="2400" spc="-25">
                <a:solidFill>
                  <a:srgbClr val="003366"/>
                </a:solidFill>
                <a:latin typeface="Arial"/>
                <a:cs typeface="Arial"/>
              </a:rPr>
              <a:t> </a:t>
            </a:r>
            <a:r>
              <a:rPr dirty="0" sz="2400">
                <a:solidFill>
                  <a:srgbClr val="003366"/>
                </a:solidFill>
                <a:latin typeface="標楷體"/>
                <a:cs typeface="標楷體"/>
              </a:rPr>
              <a:t>但有廣泛擴 散性肝</a:t>
            </a:r>
            <a:r>
              <a:rPr dirty="0" sz="2400">
                <a:solidFill>
                  <a:srgbClr val="003366"/>
                </a:solidFill>
                <a:latin typeface="細明體"/>
                <a:cs typeface="細明體"/>
              </a:rPr>
              <a:t>﹑</a:t>
            </a:r>
            <a:r>
              <a:rPr dirty="0" sz="2400">
                <a:solidFill>
                  <a:srgbClr val="003366"/>
                </a:solidFill>
                <a:latin typeface="標楷體"/>
                <a:cs typeface="標楷體"/>
              </a:rPr>
              <a:t>肺的病灶和生長</a:t>
            </a:r>
            <a:endParaRPr sz="2400">
              <a:latin typeface="標楷體"/>
              <a:cs typeface="標楷體"/>
            </a:endParaRPr>
          </a:p>
        </p:txBody>
      </p:sp>
      <p:sp>
        <p:nvSpPr>
          <p:cNvPr id="4" name="object 4"/>
          <p:cNvSpPr txBox="1"/>
          <p:nvPr/>
        </p:nvSpPr>
        <p:spPr>
          <a:xfrm>
            <a:off x="5434965" y="3592321"/>
            <a:ext cx="1549400" cy="391160"/>
          </a:xfrm>
          <a:prstGeom prst="rect">
            <a:avLst/>
          </a:prstGeom>
        </p:spPr>
        <p:txBody>
          <a:bodyPr wrap="square" lIns="0" tIns="12700" rIns="0" bIns="0" rtlCol="0" vert="horz">
            <a:spAutoFit/>
          </a:bodyPr>
          <a:lstStyle/>
          <a:p>
            <a:pPr marL="12700">
              <a:lnSpc>
                <a:spcPct val="100000"/>
              </a:lnSpc>
              <a:spcBef>
                <a:spcPts val="100"/>
              </a:spcBef>
            </a:pPr>
            <a:r>
              <a:rPr dirty="0" sz="2400">
                <a:solidFill>
                  <a:srgbClr val="003366"/>
                </a:solidFill>
                <a:latin typeface="標楷體"/>
                <a:cs typeface="標楷體"/>
              </a:rPr>
              <a:t>較快的症狀</a:t>
            </a:r>
            <a:endParaRPr sz="2400">
              <a:latin typeface="標楷體"/>
              <a:cs typeface="標楷體"/>
            </a:endParaRPr>
          </a:p>
        </p:txBody>
      </p:sp>
      <p:sp>
        <p:nvSpPr>
          <p:cNvPr id="5" name="object 5"/>
          <p:cNvSpPr txBox="1"/>
          <p:nvPr/>
        </p:nvSpPr>
        <p:spPr>
          <a:xfrm>
            <a:off x="6925557" y="4243514"/>
            <a:ext cx="1927225" cy="1064895"/>
          </a:xfrm>
          <a:prstGeom prst="rect">
            <a:avLst/>
          </a:prstGeom>
        </p:spPr>
        <p:txBody>
          <a:bodyPr wrap="square" lIns="0" tIns="12700" rIns="0" bIns="0" rtlCol="0" vert="horz">
            <a:spAutoFit/>
          </a:bodyPr>
          <a:lstStyle/>
          <a:p>
            <a:pPr marL="12700">
              <a:lnSpc>
                <a:spcPct val="100000"/>
              </a:lnSpc>
              <a:spcBef>
                <a:spcPts val="100"/>
              </a:spcBef>
            </a:pPr>
            <a:r>
              <a:rPr dirty="0" sz="2400" spc="5" b="1">
                <a:solidFill>
                  <a:srgbClr val="FF3300"/>
                </a:solidFill>
                <a:latin typeface="標楷體"/>
                <a:cs typeface="標楷體"/>
              </a:rPr>
              <a:t>化</a:t>
            </a:r>
            <a:r>
              <a:rPr dirty="0" sz="2400" spc="-5" b="1">
                <a:solidFill>
                  <a:srgbClr val="FF3300"/>
                </a:solidFill>
                <a:latin typeface="標楷體"/>
                <a:cs typeface="標楷體"/>
              </a:rPr>
              <a:t>療</a:t>
            </a:r>
            <a:r>
              <a:rPr dirty="0" sz="2400" spc="-630" b="1">
                <a:solidFill>
                  <a:srgbClr val="FF3300"/>
                </a:solidFill>
                <a:latin typeface="標楷體"/>
                <a:cs typeface="標楷體"/>
              </a:rPr>
              <a:t> </a:t>
            </a:r>
            <a:r>
              <a:rPr dirty="0" sz="2400" b="1">
                <a:solidFill>
                  <a:srgbClr val="FF3300"/>
                </a:solidFill>
                <a:latin typeface="Arial"/>
                <a:cs typeface="Arial"/>
              </a:rPr>
              <a:t>(</a:t>
            </a:r>
            <a:r>
              <a:rPr dirty="0" sz="2000" spc="10" b="1">
                <a:solidFill>
                  <a:srgbClr val="FF3300"/>
                </a:solidFill>
                <a:latin typeface="標楷體"/>
                <a:cs typeface="標楷體"/>
              </a:rPr>
              <a:t>如三</a:t>
            </a:r>
            <a:r>
              <a:rPr dirty="0" sz="2000" b="1">
                <a:solidFill>
                  <a:srgbClr val="FF3300"/>
                </a:solidFill>
                <a:latin typeface="標楷體"/>
                <a:cs typeface="標楷體"/>
              </a:rPr>
              <a:t>陰性</a:t>
            </a:r>
            <a:r>
              <a:rPr dirty="0" sz="2000" b="1">
                <a:solidFill>
                  <a:srgbClr val="FF3300"/>
                </a:solidFill>
                <a:latin typeface="Arial"/>
                <a:cs typeface="Arial"/>
              </a:rPr>
              <a:t>:</a:t>
            </a:r>
            <a:endParaRPr sz="2000">
              <a:latin typeface="Arial"/>
              <a:cs typeface="Arial"/>
            </a:endParaRPr>
          </a:p>
          <a:p>
            <a:pPr marL="12700">
              <a:lnSpc>
                <a:spcPct val="100000"/>
              </a:lnSpc>
              <a:spcBef>
                <a:spcPts val="15"/>
              </a:spcBef>
            </a:pPr>
            <a:r>
              <a:rPr dirty="0" sz="2000" b="1">
                <a:solidFill>
                  <a:srgbClr val="FF3300"/>
                </a:solidFill>
                <a:latin typeface="Arial"/>
                <a:cs typeface="Arial"/>
              </a:rPr>
              <a:t>+/-</a:t>
            </a:r>
            <a:r>
              <a:rPr dirty="0" sz="2000" b="1">
                <a:solidFill>
                  <a:srgbClr val="FF3300"/>
                </a:solidFill>
                <a:latin typeface="標楷體"/>
                <a:cs typeface="標楷體"/>
              </a:rPr>
              <a:t>免疫治療</a:t>
            </a:r>
            <a:r>
              <a:rPr dirty="0" sz="2000" b="1">
                <a:solidFill>
                  <a:srgbClr val="FF3300"/>
                </a:solidFill>
                <a:latin typeface="Arial"/>
                <a:cs typeface="Arial"/>
              </a:rPr>
              <a:t>;</a:t>
            </a:r>
            <a:r>
              <a:rPr dirty="0" sz="2000" spc="-75" b="1">
                <a:solidFill>
                  <a:srgbClr val="FF3300"/>
                </a:solidFill>
                <a:latin typeface="Arial"/>
                <a:cs typeface="Arial"/>
              </a:rPr>
              <a:t> </a:t>
            </a:r>
            <a:r>
              <a:rPr dirty="0" sz="2000" b="1">
                <a:solidFill>
                  <a:srgbClr val="FF3300"/>
                </a:solidFill>
                <a:latin typeface="標楷體"/>
                <a:cs typeface="標楷體"/>
              </a:rPr>
              <a:t>或</a:t>
            </a:r>
            <a:endParaRPr sz="2000">
              <a:latin typeface="標楷體"/>
              <a:cs typeface="標楷體"/>
            </a:endParaRPr>
          </a:p>
          <a:p>
            <a:pPr marL="12700">
              <a:lnSpc>
                <a:spcPct val="100000"/>
              </a:lnSpc>
              <a:spcBef>
                <a:spcPts val="5"/>
              </a:spcBef>
            </a:pPr>
            <a:r>
              <a:rPr dirty="0" sz="2000" spc="-40" b="1">
                <a:solidFill>
                  <a:srgbClr val="FF3300"/>
                </a:solidFill>
                <a:latin typeface="Arial"/>
                <a:cs typeface="Arial"/>
              </a:rPr>
              <a:t>PARP</a:t>
            </a:r>
            <a:r>
              <a:rPr dirty="0" sz="2000" spc="20" b="1">
                <a:solidFill>
                  <a:srgbClr val="FF3300"/>
                </a:solidFill>
                <a:latin typeface="標楷體"/>
                <a:cs typeface="標楷體"/>
              </a:rPr>
              <a:t>抑</a:t>
            </a:r>
            <a:r>
              <a:rPr dirty="0" sz="2000" b="1">
                <a:solidFill>
                  <a:srgbClr val="FF3300"/>
                </a:solidFill>
                <a:latin typeface="標楷體"/>
                <a:cs typeface="標楷體"/>
              </a:rPr>
              <a:t>制劑</a:t>
            </a:r>
            <a:r>
              <a:rPr dirty="0" sz="2400" b="1">
                <a:solidFill>
                  <a:srgbClr val="FF3300"/>
                </a:solidFill>
                <a:latin typeface="Arial"/>
                <a:cs typeface="Arial"/>
              </a:rPr>
              <a:t>)</a:t>
            </a:r>
            <a:endParaRPr sz="2400">
              <a:latin typeface="Arial"/>
              <a:cs typeface="Arial"/>
            </a:endParaRPr>
          </a:p>
        </p:txBody>
      </p:sp>
      <p:sp>
        <p:nvSpPr>
          <p:cNvPr id="6" name="object 6"/>
          <p:cNvSpPr txBox="1"/>
          <p:nvPr/>
        </p:nvSpPr>
        <p:spPr>
          <a:xfrm>
            <a:off x="1485557" y="5556593"/>
            <a:ext cx="5810250" cy="1120140"/>
          </a:xfrm>
          <a:prstGeom prst="rect">
            <a:avLst/>
          </a:prstGeom>
        </p:spPr>
        <p:txBody>
          <a:bodyPr wrap="square" lIns="0" tIns="13970" rIns="0" bIns="0" rtlCol="0" vert="horz">
            <a:spAutoFit/>
          </a:bodyPr>
          <a:lstStyle/>
          <a:p>
            <a:pPr algn="ctr" marL="12700" marR="5080">
              <a:lnSpc>
                <a:spcPct val="99600"/>
              </a:lnSpc>
              <a:spcBef>
                <a:spcPts val="110"/>
              </a:spcBef>
            </a:pPr>
            <a:r>
              <a:rPr dirty="0" sz="2400">
                <a:latin typeface="標楷體"/>
                <a:cs typeface="標楷體"/>
              </a:rPr>
              <a:t>如</a:t>
            </a:r>
            <a:r>
              <a:rPr dirty="0" sz="2400" spc="-5">
                <a:latin typeface="Arial"/>
                <a:cs typeface="Arial"/>
              </a:rPr>
              <a:t>Her-2</a:t>
            </a:r>
            <a:r>
              <a:rPr dirty="0" sz="2400">
                <a:latin typeface="標楷體"/>
                <a:cs typeface="標楷體"/>
              </a:rPr>
              <a:t>受體呈陽性</a:t>
            </a:r>
            <a:r>
              <a:rPr dirty="0" sz="2400" spc="-550">
                <a:latin typeface="標楷體"/>
                <a:cs typeface="標楷體"/>
              </a:rPr>
              <a:t> </a:t>
            </a:r>
            <a:r>
              <a:rPr dirty="0" sz="2400">
                <a:latin typeface="Arial"/>
                <a:cs typeface="Arial"/>
              </a:rPr>
              <a:t>-</a:t>
            </a:r>
            <a:r>
              <a:rPr dirty="0" sz="2400" spc="-20">
                <a:latin typeface="Arial"/>
                <a:cs typeface="Arial"/>
              </a:rPr>
              <a:t> </a:t>
            </a:r>
            <a:r>
              <a:rPr dirty="0" sz="2400">
                <a:latin typeface="標楷體"/>
                <a:cs typeface="標楷體"/>
              </a:rPr>
              <a:t>考慮用</a:t>
            </a:r>
            <a:r>
              <a:rPr dirty="0" sz="2400" spc="-5">
                <a:solidFill>
                  <a:srgbClr val="FF3300"/>
                </a:solidFill>
                <a:latin typeface="Calibri"/>
                <a:cs typeface="Calibri"/>
              </a:rPr>
              <a:t>Herceptin</a:t>
            </a:r>
            <a:r>
              <a:rPr dirty="0" sz="2400" spc="100">
                <a:solidFill>
                  <a:srgbClr val="FF3300"/>
                </a:solidFill>
                <a:latin typeface="Calibri"/>
                <a:cs typeface="Calibri"/>
              </a:rPr>
              <a:t> </a:t>
            </a:r>
            <a:r>
              <a:rPr dirty="0" sz="2400">
                <a:solidFill>
                  <a:srgbClr val="FF3300"/>
                </a:solidFill>
                <a:latin typeface="標楷體"/>
                <a:cs typeface="標楷體"/>
              </a:rPr>
              <a:t>和 </a:t>
            </a:r>
            <a:r>
              <a:rPr dirty="0" sz="2400" spc="-15">
                <a:solidFill>
                  <a:srgbClr val="FF3300"/>
                </a:solidFill>
                <a:latin typeface="Calibri"/>
                <a:cs typeface="Calibri"/>
              </a:rPr>
              <a:t>Perjeta</a:t>
            </a:r>
            <a:r>
              <a:rPr dirty="0" sz="2400" spc="-25">
                <a:solidFill>
                  <a:srgbClr val="FF3300"/>
                </a:solidFill>
                <a:latin typeface="Calibri"/>
                <a:cs typeface="Calibri"/>
              </a:rPr>
              <a:t> </a:t>
            </a:r>
            <a:r>
              <a:rPr dirty="0" sz="2400">
                <a:solidFill>
                  <a:srgbClr val="FF3300"/>
                </a:solidFill>
                <a:latin typeface="標楷體"/>
                <a:cs typeface="標楷體"/>
              </a:rPr>
              <a:t>其他</a:t>
            </a:r>
            <a:r>
              <a:rPr dirty="0" sz="2400" spc="-5">
                <a:solidFill>
                  <a:srgbClr val="FF3300"/>
                </a:solidFill>
                <a:latin typeface="Calibri"/>
                <a:cs typeface="Calibri"/>
              </a:rPr>
              <a:t>HER2</a:t>
            </a:r>
            <a:r>
              <a:rPr dirty="0" sz="2400">
                <a:solidFill>
                  <a:srgbClr val="FF3300"/>
                </a:solidFill>
                <a:latin typeface="標楷體"/>
                <a:cs typeface="標楷體"/>
              </a:rPr>
              <a:t>標靶治療</a:t>
            </a:r>
            <a:r>
              <a:rPr dirty="0" sz="2400">
                <a:solidFill>
                  <a:srgbClr val="FF3300"/>
                </a:solidFill>
                <a:latin typeface="Arial"/>
                <a:cs typeface="Arial"/>
              </a:rPr>
              <a:t>:</a:t>
            </a:r>
            <a:r>
              <a:rPr dirty="0" sz="2400" spc="-40">
                <a:solidFill>
                  <a:srgbClr val="FF3300"/>
                </a:solidFill>
                <a:latin typeface="Arial"/>
                <a:cs typeface="Arial"/>
              </a:rPr>
              <a:t> </a:t>
            </a:r>
            <a:r>
              <a:rPr dirty="0" sz="2400" spc="-10">
                <a:solidFill>
                  <a:srgbClr val="FF3300"/>
                </a:solidFill>
                <a:latin typeface="Calibri"/>
                <a:cs typeface="Calibri"/>
              </a:rPr>
              <a:t>T-DM1,</a:t>
            </a:r>
            <a:r>
              <a:rPr dirty="0" sz="2400">
                <a:solidFill>
                  <a:srgbClr val="FF3300"/>
                </a:solidFill>
                <a:latin typeface="Calibri"/>
                <a:cs typeface="Calibri"/>
              </a:rPr>
              <a:t> </a:t>
            </a:r>
            <a:r>
              <a:rPr dirty="0" sz="2400" spc="-10">
                <a:solidFill>
                  <a:srgbClr val="FF3300"/>
                </a:solidFill>
                <a:latin typeface="Calibri"/>
                <a:cs typeface="Calibri"/>
              </a:rPr>
              <a:t>neratinib,  </a:t>
            </a:r>
            <a:r>
              <a:rPr dirty="0" sz="2400" spc="-5">
                <a:solidFill>
                  <a:srgbClr val="FF3300"/>
                </a:solidFill>
                <a:latin typeface="Calibri"/>
                <a:cs typeface="Calibri"/>
              </a:rPr>
              <a:t>lapatinib, </a:t>
            </a:r>
            <a:r>
              <a:rPr dirty="0" sz="2400" spc="-10">
                <a:solidFill>
                  <a:srgbClr val="FF3300"/>
                </a:solidFill>
                <a:latin typeface="Calibri"/>
                <a:cs typeface="Calibri"/>
              </a:rPr>
              <a:t>ducatinib,</a:t>
            </a:r>
            <a:r>
              <a:rPr dirty="0" sz="2400" spc="-30">
                <a:solidFill>
                  <a:srgbClr val="FF3300"/>
                </a:solidFill>
                <a:latin typeface="Calibri"/>
                <a:cs typeface="Calibri"/>
              </a:rPr>
              <a:t> </a:t>
            </a:r>
            <a:r>
              <a:rPr dirty="0" sz="2400" spc="-5">
                <a:solidFill>
                  <a:srgbClr val="FF3300"/>
                </a:solidFill>
                <a:latin typeface="Calibri"/>
                <a:cs typeface="Calibri"/>
              </a:rPr>
              <a:t>deruxtecan</a:t>
            </a:r>
            <a:endParaRPr sz="2400">
              <a:latin typeface="Calibri"/>
              <a:cs typeface="Calibri"/>
            </a:endParaRPr>
          </a:p>
        </p:txBody>
      </p:sp>
      <p:sp>
        <p:nvSpPr>
          <p:cNvPr id="7" name="object 7"/>
          <p:cNvSpPr txBox="1"/>
          <p:nvPr/>
        </p:nvSpPr>
        <p:spPr>
          <a:xfrm>
            <a:off x="199389" y="4332414"/>
            <a:ext cx="1998980" cy="756920"/>
          </a:xfrm>
          <a:prstGeom prst="rect">
            <a:avLst/>
          </a:prstGeom>
        </p:spPr>
        <p:txBody>
          <a:bodyPr wrap="square" lIns="0" tIns="12700" rIns="0" bIns="0" rtlCol="0" vert="horz">
            <a:spAutoFit/>
          </a:bodyPr>
          <a:lstStyle/>
          <a:p>
            <a:pPr marL="12700">
              <a:lnSpc>
                <a:spcPct val="100000"/>
              </a:lnSpc>
              <a:spcBef>
                <a:spcPts val="100"/>
              </a:spcBef>
            </a:pPr>
            <a:r>
              <a:rPr dirty="0" sz="2400" spc="5" b="1">
                <a:solidFill>
                  <a:srgbClr val="FF3300"/>
                </a:solidFill>
                <a:latin typeface="標楷體"/>
                <a:cs typeface="標楷體"/>
              </a:rPr>
              <a:t>荷爾蒙</a:t>
            </a:r>
            <a:r>
              <a:rPr dirty="0" sz="2400" spc="-5" b="1">
                <a:solidFill>
                  <a:srgbClr val="FF3300"/>
                </a:solidFill>
                <a:latin typeface="標楷體"/>
                <a:cs typeface="標楷體"/>
              </a:rPr>
              <a:t>治療</a:t>
            </a:r>
            <a:r>
              <a:rPr dirty="0" sz="2400" spc="-650" b="1">
                <a:solidFill>
                  <a:srgbClr val="FF3300"/>
                </a:solidFill>
                <a:latin typeface="標楷體"/>
                <a:cs typeface="標楷體"/>
              </a:rPr>
              <a:t> </a:t>
            </a:r>
            <a:r>
              <a:rPr dirty="0" sz="2400" b="1">
                <a:solidFill>
                  <a:srgbClr val="FF3300"/>
                </a:solidFill>
                <a:latin typeface="Arial"/>
                <a:cs typeface="Arial"/>
              </a:rPr>
              <a:t>+/-</a:t>
            </a:r>
            <a:endParaRPr sz="2400">
              <a:latin typeface="Arial"/>
              <a:cs typeface="Arial"/>
            </a:endParaRPr>
          </a:p>
          <a:p>
            <a:pPr marL="12700">
              <a:lnSpc>
                <a:spcPct val="100000"/>
              </a:lnSpc>
            </a:pPr>
            <a:r>
              <a:rPr dirty="0" sz="2400" spc="-5" b="1">
                <a:solidFill>
                  <a:srgbClr val="FF3300"/>
                </a:solidFill>
                <a:latin typeface="標楷體"/>
                <a:cs typeface="標楷體"/>
              </a:rPr>
              <a:t>新標靶藥物</a:t>
            </a:r>
            <a:endParaRPr sz="2400">
              <a:latin typeface="標楷體"/>
              <a:cs typeface="標楷體"/>
            </a:endParaRPr>
          </a:p>
        </p:txBody>
      </p:sp>
      <p:sp>
        <p:nvSpPr>
          <p:cNvPr id="8" name="object 8"/>
          <p:cNvSpPr txBox="1"/>
          <p:nvPr/>
        </p:nvSpPr>
        <p:spPr>
          <a:xfrm>
            <a:off x="547052" y="2803652"/>
            <a:ext cx="3251835" cy="1122680"/>
          </a:xfrm>
          <a:prstGeom prst="rect">
            <a:avLst/>
          </a:prstGeom>
        </p:spPr>
        <p:txBody>
          <a:bodyPr wrap="square" lIns="0" tIns="12700" rIns="0" bIns="0" rtlCol="0" vert="horz">
            <a:spAutoFit/>
          </a:bodyPr>
          <a:lstStyle/>
          <a:p>
            <a:pPr marL="12700" marR="5080">
              <a:lnSpc>
                <a:spcPct val="100000"/>
              </a:lnSpc>
              <a:spcBef>
                <a:spcPts val="100"/>
              </a:spcBef>
            </a:pPr>
            <a:r>
              <a:rPr dirty="0" sz="2400" spc="-5">
                <a:solidFill>
                  <a:srgbClr val="003366"/>
                </a:solidFill>
                <a:latin typeface="Arial"/>
                <a:cs typeface="Arial"/>
              </a:rPr>
              <a:t>HR+,</a:t>
            </a:r>
            <a:r>
              <a:rPr dirty="0" sz="2400" spc="-90">
                <a:solidFill>
                  <a:srgbClr val="003366"/>
                </a:solidFill>
                <a:latin typeface="Arial"/>
                <a:cs typeface="Arial"/>
              </a:rPr>
              <a:t> </a:t>
            </a:r>
            <a:r>
              <a:rPr dirty="0" sz="2400">
                <a:solidFill>
                  <a:srgbClr val="003366"/>
                </a:solidFill>
                <a:latin typeface="標楷體"/>
                <a:cs typeface="標楷體"/>
              </a:rPr>
              <a:t>骨</a:t>
            </a:r>
            <a:r>
              <a:rPr dirty="0" sz="2400">
                <a:solidFill>
                  <a:srgbClr val="003366"/>
                </a:solidFill>
                <a:latin typeface="細明體"/>
                <a:cs typeface="細明體"/>
              </a:rPr>
              <a:t>﹑</a:t>
            </a:r>
            <a:r>
              <a:rPr dirty="0" sz="2400">
                <a:solidFill>
                  <a:srgbClr val="003366"/>
                </a:solidFill>
                <a:latin typeface="標楷體"/>
                <a:cs typeface="標楷體"/>
              </a:rPr>
              <a:t>軟組織或局部 肝</a:t>
            </a:r>
            <a:r>
              <a:rPr dirty="0" sz="2400">
                <a:solidFill>
                  <a:srgbClr val="003366"/>
                </a:solidFill>
                <a:latin typeface="細明體"/>
                <a:cs typeface="細明體"/>
              </a:rPr>
              <a:t>﹑</a:t>
            </a:r>
            <a:r>
              <a:rPr dirty="0" sz="2400">
                <a:solidFill>
                  <a:srgbClr val="003366"/>
                </a:solidFill>
                <a:latin typeface="標楷體"/>
                <a:cs typeface="標楷體"/>
              </a:rPr>
              <a:t>肺的病灶和生長較 慢的症狀</a:t>
            </a:r>
            <a:endParaRPr sz="2400">
              <a:latin typeface="標楷體"/>
              <a:cs typeface="標楷體"/>
            </a:endParaRPr>
          </a:p>
        </p:txBody>
      </p:sp>
      <p:sp>
        <p:nvSpPr>
          <p:cNvPr id="9" name="object 9"/>
          <p:cNvSpPr/>
          <p:nvPr/>
        </p:nvSpPr>
        <p:spPr>
          <a:xfrm>
            <a:off x="2402141" y="2276475"/>
            <a:ext cx="1665605" cy="347980"/>
          </a:xfrm>
          <a:custGeom>
            <a:avLst/>
            <a:gdLst/>
            <a:ahLst/>
            <a:cxnLst/>
            <a:rect l="l" t="t" r="r" b="b"/>
            <a:pathLst>
              <a:path w="1665604" h="347980">
                <a:moveTo>
                  <a:pt x="1665033" y="0"/>
                </a:moveTo>
                <a:lnTo>
                  <a:pt x="0" y="347395"/>
                </a:lnTo>
              </a:path>
            </a:pathLst>
          </a:custGeom>
          <a:ln w="15875">
            <a:solidFill>
              <a:srgbClr val="000000"/>
            </a:solidFill>
          </a:ln>
        </p:spPr>
        <p:txBody>
          <a:bodyPr wrap="square" lIns="0" tIns="0" rIns="0" bIns="0" rtlCol="0"/>
          <a:lstStyle/>
          <a:p/>
        </p:txBody>
      </p:sp>
      <p:sp>
        <p:nvSpPr>
          <p:cNvPr id="10" name="object 10"/>
          <p:cNvSpPr/>
          <p:nvPr/>
        </p:nvSpPr>
        <p:spPr>
          <a:xfrm>
            <a:off x="2339969" y="2583975"/>
            <a:ext cx="82550" cy="74930"/>
          </a:xfrm>
          <a:custGeom>
            <a:avLst/>
            <a:gdLst/>
            <a:ahLst/>
            <a:cxnLst/>
            <a:rect l="l" t="t" r="r" b="b"/>
            <a:pathLst>
              <a:path w="82550" h="74930">
                <a:moveTo>
                  <a:pt x="66814" y="0"/>
                </a:moveTo>
                <a:lnTo>
                  <a:pt x="0" y="52857"/>
                </a:lnTo>
                <a:lnTo>
                  <a:pt x="82384" y="74587"/>
                </a:lnTo>
                <a:lnTo>
                  <a:pt x="66814" y="0"/>
                </a:lnTo>
                <a:close/>
              </a:path>
            </a:pathLst>
          </a:custGeom>
          <a:solidFill>
            <a:srgbClr val="000000"/>
          </a:solidFill>
        </p:spPr>
        <p:txBody>
          <a:bodyPr wrap="square" lIns="0" tIns="0" rIns="0" bIns="0" rtlCol="0"/>
          <a:lstStyle/>
          <a:p/>
        </p:txBody>
      </p:sp>
      <p:sp>
        <p:nvSpPr>
          <p:cNvPr id="11" name="object 11"/>
          <p:cNvSpPr/>
          <p:nvPr/>
        </p:nvSpPr>
        <p:spPr>
          <a:xfrm>
            <a:off x="5364162" y="2205038"/>
            <a:ext cx="1381125" cy="553085"/>
          </a:xfrm>
          <a:custGeom>
            <a:avLst/>
            <a:gdLst/>
            <a:ahLst/>
            <a:cxnLst/>
            <a:rect l="l" t="t" r="r" b="b"/>
            <a:pathLst>
              <a:path w="1381125" h="553085">
                <a:moveTo>
                  <a:pt x="0" y="0"/>
                </a:moveTo>
                <a:lnTo>
                  <a:pt x="1380909" y="552665"/>
                </a:lnTo>
              </a:path>
            </a:pathLst>
          </a:custGeom>
          <a:ln w="15875">
            <a:solidFill>
              <a:srgbClr val="000000"/>
            </a:solidFill>
          </a:ln>
        </p:spPr>
        <p:txBody>
          <a:bodyPr wrap="square" lIns="0" tIns="0" rIns="0" bIns="0" rtlCol="0"/>
          <a:lstStyle/>
          <a:p/>
        </p:txBody>
      </p:sp>
      <p:sp>
        <p:nvSpPr>
          <p:cNvPr id="12" name="object 12"/>
          <p:cNvSpPr/>
          <p:nvPr/>
        </p:nvSpPr>
        <p:spPr>
          <a:xfrm>
            <a:off x="6719119" y="2717612"/>
            <a:ext cx="85090" cy="71120"/>
          </a:xfrm>
          <a:custGeom>
            <a:avLst/>
            <a:gdLst/>
            <a:ahLst/>
            <a:cxnLst/>
            <a:rect l="l" t="t" r="r" b="b"/>
            <a:pathLst>
              <a:path w="85090" h="71119">
                <a:moveTo>
                  <a:pt x="28321" y="0"/>
                </a:moveTo>
                <a:lnTo>
                  <a:pt x="0" y="70739"/>
                </a:lnTo>
                <a:lnTo>
                  <a:pt x="84912" y="63690"/>
                </a:lnTo>
                <a:lnTo>
                  <a:pt x="28321" y="0"/>
                </a:lnTo>
                <a:close/>
              </a:path>
            </a:pathLst>
          </a:custGeom>
          <a:solidFill>
            <a:srgbClr val="000000"/>
          </a:solidFill>
        </p:spPr>
        <p:txBody>
          <a:bodyPr wrap="square" lIns="0" tIns="0" rIns="0" bIns="0" rtlCol="0"/>
          <a:lstStyle/>
          <a:p/>
        </p:txBody>
      </p:sp>
      <p:sp>
        <p:nvSpPr>
          <p:cNvPr id="13" name="object 13"/>
          <p:cNvSpPr/>
          <p:nvPr/>
        </p:nvSpPr>
        <p:spPr>
          <a:xfrm>
            <a:off x="1476375" y="3951287"/>
            <a:ext cx="0" cy="368300"/>
          </a:xfrm>
          <a:custGeom>
            <a:avLst/>
            <a:gdLst/>
            <a:ahLst/>
            <a:cxnLst/>
            <a:rect l="l" t="t" r="r" b="b"/>
            <a:pathLst>
              <a:path w="0" h="368300">
                <a:moveTo>
                  <a:pt x="0" y="0"/>
                </a:moveTo>
                <a:lnTo>
                  <a:pt x="0" y="368300"/>
                </a:lnTo>
              </a:path>
            </a:pathLst>
          </a:custGeom>
          <a:ln w="15875">
            <a:solidFill>
              <a:srgbClr val="000000"/>
            </a:solidFill>
          </a:ln>
        </p:spPr>
        <p:txBody>
          <a:bodyPr wrap="square" lIns="0" tIns="0" rIns="0" bIns="0" rtlCol="0"/>
          <a:lstStyle/>
          <a:p/>
        </p:txBody>
      </p:sp>
      <p:sp>
        <p:nvSpPr>
          <p:cNvPr id="14" name="object 14"/>
          <p:cNvSpPr/>
          <p:nvPr/>
        </p:nvSpPr>
        <p:spPr>
          <a:xfrm>
            <a:off x="1438280" y="430689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p:txBody>
      </p:sp>
      <p:sp>
        <p:nvSpPr>
          <p:cNvPr id="15" name="object 15"/>
          <p:cNvSpPr/>
          <p:nvPr/>
        </p:nvSpPr>
        <p:spPr>
          <a:xfrm>
            <a:off x="5708332" y="4941887"/>
            <a:ext cx="1096010" cy="546735"/>
          </a:xfrm>
          <a:custGeom>
            <a:avLst/>
            <a:gdLst/>
            <a:ahLst/>
            <a:cxnLst/>
            <a:rect l="l" t="t" r="r" b="b"/>
            <a:pathLst>
              <a:path w="1096009" h="546735">
                <a:moveTo>
                  <a:pt x="1095692" y="0"/>
                </a:moveTo>
                <a:lnTo>
                  <a:pt x="0" y="546341"/>
                </a:lnTo>
              </a:path>
            </a:pathLst>
          </a:custGeom>
          <a:ln w="15875">
            <a:solidFill>
              <a:srgbClr val="000000"/>
            </a:solidFill>
          </a:ln>
        </p:spPr>
        <p:txBody>
          <a:bodyPr wrap="square" lIns="0" tIns="0" rIns="0" bIns="0" rtlCol="0"/>
          <a:lstStyle/>
          <a:p/>
        </p:txBody>
      </p:sp>
      <p:sp>
        <p:nvSpPr>
          <p:cNvPr id="16" name="object 16"/>
          <p:cNvSpPr/>
          <p:nvPr/>
        </p:nvSpPr>
        <p:spPr>
          <a:xfrm>
            <a:off x="5651494" y="5448461"/>
            <a:ext cx="85725" cy="68580"/>
          </a:xfrm>
          <a:custGeom>
            <a:avLst/>
            <a:gdLst/>
            <a:ahLst/>
            <a:cxnLst/>
            <a:rect l="l" t="t" r="r" b="b"/>
            <a:pathLst>
              <a:path w="85725" h="68579">
                <a:moveTo>
                  <a:pt x="51193" y="0"/>
                </a:moveTo>
                <a:lnTo>
                  <a:pt x="0" y="68097"/>
                </a:lnTo>
                <a:lnTo>
                  <a:pt x="85204" y="68186"/>
                </a:lnTo>
                <a:lnTo>
                  <a:pt x="51193" y="0"/>
                </a:lnTo>
                <a:close/>
              </a:path>
            </a:pathLst>
          </a:custGeom>
          <a:solidFill>
            <a:srgbClr val="000000"/>
          </a:solidFill>
        </p:spPr>
        <p:txBody>
          <a:bodyPr wrap="square" lIns="0" tIns="0" rIns="0" bIns="0" rtlCol="0"/>
          <a:lstStyle/>
          <a:p/>
        </p:txBody>
      </p:sp>
      <p:sp>
        <p:nvSpPr>
          <p:cNvPr id="17" name="object 17"/>
          <p:cNvSpPr/>
          <p:nvPr/>
        </p:nvSpPr>
        <p:spPr>
          <a:xfrm>
            <a:off x="7308850" y="3860800"/>
            <a:ext cx="0" cy="374650"/>
          </a:xfrm>
          <a:custGeom>
            <a:avLst/>
            <a:gdLst/>
            <a:ahLst/>
            <a:cxnLst/>
            <a:rect l="l" t="t" r="r" b="b"/>
            <a:pathLst>
              <a:path w="0" h="374650">
                <a:moveTo>
                  <a:pt x="0" y="0"/>
                </a:moveTo>
                <a:lnTo>
                  <a:pt x="0" y="374650"/>
                </a:lnTo>
              </a:path>
            </a:pathLst>
          </a:custGeom>
          <a:ln w="15875">
            <a:solidFill>
              <a:srgbClr val="000000"/>
            </a:solidFill>
          </a:ln>
        </p:spPr>
        <p:txBody>
          <a:bodyPr wrap="square" lIns="0" tIns="0" rIns="0" bIns="0" rtlCol="0"/>
          <a:lstStyle/>
          <a:p/>
        </p:txBody>
      </p:sp>
      <p:sp>
        <p:nvSpPr>
          <p:cNvPr id="18" name="object 18"/>
          <p:cNvSpPr/>
          <p:nvPr/>
        </p:nvSpPr>
        <p:spPr>
          <a:xfrm>
            <a:off x="7270755" y="4222751"/>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p:txBody>
      </p:sp>
      <p:sp>
        <p:nvSpPr>
          <p:cNvPr id="19" name="object 19"/>
          <p:cNvSpPr/>
          <p:nvPr/>
        </p:nvSpPr>
        <p:spPr>
          <a:xfrm>
            <a:off x="1920875" y="5099050"/>
            <a:ext cx="1092835" cy="379730"/>
          </a:xfrm>
          <a:custGeom>
            <a:avLst/>
            <a:gdLst/>
            <a:ahLst/>
            <a:cxnLst/>
            <a:rect l="l" t="t" r="r" b="b"/>
            <a:pathLst>
              <a:path w="1092835" h="379729">
                <a:moveTo>
                  <a:pt x="0" y="0"/>
                </a:moveTo>
                <a:lnTo>
                  <a:pt x="1092530" y="379222"/>
                </a:lnTo>
              </a:path>
            </a:pathLst>
          </a:custGeom>
          <a:ln w="15875">
            <a:solidFill>
              <a:srgbClr val="000000"/>
            </a:solidFill>
            <a:prstDash val="sysDash"/>
          </a:ln>
        </p:spPr>
        <p:txBody>
          <a:bodyPr wrap="square" lIns="0" tIns="0" rIns="0" bIns="0" rtlCol="0"/>
          <a:lstStyle/>
          <a:p/>
        </p:txBody>
      </p:sp>
      <p:sp>
        <p:nvSpPr>
          <p:cNvPr id="20" name="object 20"/>
          <p:cNvSpPr/>
          <p:nvPr/>
        </p:nvSpPr>
        <p:spPr>
          <a:xfrm>
            <a:off x="2988915" y="5438115"/>
            <a:ext cx="85090" cy="72390"/>
          </a:xfrm>
          <a:custGeom>
            <a:avLst/>
            <a:gdLst/>
            <a:ahLst/>
            <a:cxnLst/>
            <a:rect l="l" t="t" r="r" b="b"/>
            <a:pathLst>
              <a:path w="85089" h="72389">
                <a:moveTo>
                  <a:pt x="24993" y="0"/>
                </a:moveTo>
                <a:lnTo>
                  <a:pt x="0" y="71983"/>
                </a:lnTo>
                <a:lnTo>
                  <a:pt x="84480" y="60985"/>
                </a:lnTo>
                <a:lnTo>
                  <a:pt x="24993" y="0"/>
                </a:lnTo>
                <a:close/>
              </a:path>
            </a:pathLst>
          </a:custGeom>
          <a:solidFill>
            <a:srgbClr val="000000"/>
          </a:solidFill>
        </p:spPr>
        <p:txBody>
          <a:bodyPr wrap="square" lIns="0" tIns="0" rIns="0" bIns="0" rtlCol="0"/>
          <a:lstStyle/>
          <a:p/>
        </p:txBody>
      </p:sp>
      <p:sp>
        <p:nvSpPr>
          <p:cNvPr id="21" name="object 21"/>
          <p:cNvSpPr/>
          <p:nvPr/>
        </p:nvSpPr>
        <p:spPr>
          <a:xfrm>
            <a:off x="6538914" y="4457697"/>
            <a:ext cx="76200" cy="76200"/>
          </a:xfrm>
          <a:custGeom>
            <a:avLst/>
            <a:gdLst/>
            <a:ahLst/>
            <a:cxnLst/>
            <a:rect l="l" t="t" r="r" b="b"/>
            <a:pathLst>
              <a:path w="76200" h="76200">
                <a:moveTo>
                  <a:pt x="0" y="0"/>
                </a:moveTo>
                <a:lnTo>
                  <a:pt x="0" y="76200"/>
                </a:lnTo>
                <a:lnTo>
                  <a:pt x="76200" y="38100"/>
                </a:lnTo>
                <a:lnTo>
                  <a:pt x="0" y="0"/>
                </a:lnTo>
                <a:close/>
              </a:path>
            </a:pathLst>
          </a:custGeom>
          <a:solidFill>
            <a:srgbClr val="0099CC"/>
          </a:solidFill>
        </p:spPr>
        <p:txBody>
          <a:bodyPr wrap="square" lIns="0" tIns="0" rIns="0" bIns="0" rtlCol="0"/>
          <a:lstStyle/>
          <a:p/>
        </p:txBody>
      </p:sp>
      <p:sp>
        <p:nvSpPr>
          <p:cNvPr id="22" name="object 22"/>
          <p:cNvSpPr/>
          <p:nvPr/>
        </p:nvSpPr>
        <p:spPr>
          <a:xfrm>
            <a:off x="2474912" y="4797425"/>
            <a:ext cx="4041775" cy="0"/>
          </a:xfrm>
          <a:custGeom>
            <a:avLst/>
            <a:gdLst/>
            <a:ahLst/>
            <a:cxnLst/>
            <a:rect l="l" t="t" r="r" b="b"/>
            <a:pathLst>
              <a:path w="4041775" h="0">
                <a:moveTo>
                  <a:pt x="4041775" y="0"/>
                </a:moveTo>
                <a:lnTo>
                  <a:pt x="0" y="0"/>
                </a:lnTo>
              </a:path>
            </a:pathLst>
          </a:custGeom>
          <a:ln w="19050">
            <a:solidFill>
              <a:srgbClr val="000000"/>
            </a:solidFill>
            <a:prstDash val="sysDot"/>
          </a:ln>
        </p:spPr>
        <p:txBody>
          <a:bodyPr wrap="square" lIns="0" tIns="0" rIns="0" bIns="0" rtlCol="0"/>
          <a:lstStyle/>
          <a:p/>
        </p:txBody>
      </p:sp>
      <p:sp>
        <p:nvSpPr>
          <p:cNvPr id="23" name="object 23"/>
          <p:cNvSpPr/>
          <p:nvPr/>
        </p:nvSpPr>
        <p:spPr>
          <a:xfrm>
            <a:off x="2411409" y="4759322"/>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p:txBody>
      </p:sp>
      <p:sp>
        <p:nvSpPr>
          <p:cNvPr id="24" name="object 24"/>
          <p:cNvSpPr txBox="1"/>
          <p:nvPr/>
        </p:nvSpPr>
        <p:spPr>
          <a:xfrm>
            <a:off x="2425700" y="4087939"/>
            <a:ext cx="4138929" cy="391160"/>
          </a:xfrm>
          <a:prstGeom prst="rect">
            <a:avLst/>
          </a:prstGeom>
        </p:spPr>
        <p:txBody>
          <a:bodyPr wrap="square" lIns="0" tIns="12700" rIns="0" bIns="0" rtlCol="0" vert="horz">
            <a:spAutoFit/>
          </a:bodyPr>
          <a:lstStyle/>
          <a:p>
            <a:pPr marL="12700">
              <a:lnSpc>
                <a:spcPct val="100000"/>
              </a:lnSpc>
              <a:spcBef>
                <a:spcPts val="100"/>
              </a:spcBef>
              <a:tabLst>
                <a:tab pos="1450340" algn="l"/>
                <a:tab pos="4125595" algn="l"/>
              </a:tabLst>
            </a:pPr>
            <a:r>
              <a:rPr dirty="0" u="heavy" sz="2400" b="1">
                <a:solidFill>
                  <a:srgbClr val="FF3300"/>
                </a:solidFill>
                <a:uFill>
                  <a:solidFill>
                    <a:srgbClr val="0099CC"/>
                  </a:solidFill>
                </a:uFill>
                <a:latin typeface="Times New Roman"/>
                <a:cs typeface="Times New Roman"/>
              </a:rPr>
              <a:t> 	</a:t>
            </a:r>
            <a:r>
              <a:rPr dirty="0" u="heavy" sz="2400" spc="-5" b="1">
                <a:solidFill>
                  <a:srgbClr val="FF3300"/>
                </a:solidFill>
                <a:uFill>
                  <a:solidFill>
                    <a:srgbClr val="0099CC"/>
                  </a:solidFill>
                </a:uFill>
                <a:latin typeface="標楷體"/>
                <a:cs typeface="標楷體"/>
              </a:rPr>
              <a:t>放射治療</a:t>
            </a:r>
            <a:r>
              <a:rPr dirty="0" u="heavy" sz="2400" spc="-5" b="1">
                <a:solidFill>
                  <a:srgbClr val="FF3300"/>
                </a:solidFill>
                <a:uFill>
                  <a:solidFill>
                    <a:srgbClr val="0099CC"/>
                  </a:solidFill>
                </a:uFill>
                <a:latin typeface="標楷體"/>
                <a:cs typeface="標楷體"/>
              </a:rPr>
              <a:t>	</a:t>
            </a:r>
            <a:endParaRPr sz="2400">
              <a:latin typeface="標楷體"/>
              <a:cs typeface="標楷體"/>
            </a:endParaRPr>
          </a:p>
        </p:txBody>
      </p:sp>
      <p:sp>
        <p:nvSpPr>
          <p:cNvPr id="25" name="object 25"/>
          <p:cNvSpPr txBox="1"/>
          <p:nvPr/>
        </p:nvSpPr>
        <p:spPr>
          <a:xfrm>
            <a:off x="2987135" y="4819459"/>
            <a:ext cx="2995930" cy="391160"/>
          </a:xfrm>
          <a:prstGeom prst="rect">
            <a:avLst/>
          </a:prstGeom>
        </p:spPr>
        <p:txBody>
          <a:bodyPr wrap="square" lIns="0" tIns="12700" rIns="0" bIns="0" rtlCol="0" vert="horz">
            <a:spAutoFit/>
          </a:bodyPr>
          <a:lstStyle/>
          <a:p>
            <a:pPr marL="12700">
              <a:lnSpc>
                <a:spcPct val="100000"/>
              </a:lnSpc>
              <a:spcBef>
                <a:spcPts val="100"/>
              </a:spcBef>
            </a:pPr>
            <a:r>
              <a:rPr dirty="0" sz="2400" b="1">
                <a:solidFill>
                  <a:srgbClr val="FF3300"/>
                </a:solidFill>
                <a:latin typeface="Arial"/>
                <a:cs typeface="Arial"/>
              </a:rPr>
              <a:t>+/-</a:t>
            </a:r>
            <a:r>
              <a:rPr dirty="0" sz="2400" spc="-50" b="1">
                <a:solidFill>
                  <a:srgbClr val="FF3300"/>
                </a:solidFill>
                <a:latin typeface="Arial"/>
                <a:cs typeface="Arial"/>
              </a:rPr>
              <a:t> </a:t>
            </a:r>
            <a:r>
              <a:rPr dirty="0" sz="2400" spc="5" b="1">
                <a:solidFill>
                  <a:srgbClr val="FF3300"/>
                </a:solidFill>
                <a:latin typeface="標楷體"/>
                <a:cs typeface="標楷體"/>
              </a:rPr>
              <a:t>針對骨</a:t>
            </a:r>
            <a:r>
              <a:rPr dirty="0" sz="2400" spc="-5" b="1">
                <a:solidFill>
                  <a:srgbClr val="FF3300"/>
                </a:solidFill>
                <a:latin typeface="標楷體"/>
                <a:cs typeface="標楷體"/>
              </a:rPr>
              <a:t>骼擴散藥</a:t>
            </a:r>
            <a:r>
              <a:rPr dirty="0" sz="2400" spc="-615" b="1">
                <a:solidFill>
                  <a:srgbClr val="FF3300"/>
                </a:solidFill>
                <a:latin typeface="標楷體"/>
                <a:cs typeface="標楷體"/>
              </a:rPr>
              <a:t> </a:t>
            </a:r>
            <a:r>
              <a:rPr dirty="0" sz="2400" spc="-5" b="1">
                <a:solidFill>
                  <a:srgbClr val="FF3300"/>
                </a:solidFill>
                <a:latin typeface="標楷體"/>
                <a:cs typeface="標楷體"/>
              </a:rPr>
              <a:t>物</a:t>
            </a:r>
            <a:endParaRPr sz="2400">
              <a:latin typeface="標楷體"/>
              <a:cs typeface="標楷體"/>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60</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534352" y="192277"/>
            <a:ext cx="3933190" cy="650875"/>
          </a:xfrm>
          <a:prstGeom prst="rect"/>
        </p:spPr>
        <p:txBody>
          <a:bodyPr wrap="square" lIns="0" tIns="12700" rIns="0" bIns="0" rtlCol="0" vert="horz">
            <a:spAutoFit/>
          </a:bodyPr>
          <a:lstStyle/>
          <a:p>
            <a:pPr marL="12700">
              <a:lnSpc>
                <a:spcPct val="100000"/>
              </a:lnSpc>
              <a:spcBef>
                <a:spcPts val="100"/>
              </a:spcBef>
            </a:pPr>
            <a:r>
              <a:rPr dirty="0" sz="4100" spc="10">
                <a:solidFill>
                  <a:srgbClr val="202020"/>
                </a:solidFill>
              </a:rPr>
              <a:t>肺轉</a:t>
            </a:r>
            <a:r>
              <a:rPr dirty="0" sz="4100">
                <a:solidFill>
                  <a:srgbClr val="202020"/>
                </a:solidFill>
              </a:rPr>
              <a:t>移</a:t>
            </a:r>
            <a:r>
              <a:rPr dirty="0" sz="4100" spc="-1005">
                <a:solidFill>
                  <a:srgbClr val="202020"/>
                </a:solidFill>
              </a:rPr>
              <a:t> </a:t>
            </a:r>
            <a:r>
              <a:rPr dirty="0" sz="4100" spc="-5">
                <a:solidFill>
                  <a:srgbClr val="202020"/>
                </a:solidFill>
                <a:latin typeface="Segoe UI"/>
                <a:cs typeface="Segoe UI"/>
              </a:rPr>
              <a:t>lung</a:t>
            </a:r>
            <a:r>
              <a:rPr dirty="0" sz="4100" spc="-75">
                <a:solidFill>
                  <a:srgbClr val="202020"/>
                </a:solidFill>
                <a:latin typeface="Segoe UI"/>
                <a:cs typeface="Segoe UI"/>
              </a:rPr>
              <a:t> </a:t>
            </a:r>
            <a:r>
              <a:rPr dirty="0" sz="4100" spc="-5">
                <a:solidFill>
                  <a:srgbClr val="202020"/>
                </a:solidFill>
                <a:latin typeface="Segoe UI"/>
                <a:cs typeface="Segoe UI"/>
              </a:rPr>
              <a:t>met</a:t>
            </a:r>
            <a:endParaRPr sz="4100">
              <a:latin typeface="Segoe UI"/>
              <a:cs typeface="Segoe UI"/>
            </a:endParaRPr>
          </a:p>
        </p:txBody>
      </p:sp>
      <p:sp>
        <p:nvSpPr>
          <p:cNvPr id="7" name="object 7"/>
          <p:cNvSpPr/>
          <p:nvPr/>
        </p:nvSpPr>
        <p:spPr>
          <a:xfrm>
            <a:off x="230187" y="3532187"/>
            <a:ext cx="2963684" cy="2224086"/>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3276600" y="1962150"/>
            <a:ext cx="3074987" cy="1879854"/>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3276600" y="3962400"/>
            <a:ext cx="3076815" cy="1922526"/>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6516687" y="1909763"/>
            <a:ext cx="2594800" cy="1997740"/>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6516687" y="3962400"/>
            <a:ext cx="2593973" cy="1798116"/>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64008" y="1299971"/>
            <a:ext cx="1482851" cy="761999"/>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11252" y="1775459"/>
            <a:ext cx="3031235" cy="598931"/>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64008" y="2077211"/>
            <a:ext cx="1635251" cy="761999"/>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1245107" y="2077211"/>
            <a:ext cx="644651" cy="761999"/>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111252" y="2552700"/>
            <a:ext cx="3031235" cy="598931"/>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2759964" y="2499372"/>
            <a:ext cx="586739" cy="679691"/>
          </a:xfrm>
          <a:prstGeom prst="rect">
            <a:avLst/>
          </a:prstGeom>
          <a:blipFill>
            <a:blip r:embed="rId14" cstate="print"/>
            <a:stretch>
              <a:fillRect/>
            </a:stretch>
          </a:blipFill>
        </p:spPr>
        <p:txBody>
          <a:bodyPr wrap="square" lIns="0" tIns="0" rIns="0" bIns="0" rtlCol="0"/>
          <a:lstStyle/>
          <a:p/>
        </p:txBody>
      </p:sp>
      <p:sp>
        <p:nvSpPr>
          <p:cNvPr id="18" name="object 18"/>
          <p:cNvSpPr txBox="1"/>
          <p:nvPr/>
        </p:nvSpPr>
        <p:spPr>
          <a:xfrm>
            <a:off x="265429" y="1337227"/>
            <a:ext cx="2799080" cy="1632585"/>
          </a:xfrm>
          <a:prstGeom prst="rect">
            <a:avLst/>
          </a:prstGeom>
        </p:spPr>
        <p:txBody>
          <a:bodyPr wrap="square" lIns="0" tIns="63500" rIns="0" bIns="0" rtlCol="0" vert="horz">
            <a:spAutoFit/>
          </a:bodyPr>
          <a:lstStyle/>
          <a:p>
            <a:pPr marL="12700">
              <a:lnSpc>
                <a:spcPct val="100000"/>
              </a:lnSpc>
              <a:spcBef>
                <a:spcPts val="500"/>
              </a:spcBef>
            </a:pPr>
            <a:r>
              <a:rPr dirty="0" sz="2700" spc="-10" b="1">
                <a:latin typeface="Arial"/>
                <a:cs typeface="Arial"/>
              </a:rPr>
              <a:t>SBRT</a:t>
            </a:r>
            <a:endParaRPr sz="2700">
              <a:latin typeface="Arial"/>
              <a:cs typeface="Arial"/>
            </a:endParaRPr>
          </a:p>
          <a:p>
            <a:pPr marL="12700">
              <a:lnSpc>
                <a:spcPct val="100000"/>
              </a:lnSpc>
              <a:spcBef>
                <a:spcPts val="310"/>
              </a:spcBef>
            </a:pPr>
            <a:r>
              <a:rPr dirty="0" sz="2100" spc="5" b="1">
                <a:latin typeface="新細明體"/>
                <a:cs typeface="新細明體"/>
              </a:rPr>
              <a:t>身體立</a:t>
            </a:r>
            <a:r>
              <a:rPr dirty="0" sz="2100" spc="-5" b="1">
                <a:latin typeface="新細明體"/>
                <a:cs typeface="新細明體"/>
              </a:rPr>
              <a:t>體定位放射治療</a:t>
            </a:r>
            <a:endParaRPr sz="2100">
              <a:latin typeface="新細明體"/>
              <a:cs typeface="新細明體"/>
            </a:endParaRPr>
          </a:p>
          <a:p>
            <a:pPr marL="12700">
              <a:lnSpc>
                <a:spcPct val="100000"/>
              </a:lnSpc>
              <a:spcBef>
                <a:spcPts val="50"/>
              </a:spcBef>
            </a:pPr>
            <a:r>
              <a:rPr dirty="0" sz="2700" spc="-5" b="1">
                <a:latin typeface="Arial"/>
                <a:cs typeface="Arial"/>
              </a:rPr>
              <a:t>(SABR</a:t>
            </a:r>
            <a:r>
              <a:rPr dirty="0" sz="2700" b="1">
                <a:latin typeface="Arial"/>
                <a:cs typeface="Arial"/>
              </a:rPr>
              <a:t> –</a:t>
            </a:r>
            <a:endParaRPr sz="2700">
              <a:latin typeface="Arial"/>
              <a:cs typeface="Arial"/>
            </a:endParaRPr>
          </a:p>
          <a:p>
            <a:pPr marL="12700">
              <a:lnSpc>
                <a:spcPct val="100000"/>
              </a:lnSpc>
              <a:spcBef>
                <a:spcPts val="10"/>
              </a:spcBef>
            </a:pPr>
            <a:r>
              <a:rPr dirty="0" sz="2100" spc="5" b="1">
                <a:latin typeface="新細明體"/>
                <a:cs typeface="新細明體"/>
              </a:rPr>
              <a:t>立體定</a:t>
            </a:r>
            <a:r>
              <a:rPr dirty="0" sz="2100" spc="-5" b="1">
                <a:latin typeface="新細明體"/>
                <a:cs typeface="新細明體"/>
              </a:rPr>
              <a:t>位消融放射治療</a:t>
            </a:r>
            <a:r>
              <a:rPr dirty="0" sz="2400" b="1">
                <a:latin typeface="Arial"/>
                <a:cs typeface="Arial"/>
              </a:rPr>
              <a:t>)</a:t>
            </a:r>
            <a:endParaRPr sz="2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1187"/>
            <a:ext cx="9144000" cy="6247130"/>
          </a:xfrm>
          <a:custGeom>
            <a:avLst/>
            <a:gdLst/>
            <a:ahLst/>
            <a:cxnLst/>
            <a:rect l="l" t="t" r="r" b="b"/>
            <a:pathLst>
              <a:path w="9144000" h="6247130">
                <a:moveTo>
                  <a:pt x="0" y="6246812"/>
                </a:moveTo>
                <a:lnTo>
                  <a:pt x="9144000" y="6246812"/>
                </a:lnTo>
                <a:lnTo>
                  <a:pt x="9144000" y="0"/>
                </a:lnTo>
                <a:lnTo>
                  <a:pt x="0" y="0"/>
                </a:lnTo>
                <a:lnTo>
                  <a:pt x="0" y="6246812"/>
                </a:lnTo>
                <a:close/>
              </a:path>
            </a:pathLst>
          </a:custGeom>
          <a:solidFill>
            <a:srgbClr val="EDEBE0"/>
          </a:solidFill>
        </p:spPr>
        <p:txBody>
          <a:bodyPr wrap="square" lIns="0" tIns="0" rIns="0" bIns="0" rtlCol="0"/>
          <a:lstStyle/>
          <a:p/>
        </p:txBody>
      </p:sp>
      <p:sp>
        <p:nvSpPr>
          <p:cNvPr id="3" name="object 3"/>
          <p:cNvSpPr/>
          <p:nvPr/>
        </p:nvSpPr>
        <p:spPr>
          <a:xfrm>
            <a:off x="0" y="0"/>
            <a:ext cx="9144000" cy="611505"/>
          </a:xfrm>
          <a:custGeom>
            <a:avLst/>
            <a:gdLst/>
            <a:ahLst/>
            <a:cxnLst/>
            <a:rect l="l" t="t" r="r" b="b"/>
            <a:pathLst>
              <a:path w="9144000" h="611505">
                <a:moveTo>
                  <a:pt x="0" y="611187"/>
                </a:moveTo>
                <a:lnTo>
                  <a:pt x="9144000" y="611187"/>
                </a:lnTo>
                <a:lnTo>
                  <a:pt x="9144000" y="0"/>
                </a:lnTo>
                <a:lnTo>
                  <a:pt x="0" y="0"/>
                </a:lnTo>
                <a:lnTo>
                  <a:pt x="0" y="611187"/>
                </a:lnTo>
                <a:close/>
              </a:path>
            </a:pathLst>
          </a:custGeom>
          <a:solidFill>
            <a:srgbClr val="DCE6F1"/>
          </a:solidFill>
        </p:spPr>
        <p:txBody>
          <a:bodyPr wrap="square" lIns="0" tIns="0" rIns="0" bIns="0" rtlCol="0"/>
          <a:lstStyle/>
          <a:p/>
        </p:txBody>
      </p:sp>
      <p:sp>
        <p:nvSpPr>
          <p:cNvPr id="4" name="object 4"/>
          <p:cNvSpPr/>
          <p:nvPr/>
        </p:nvSpPr>
        <p:spPr>
          <a:xfrm>
            <a:off x="0" y="0"/>
            <a:ext cx="457200" cy="611505"/>
          </a:xfrm>
          <a:custGeom>
            <a:avLst/>
            <a:gdLst/>
            <a:ahLst/>
            <a:cxnLst/>
            <a:rect l="l" t="t" r="r" b="b"/>
            <a:pathLst>
              <a:path w="457200" h="611505">
                <a:moveTo>
                  <a:pt x="233349" y="0"/>
                </a:moveTo>
                <a:lnTo>
                  <a:pt x="0" y="0"/>
                </a:lnTo>
                <a:lnTo>
                  <a:pt x="0" y="387350"/>
                </a:lnTo>
                <a:lnTo>
                  <a:pt x="223837" y="611187"/>
                </a:lnTo>
                <a:lnTo>
                  <a:pt x="457200" y="611187"/>
                </a:lnTo>
                <a:lnTo>
                  <a:pt x="457200" y="223837"/>
                </a:lnTo>
                <a:lnTo>
                  <a:pt x="233349" y="0"/>
                </a:lnTo>
                <a:close/>
              </a:path>
            </a:pathLst>
          </a:custGeom>
          <a:solidFill>
            <a:srgbClr val="16375E"/>
          </a:solidFill>
        </p:spPr>
        <p:txBody>
          <a:bodyPr wrap="square" lIns="0" tIns="0" rIns="0" bIns="0" rtlCol="0"/>
          <a:lstStyle/>
          <a:p/>
        </p:txBody>
      </p:sp>
      <p:sp>
        <p:nvSpPr>
          <p:cNvPr id="5" name="object 5"/>
          <p:cNvSpPr/>
          <p:nvPr/>
        </p:nvSpPr>
        <p:spPr>
          <a:xfrm>
            <a:off x="223833" y="0"/>
            <a:ext cx="468630" cy="611505"/>
          </a:xfrm>
          <a:custGeom>
            <a:avLst/>
            <a:gdLst/>
            <a:ahLst/>
            <a:cxnLst/>
            <a:rect l="l" t="t" r="r" b="b"/>
            <a:pathLst>
              <a:path w="468630" h="611505">
                <a:moveTo>
                  <a:pt x="243674" y="0"/>
                </a:moveTo>
                <a:lnTo>
                  <a:pt x="0" y="0"/>
                </a:lnTo>
                <a:lnTo>
                  <a:pt x="0" y="377024"/>
                </a:lnTo>
                <a:lnTo>
                  <a:pt x="234149" y="611187"/>
                </a:lnTo>
                <a:lnTo>
                  <a:pt x="468325" y="611187"/>
                </a:lnTo>
                <a:lnTo>
                  <a:pt x="468325" y="224637"/>
                </a:lnTo>
                <a:lnTo>
                  <a:pt x="243674" y="0"/>
                </a:lnTo>
                <a:close/>
              </a:path>
            </a:pathLst>
          </a:custGeom>
          <a:solidFill>
            <a:srgbClr val="375F92">
              <a:alpha val="79998"/>
            </a:srgbClr>
          </a:solidFill>
        </p:spPr>
        <p:txBody>
          <a:bodyPr wrap="square" lIns="0" tIns="0" rIns="0" bIns="0" rtlCol="0"/>
          <a:lstStyle/>
          <a:p/>
        </p:txBody>
      </p:sp>
      <p:sp>
        <p:nvSpPr>
          <p:cNvPr id="6" name="object 6"/>
          <p:cNvSpPr/>
          <p:nvPr/>
        </p:nvSpPr>
        <p:spPr>
          <a:xfrm>
            <a:off x="457200" y="0"/>
            <a:ext cx="468630" cy="612775"/>
          </a:xfrm>
          <a:custGeom>
            <a:avLst/>
            <a:gdLst/>
            <a:ahLst/>
            <a:cxnLst/>
            <a:rect l="l" t="t" r="r" b="b"/>
            <a:pathLst>
              <a:path w="468630" h="612775">
                <a:moveTo>
                  <a:pt x="242087" y="0"/>
                </a:moveTo>
                <a:lnTo>
                  <a:pt x="0" y="0"/>
                </a:lnTo>
                <a:lnTo>
                  <a:pt x="0" y="378612"/>
                </a:lnTo>
                <a:lnTo>
                  <a:pt x="234149" y="612775"/>
                </a:lnTo>
                <a:lnTo>
                  <a:pt x="468312" y="612775"/>
                </a:lnTo>
                <a:lnTo>
                  <a:pt x="468312" y="226225"/>
                </a:lnTo>
                <a:lnTo>
                  <a:pt x="242087" y="0"/>
                </a:lnTo>
                <a:close/>
              </a:path>
            </a:pathLst>
          </a:custGeom>
          <a:solidFill>
            <a:srgbClr val="548ED4">
              <a:alpha val="79998"/>
            </a:srgbClr>
          </a:solidFill>
        </p:spPr>
        <p:txBody>
          <a:bodyPr wrap="square" lIns="0" tIns="0" rIns="0" bIns="0" rtlCol="0"/>
          <a:lstStyle/>
          <a:p/>
        </p:txBody>
      </p:sp>
      <p:sp>
        <p:nvSpPr>
          <p:cNvPr id="7" name="object 7"/>
          <p:cNvSpPr/>
          <p:nvPr/>
        </p:nvSpPr>
        <p:spPr>
          <a:xfrm>
            <a:off x="692155" y="0"/>
            <a:ext cx="466725" cy="614680"/>
          </a:xfrm>
          <a:custGeom>
            <a:avLst/>
            <a:gdLst/>
            <a:ahLst/>
            <a:cxnLst/>
            <a:rect l="l" t="t" r="r" b="b"/>
            <a:pathLst>
              <a:path w="466725" h="614680">
                <a:moveTo>
                  <a:pt x="239712" y="0"/>
                </a:moveTo>
                <a:lnTo>
                  <a:pt x="0" y="0"/>
                </a:lnTo>
                <a:lnTo>
                  <a:pt x="0" y="381000"/>
                </a:lnTo>
                <a:lnTo>
                  <a:pt x="233349" y="614362"/>
                </a:lnTo>
                <a:lnTo>
                  <a:pt x="466725" y="614362"/>
                </a:lnTo>
                <a:lnTo>
                  <a:pt x="466725" y="227012"/>
                </a:lnTo>
                <a:lnTo>
                  <a:pt x="239712" y="0"/>
                </a:lnTo>
                <a:close/>
              </a:path>
            </a:pathLst>
          </a:custGeom>
          <a:solidFill>
            <a:srgbClr val="8EB4E2">
              <a:alpha val="79998"/>
            </a:srgbClr>
          </a:solidFill>
        </p:spPr>
        <p:txBody>
          <a:bodyPr wrap="square" lIns="0" tIns="0" rIns="0" bIns="0" rtlCol="0"/>
          <a:lstStyle/>
          <a:p/>
        </p:txBody>
      </p:sp>
      <p:sp>
        <p:nvSpPr>
          <p:cNvPr id="8" name="object 8"/>
          <p:cNvSpPr/>
          <p:nvPr/>
        </p:nvSpPr>
        <p:spPr>
          <a:xfrm>
            <a:off x="8686793" y="0"/>
            <a:ext cx="457200" cy="611505"/>
          </a:xfrm>
          <a:custGeom>
            <a:avLst/>
            <a:gdLst/>
            <a:ahLst/>
            <a:cxnLst/>
            <a:rect l="l" t="t" r="r" b="b"/>
            <a:pathLst>
              <a:path w="457200" h="611505">
                <a:moveTo>
                  <a:pt x="457199" y="0"/>
                </a:moveTo>
                <a:lnTo>
                  <a:pt x="223850" y="0"/>
                </a:lnTo>
                <a:lnTo>
                  <a:pt x="0" y="223837"/>
                </a:lnTo>
                <a:lnTo>
                  <a:pt x="0" y="611187"/>
                </a:lnTo>
                <a:lnTo>
                  <a:pt x="233375" y="611187"/>
                </a:lnTo>
                <a:lnTo>
                  <a:pt x="457199" y="387350"/>
                </a:lnTo>
                <a:lnTo>
                  <a:pt x="457199" y="0"/>
                </a:lnTo>
                <a:close/>
              </a:path>
            </a:pathLst>
          </a:custGeom>
          <a:solidFill>
            <a:srgbClr val="16375E"/>
          </a:solidFill>
        </p:spPr>
        <p:txBody>
          <a:bodyPr wrap="square" lIns="0" tIns="0" rIns="0" bIns="0" rtlCol="0"/>
          <a:lstStyle/>
          <a:p/>
        </p:txBody>
      </p:sp>
      <p:sp>
        <p:nvSpPr>
          <p:cNvPr id="9" name="object 9"/>
          <p:cNvSpPr/>
          <p:nvPr/>
        </p:nvSpPr>
        <p:spPr>
          <a:xfrm>
            <a:off x="8451839" y="0"/>
            <a:ext cx="468630" cy="611505"/>
          </a:xfrm>
          <a:custGeom>
            <a:avLst/>
            <a:gdLst/>
            <a:ahLst/>
            <a:cxnLst/>
            <a:rect l="l" t="t" r="r" b="b"/>
            <a:pathLst>
              <a:path w="468629" h="611505">
                <a:moveTo>
                  <a:pt x="468325" y="0"/>
                </a:moveTo>
                <a:lnTo>
                  <a:pt x="224650" y="0"/>
                </a:lnTo>
                <a:lnTo>
                  <a:pt x="0" y="224637"/>
                </a:lnTo>
                <a:lnTo>
                  <a:pt x="0" y="611187"/>
                </a:lnTo>
                <a:lnTo>
                  <a:pt x="234175" y="611187"/>
                </a:lnTo>
                <a:lnTo>
                  <a:pt x="468325" y="377024"/>
                </a:lnTo>
                <a:lnTo>
                  <a:pt x="468325" y="0"/>
                </a:lnTo>
                <a:close/>
              </a:path>
            </a:pathLst>
          </a:custGeom>
          <a:solidFill>
            <a:srgbClr val="375F92">
              <a:alpha val="79998"/>
            </a:srgbClr>
          </a:solidFill>
        </p:spPr>
        <p:txBody>
          <a:bodyPr wrap="square" lIns="0" tIns="0" rIns="0" bIns="0" rtlCol="0"/>
          <a:lstStyle/>
          <a:p/>
        </p:txBody>
      </p:sp>
      <p:sp>
        <p:nvSpPr>
          <p:cNvPr id="10" name="object 10"/>
          <p:cNvSpPr/>
          <p:nvPr/>
        </p:nvSpPr>
        <p:spPr>
          <a:xfrm>
            <a:off x="8218487" y="0"/>
            <a:ext cx="468630" cy="612775"/>
          </a:xfrm>
          <a:custGeom>
            <a:avLst/>
            <a:gdLst/>
            <a:ahLst/>
            <a:cxnLst/>
            <a:rect l="l" t="t" r="r" b="b"/>
            <a:pathLst>
              <a:path w="468629" h="612775">
                <a:moveTo>
                  <a:pt x="468312" y="0"/>
                </a:moveTo>
                <a:lnTo>
                  <a:pt x="226225" y="0"/>
                </a:lnTo>
                <a:lnTo>
                  <a:pt x="0" y="226225"/>
                </a:lnTo>
                <a:lnTo>
                  <a:pt x="0" y="612775"/>
                </a:lnTo>
                <a:lnTo>
                  <a:pt x="234162" y="612775"/>
                </a:lnTo>
                <a:lnTo>
                  <a:pt x="468312" y="378612"/>
                </a:lnTo>
                <a:lnTo>
                  <a:pt x="468312" y="0"/>
                </a:lnTo>
                <a:close/>
              </a:path>
            </a:pathLst>
          </a:custGeom>
          <a:solidFill>
            <a:srgbClr val="548ED4">
              <a:alpha val="79998"/>
            </a:srgbClr>
          </a:solidFill>
        </p:spPr>
        <p:txBody>
          <a:bodyPr wrap="square" lIns="0" tIns="0" rIns="0" bIns="0" rtlCol="0"/>
          <a:lstStyle/>
          <a:p/>
        </p:txBody>
      </p:sp>
      <p:sp>
        <p:nvSpPr>
          <p:cNvPr id="11" name="object 11"/>
          <p:cNvSpPr/>
          <p:nvPr/>
        </p:nvSpPr>
        <p:spPr>
          <a:xfrm>
            <a:off x="7985122" y="0"/>
            <a:ext cx="466725" cy="614680"/>
          </a:xfrm>
          <a:custGeom>
            <a:avLst/>
            <a:gdLst/>
            <a:ahLst/>
            <a:cxnLst/>
            <a:rect l="l" t="t" r="r" b="b"/>
            <a:pathLst>
              <a:path w="466725" h="614680">
                <a:moveTo>
                  <a:pt x="466725" y="0"/>
                </a:moveTo>
                <a:lnTo>
                  <a:pt x="227012" y="0"/>
                </a:lnTo>
                <a:lnTo>
                  <a:pt x="0" y="227012"/>
                </a:lnTo>
                <a:lnTo>
                  <a:pt x="0" y="614362"/>
                </a:lnTo>
                <a:lnTo>
                  <a:pt x="233362" y="614362"/>
                </a:lnTo>
                <a:lnTo>
                  <a:pt x="466725" y="381000"/>
                </a:lnTo>
                <a:lnTo>
                  <a:pt x="466725" y="0"/>
                </a:lnTo>
                <a:close/>
              </a:path>
            </a:pathLst>
          </a:custGeom>
          <a:solidFill>
            <a:srgbClr val="8EB4E2">
              <a:alpha val="79998"/>
            </a:srgbClr>
          </a:solidFill>
        </p:spPr>
        <p:txBody>
          <a:bodyPr wrap="square" lIns="0" tIns="0" rIns="0" bIns="0" rtlCol="0"/>
          <a:lstStyle/>
          <a:p/>
        </p:txBody>
      </p:sp>
      <p:sp>
        <p:nvSpPr>
          <p:cNvPr id="12" name="object 12"/>
          <p:cNvSpPr/>
          <p:nvPr/>
        </p:nvSpPr>
        <p:spPr>
          <a:xfrm>
            <a:off x="5843587" y="150814"/>
            <a:ext cx="2988157" cy="325283"/>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250825" y="757237"/>
            <a:ext cx="8428164" cy="5975290"/>
          </a:xfrm>
          <a:prstGeom prst="rect">
            <a:avLst/>
          </a:prstGeom>
          <a:blipFill>
            <a:blip r:embed="rId3" cstate="print"/>
            <a:stretch>
              <a:fillRect/>
            </a:stretch>
          </a:blipFill>
        </p:spPr>
        <p:txBody>
          <a:bodyPr wrap="square" lIns="0" tIns="0" rIns="0" bIns="0" rtlCol="0"/>
          <a:lstStyle/>
          <a:p/>
        </p:txBody>
      </p:sp>
      <p:sp>
        <p:nvSpPr>
          <p:cNvPr id="14" name="object 14"/>
          <p:cNvSpPr txBox="1"/>
          <p:nvPr/>
        </p:nvSpPr>
        <p:spPr>
          <a:xfrm>
            <a:off x="5364162" y="1916112"/>
            <a:ext cx="749300" cy="370205"/>
          </a:xfrm>
          <a:prstGeom prst="rect">
            <a:avLst/>
          </a:prstGeom>
          <a:solidFill>
            <a:srgbClr val="FFFF00"/>
          </a:solidFill>
        </p:spPr>
        <p:txBody>
          <a:bodyPr wrap="square" lIns="0" tIns="39370" rIns="0" bIns="0" rtlCol="0" vert="horz">
            <a:spAutoFit/>
          </a:bodyPr>
          <a:lstStyle/>
          <a:p>
            <a:pPr marL="90805">
              <a:lnSpc>
                <a:spcPct val="100000"/>
              </a:lnSpc>
              <a:spcBef>
                <a:spcPts val="310"/>
              </a:spcBef>
            </a:pPr>
            <a:r>
              <a:rPr dirty="0" sz="1800">
                <a:latin typeface="Arial"/>
                <a:cs typeface="Arial"/>
              </a:rPr>
              <a:t>T1N0</a:t>
            </a:r>
            <a:endParaRPr sz="1800">
              <a:latin typeface="Arial"/>
              <a:cs typeface="Arial"/>
            </a:endParaRPr>
          </a:p>
        </p:txBody>
      </p:sp>
      <p:sp>
        <p:nvSpPr>
          <p:cNvPr id="15" name="object 15"/>
          <p:cNvSpPr txBox="1"/>
          <p:nvPr/>
        </p:nvSpPr>
        <p:spPr>
          <a:xfrm>
            <a:off x="6965950" y="5589587"/>
            <a:ext cx="941705" cy="922655"/>
          </a:xfrm>
          <a:prstGeom prst="rect">
            <a:avLst/>
          </a:prstGeom>
          <a:solidFill>
            <a:srgbClr val="FFFF00"/>
          </a:solidFill>
        </p:spPr>
        <p:txBody>
          <a:bodyPr wrap="square" lIns="0" tIns="39370" rIns="0" bIns="0" rtlCol="0" vert="horz">
            <a:spAutoFit/>
          </a:bodyPr>
          <a:lstStyle/>
          <a:p>
            <a:pPr marL="91440" marR="92075">
              <a:lnSpc>
                <a:spcPct val="100000"/>
              </a:lnSpc>
              <a:spcBef>
                <a:spcPts val="310"/>
              </a:spcBef>
            </a:pPr>
            <a:r>
              <a:rPr dirty="0" sz="1800">
                <a:latin typeface="Arial"/>
                <a:cs typeface="Arial"/>
              </a:rPr>
              <a:t>T2N0  T3N0  </a:t>
            </a:r>
            <a:r>
              <a:rPr dirty="0" sz="1800" spc="15">
                <a:latin typeface="Arial"/>
                <a:cs typeface="Arial"/>
              </a:rPr>
              <a:t>T</a:t>
            </a:r>
            <a:r>
              <a:rPr dirty="0" sz="1800" spc="-10">
                <a:latin typeface="Arial"/>
                <a:cs typeface="Arial"/>
              </a:rPr>
              <a:t>1</a:t>
            </a:r>
            <a:r>
              <a:rPr dirty="0" sz="1800">
                <a:latin typeface="Arial"/>
                <a:cs typeface="Arial"/>
              </a:rPr>
              <a:t>/</a:t>
            </a:r>
            <a:r>
              <a:rPr dirty="0" sz="1800" spc="-10">
                <a:latin typeface="Arial"/>
                <a:cs typeface="Arial"/>
              </a:rPr>
              <a:t>2</a:t>
            </a:r>
            <a:r>
              <a:rPr dirty="0" sz="1800" spc="-5">
                <a:latin typeface="Arial"/>
                <a:cs typeface="Arial"/>
              </a:rPr>
              <a:t>N</a:t>
            </a:r>
            <a:r>
              <a:rPr dirty="0" sz="1800">
                <a:latin typeface="Arial"/>
                <a:cs typeface="Arial"/>
              </a:rPr>
              <a:t>1</a:t>
            </a:r>
            <a:endParaRPr sz="18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3477" y="6489446"/>
            <a:ext cx="123189" cy="132080"/>
          </a:xfrm>
          <a:prstGeom prst="rect">
            <a:avLst/>
          </a:prstGeom>
        </p:spPr>
        <p:txBody>
          <a:bodyPr wrap="square" lIns="0" tIns="12065" rIns="0" bIns="0" rtlCol="0" vert="horz">
            <a:spAutoFit/>
          </a:bodyPr>
          <a:lstStyle/>
          <a:p>
            <a:pPr marL="12700">
              <a:lnSpc>
                <a:spcPct val="100000"/>
              </a:lnSpc>
              <a:spcBef>
                <a:spcPts val="95"/>
              </a:spcBef>
            </a:pPr>
            <a:r>
              <a:rPr dirty="0" sz="700" spc="-10">
                <a:solidFill>
                  <a:srgbClr val="404040"/>
                </a:solidFill>
                <a:latin typeface="Arial"/>
                <a:cs typeface="Arial"/>
              </a:rPr>
              <a:t>61</a:t>
            </a:r>
            <a:endParaRPr sz="700">
              <a:latin typeface="Arial"/>
              <a:cs typeface="Arial"/>
            </a:endParaRPr>
          </a:p>
        </p:txBody>
      </p:sp>
      <p:sp>
        <p:nvSpPr>
          <p:cNvPr id="3" name="object 3"/>
          <p:cNvSpPr/>
          <p:nvPr/>
        </p:nvSpPr>
        <p:spPr>
          <a:xfrm>
            <a:off x="395287" y="160338"/>
            <a:ext cx="0" cy="1224280"/>
          </a:xfrm>
          <a:custGeom>
            <a:avLst/>
            <a:gdLst/>
            <a:ahLst/>
            <a:cxnLst/>
            <a:rect l="l" t="t" r="r" b="b"/>
            <a:pathLst>
              <a:path w="0" h="1224280">
                <a:moveTo>
                  <a:pt x="0" y="0"/>
                </a:moveTo>
                <a:lnTo>
                  <a:pt x="0" y="1223962"/>
                </a:lnTo>
              </a:path>
            </a:pathLst>
          </a:custGeom>
          <a:ln w="12700">
            <a:solidFill>
              <a:srgbClr val="49452A"/>
            </a:solidFill>
            <a:prstDash val="dot"/>
          </a:ln>
        </p:spPr>
        <p:txBody>
          <a:bodyPr wrap="square" lIns="0" tIns="0" rIns="0" bIns="0" rtlCol="0"/>
          <a:lstStyle/>
          <a:p/>
        </p:txBody>
      </p:sp>
      <p:sp>
        <p:nvSpPr>
          <p:cNvPr id="4" name="object 4"/>
          <p:cNvSpPr/>
          <p:nvPr/>
        </p:nvSpPr>
        <p:spPr>
          <a:xfrm>
            <a:off x="0" y="1029487"/>
            <a:ext cx="9144000" cy="508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97600" y="36525"/>
            <a:ext cx="2946399" cy="101598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13943" y="294132"/>
            <a:ext cx="2325611" cy="92506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090927" y="283464"/>
            <a:ext cx="1810511" cy="925067"/>
          </a:xfrm>
          <a:prstGeom prst="rect">
            <a:avLst/>
          </a:prstGeom>
          <a:blipFill>
            <a:blip r:embed="rId5" cstate="print"/>
            <a:stretch>
              <a:fillRect/>
            </a:stretch>
          </a:blipFill>
        </p:spPr>
        <p:txBody>
          <a:bodyPr wrap="square" lIns="0" tIns="0" rIns="0" bIns="0" rtlCol="0"/>
          <a:lstStyle/>
          <a:p/>
        </p:txBody>
      </p:sp>
      <p:sp>
        <p:nvSpPr>
          <p:cNvPr id="8" name="object 8"/>
          <p:cNvSpPr txBox="1">
            <a:spLocks noGrp="1"/>
          </p:cNvSpPr>
          <p:nvPr>
            <p:ph type="title"/>
          </p:nvPr>
        </p:nvSpPr>
        <p:spPr>
          <a:xfrm>
            <a:off x="559752" y="387350"/>
            <a:ext cx="3065145" cy="528320"/>
          </a:xfrm>
          <a:prstGeom prst="rect"/>
        </p:spPr>
        <p:txBody>
          <a:bodyPr wrap="square" lIns="0" tIns="12700" rIns="0" bIns="0" rtlCol="0" vert="horz">
            <a:spAutoFit/>
          </a:bodyPr>
          <a:lstStyle/>
          <a:p>
            <a:pPr marL="12700">
              <a:lnSpc>
                <a:spcPct val="100000"/>
              </a:lnSpc>
              <a:spcBef>
                <a:spcPts val="100"/>
              </a:spcBef>
            </a:pPr>
            <a:r>
              <a:rPr dirty="0" sz="3300">
                <a:solidFill>
                  <a:srgbClr val="000000"/>
                </a:solidFill>
                <a:latin typeface="Calibri"/>
                <a:cs typeface="Calibri"/>
              </a:rPr>
              <a:t>bone</a:t>
            </a:r>
            <a:r>
              <a:rPr dirty="0" sz="3300" spc="-40">
                <a:solidFill>
                  <a:srgbClr val="000000"/>
                </a:solidFill>
                <a:latin typeface="Calibri"/>
                <a:cs typeface="Calibri"/>
              </a:rPr>
              <a:t> </a:t>
            </a:r>
            <a:r>
              <a:rPr dirty="0" sz="3300" spc="-5">
                <a:solidFill>
                  <a:srgbClr val="000000"/>
                </a:solidFill>
                <a:latin typeface="Calibri"/>
                <a:cs typeface="Calibri"/>
              </a:rPr>
              <a:t>met</a:t>
            </a:r>
            <a:r>
              <a:rPr dirty="0" sz="3300" spc="-25">
                <a:solidFill>
                  <a:srgbClr val="000000"/>
                </a:solidFill>
                <a:latin typeface="Calibri"/>
                <a:cs typeface="Calibri"/>
              </a:rPr>
              <a:t> </a:t>
            </a:r>
            <a:r>
              <a:rPr dirty="0" sz="3300" spc="5">
                <a:solidFill>
                  <a:srgbClr val="000000"/>
                </a:solidFill>
                <a:latin typeface="新細明體"/>
                <a:cs typeface="新細明體"/>
              </a:rPr>
              <a:t>骨轉移</a:t>
            </a:r>
            <a:endParaRPr sz="3300">
              <a:latin typeface="新細明體"/>
              <a:cs typeface="新細明體"/>
            </a:endParaRPr>
          </a:p>
        </p:txBody>
      </p:sp>
      <p:sp>
        <p:nvSpPr>
          <p:cNvPr id="9" name="object 9"/>
          <p:cNvSpPr/>
          <p:nvPr/>
        </p:nvSpPr>
        <p:spPr>
          <a:xfrm>
            <a:off x="250825" y="1341437"/>
            <a:ext cx="4786312" cy="3035299"/>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3924300" y="3644900"/>
            <a:ext cx="4786312" cy="3036887"/>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 y="0"/>
            <a:ext cx="990600" cy="6830059"/>
          </a:xfrm>
          <a:custGeom>
            <a:avLst/>
            <a:gdLst/>
            <a:ahLst/>
            <a:cxnLst/>
            <a:rect l="l" t="t" r="r" b="b"/>
            <a:pathLst>
              <a:path w="990600" h="6830059">
                <a:moveTo>
                  <a:pt x="0" y="6830034"/>
                </a:moveTo>
                <a:lnTo>
                  <a:pt x="990587" y="6830034"/>
                </a:lnTo>
                <a:lnTo>
                  <a:pt x="990587" y="0"/>
                </a:lnTo>
                <a:lnTo>
                  <a:pt x="0" y="0"/>
                </a:lnTo>
                <a:lnTo>
                  <a:pt x="0" y="6830034"/>
                </a:lnTo>
                <a:close/>
              </a:path>
            </a:pathLst>
          </a:custGeom>
          <a:solidFill>
            <a:srgbClr val="0099CC"/>
          </a:solidFill>
        </p:spPr>
        <p:txBody>
          <a:bodyPr wrap="square" lIns="0" tIns="0" rIns="0" bIns="0" rtlCol="0"/>
          <a:lstStyle/>
          <a:p/>
        </p:txBody>
      </p:sp>
      <p:sp>
        <p:nvSpPr>
          <p:cNvPr id="3" name="object 3"/>
          <p:cNvSpPr/>
          <p:nvPr/>
        </p:nvSpPr>
        <p:spPr>
          <a:xfrm>
            <a:off x="50006" y="1693073"/>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5390A8"/>
          </a:solidFill>
        </p:spPr>
        <p:txBody>
          <a:bodyPr wrap="square" lIns="0" tIns="0" rIns="0" bIns="0" rtlCol="0"/>
          <a:lstStyle/>
          <a:p/>
        </p:txBody>
      </p:sp>
      <p:sp>
        <p:nvSpPr>
          <p:cNvPr id="4" name="object 4"/>
          <p:cNvSpPr/>
          <p:nvPr/>
        </p:nvSpPr>
        <p:spPr>
          <a:xfrm>
            <a:off x="53181" y="1281261"/>
            <a:ext cx="990600" cy="455295"/>
          </a:xfrm>
          <a:custGeom>
            <a:avLst/>
            <a:gdLst/>
            <a:ahLst/>
            <a:cxnLst/>
            <a:rect l="l" t="t" r="r" b="b"/>
            <a:pathLst>
              <a:path w="990600" h="455294">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4">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E0E0B7"/>
          </a:solidFill>
        </p:spPr>
        <p:txBody>
          <a:bodyPr wrap="square" lIns="0" tIns="0" rIns="0" bIns="0" rtlCol="0"/>
          <a:lstStyle/>
          <a:p/>
        </p:txBody>
      </p:sp>
      <p:sp>
        <p:nvSpPr>
          <p:cNvPr id="5" name="object 5"/>
          <p:cNvSpPr/>
          <p:nvPr/>
        </p:nvSpPr>
        <p:spPr>
          <a:xfrm>
            <a:off x="53181" y="150830"/>
            <a:ext cx="990600" cy="288290"/>
          </a:xfrm>
          <a:custGeom>
            <a:avLst/>
            <a:gdLst/>
            <a:ahLst/>
            <a:cxnLst/>
            <a:rect l="l" t="t" r="r" b="b"/>
            <a:pathLst>
              <a:path w="990600" h="288290">
                <a:moveTo>
                  <a:pt x="260746" y="0"/>
                </a:moveTo>
                <a:lnTo>
                  <a:pt x="204638" y="561"/>
                </a:lnTo>
                <a:lnTo>
                  <a:pt x="152400" y="2497"/>
                </a:lnTo>
                <a:lnTo>
                  <a:pt x="104923" y="6471"/>
                </a:lnTo>
                <a:lnTo>
                  <a:pt x="63103" y="13146"/>
                </a:lnTo>
                <a:lnTo>
                  <a:pt x="0" y="37252"/>
                </a:lnTo>
                <a:lnTo>
                  <a:pt x="0" y="260366"/>
                </a:lnTo>
                <a:lnTo>
                  <a:pt x="63398" y="270334"/>
                </a:lnTo>
                <a:lnTo>
                  <a:pt x="104384" y="274487"/>
                </a:lnTo>
                <a:lnTo>
                  <a:pt x="150571" y="278087"/>
                </a:lnTo>
                <a:lnTo>
                  <a:pt x="201215" y="281133"/>
                </a:lnTo>
                <a:lnTo>
                  <a:pt x="255574" y="283625"/>
                </a:lnTo>
                <a:lnTo>
                  <a:pt x="312905" y="285563"/>
                </a:lnTo>
                <a:lnTo>
                  <a:pt x="372465" y="286948"/>
                </a:lnTo>
                <a:lnTo>
                  <a:pt x="495299" y="288055"/>
                </a:lnTo>
                <a:lnTo>
                  <a:pt x="618134" y="286948"/>
                </a:lnTo>
                <a:lnTo>
                  <a:pt x="677694" y="285563"/>
                </a:lnTo>
                <a:lnTo>
                  <a:pt x="735025" y="283625"/>
                </a:lnTo>
                <a:lnTo>
                  <a:pt x="789384" y="281133"/>
                </a:lnTo>
                <a:lnTo>
                  <a:pt x="840028" y="278087"/>
                </a:lnTo>
                <a:lnTo>
                  <a:pt x="886215" y="274487"/>
                </a:lnTo>
                <a:lnTo>
                  <a:pt x="927201" y="270334"/>
                </a:lnTo>
                <a:lnTo>
                  <a:pt x="990600" y="260366"/>
                </a:lnTo>
                <a:lnTo>
                  <a:pt x="990600" y="37252"/>
                </a:lnTo>
                <a:lnTo>
                  <a:pt x="584200" y="8275"/>
                </a:lnTo>
                <a:lnTo>
                  <a:pt x="474662" y="2568"/>
                </a:lnTo>
                <a:lnTo>
                  <a:pt x="425251" y="931"/>
                </a:lnTo>
                <a:lnTo>
                  <a:pt x="381000" y="346"/>
                </a:lnTo>
                <a:lnTo>
                  <a:pt x="260746" y="0"/>
                </a:lnTo>
                <a:close/>
              </a:path>
            </a:pathLst>
          </a:custGeom>
          <a:solidFill>
            <a:srgbClr val="5390A8"/>
          </a:solidFill>
        </p:spPr>
        <p:txBody>
          <a:bodyPr wrap="square" lIns="0" tIns="0" rIns="0" bIns="0" rtlCol="0"/>
          <a:lstStyle/>
          <a:p/>
        </p:txBody>
      </p:sp>
      <p:sp>
        <p:nvSpPr>
          <p:cNvPr id="6" name="object 6"/>
          <p:cNvSpPr/>
          <p:nvPr/>
        </p:nvSpPr>
        <p:spPr>
          <a:xfrm>
            <a:off x="50006" y="984897"/>
            <a:ext cx="990600" cy="336550"/>
          </a:xfrm>
          <a:custGeom>
            <a:avLst/>
            <a:gdLst/>
            <a:ahLst/>
            <a:cxnLst/>
            <a:rect l="l" t="t" r="r" b="b"/>
            <a:pathLst>
              <a:path w="990600" h="336550">
                <a:moveTo>
                  <a:pt x="0" y="0"/>
                </a:moveTo>
                <a:lnTo>
                  <a:pt x="0" y="299224"/>
                </a:lnTo>
                <a:lnTo>
                  <a:pt x="28355" y="306279"/>
                </a:lnTo>
                <a:lnTo>
                  <a:pt x="104384" y="318160"/>
                </a:lnTo>
                <a:lnTo>
                  <a:pt x="150571" y="322986"/>
                </a:lnTo>
                <a:lnTo>
                  <a:pt x="201215" y="327071"/>
                </a:lnTo>
                <a:lnTo>
                  <a:pt x="255574" y="330412"/>
                </a:lnTo>
                <a:lnTo>
                  <a:pt x="312905" y="333011"/>
                </a:lnTo>
                <a:lnTo>
                  <a:pt x="372465" y="334868"/>
                </a:lnTo>
                <a:lnTo>
                  <a:pt x="433511" y="335981"/>
                </a:lnTo>
                <a:lnTo>
                  <a:pt x="495299" y="336353"/>
                </a:lnTo>
                <a:lnTo>
                  <a:pt x="557088" y="335981"/>
                </a:lnTo>
                <a:lnTo>
                  <a:pt x="618134" y="334868"/>
                </a:lnTo>
                <a:lnTo>
                  <a:pt x="677694" y="333011"/>
                </a:lnTo>
                <a:lnTo>
                  <a:pt x="735025" y="330412"/>
                </a:lnTo>
                <a:lnTo>
                  <a:pt x="789384" y="327071"/>
                </a:lnTo>
                <a:lnTo>
                  <a:pt x="840028" y="322986"/>
                </a:lnTo>
                <a:lnTo>
                  <a:pt x="886215" y="318160"/>
                </a:lnTo>
                <a:lnTo>
                  <a:pt x="927201" y="312590"/>
                </a:lnTo>
                <a:lnTo>
                  <a:pt x="990600" y="299224"/>
                </a:lnTo>
                <a:lnTo>
                  <a:pt x="990600" y="20496"/>
                </a:lnTo>
                <a:lnTo>
                  <a:pt x="500237" y="20496"/>
                </a:lnTo>
                <a:lnTo>
                  <a:pt x="443798" y="20375"/>
                </a:lnTo>
                <a:lnTo>
                  <a:pt x="382934" y="19491"/>
                </a:lnTo>
                <a:lnTo>
                  <a:pt x="317296" y="17741"/>
                </a:lnTo>
                <a:lnTo>
                  <a:pt x="246534" y="15021"/>
                </a:lnTo>
                <a:lnTo>
                  <a:pt x="170297" y="11227"/>
                </a:lnTo>
                <a:lnTo>
                  <a:pt x="88236" y="6254"/>
                </a:lnTo>
                <a:lnTo>
                  <a:pt x="0" y="0"/>
                </a:lnTo>
                <a:close/>
              </a:path>
              <a:path w="990600" h="336550">
                <a:moveTo>
                  <a:pt x="990600" y="0"/>
                </a:moveTo>
                <a:lnTo>
                  <a:pt x="959823" y="329"/>
                </a:lnTo>
                <a:lnTo>
                  <a:pt x="929173" y="1247"/>
                </a:lnTo>
                <a:lnTo>
                  <a:pt x="898299" y="2650"/>
                </a:lnTo>
                <a:lnTo>
                  <a:pt x="728319" y="13306"/>
                </a:lnTo>
                <a:lnTo>
                  <a:pt x="646509" y="17325"/>
                </a:lnTo>
                <a:lnTo>
                  <a:pt x="601243" y="18867"/>
                </a:lnTo>
                <a:lnTo>
                  <a:pt x="552602" y="19959"/>
                </a:lnTo>
                <a:lnTo>
                  <a:pt x="500237" y="20496"/>
                </a:lnTo>
                <a:lnTo>
                  <a:pt x="990600" y="20496"/>
                </a:lnTo>
                <a:lnTo>
                  <a:pt x="990600" y="0"/>
                </a:lnTo>
                <a:close/>
              </a:path>
            </a:pathLst>
          </a:custGeom>
          <a:solidFill>
            <a:srgbClr val="000000"/>
          </a:solidFill>
        </p:spPr>
        <p:txBody>
          <a:bodyPr wrap="square" lIns="0" tIns="0" rIns="0" bIns="0" rtlCol="0"/>
          <a:lstStyle/>
          <a:p/>
        </p:txBody>
      </p:sp>
      <p:sp>
        <p:nvSpPr>
          <p:cNvPr id="7" name="object 7"/>
          <p:cNvSpPr/>
          <p:nvPr/>
        </p:nvSpPr>
        <p:spPr>
          <a:xfrm>
            <a:off x="52387" y="676037"/>
            <a:ext cx="990600" cy="433705"/>
          </a:xfrm>
          <a:custGeom>
            <a:avLst/>
            <a:gdLst/>
            <a:ahLst/>
            <a:cxnLst/>
            <a:rect l="l" t="t" r="r" b="b"/>
            <a:pathLst>
              <a:path w="990600" h="433705">
                <a:moveTo>
                  <a:pt x="990600" y="0"/>
                </a:moveTo>
                <a:lnTo>
                  <a:pt x="0" y="0"/>
                </a:lnTo>
                <a:lnTo>
                  <a:pt x="0" y="433235"/>
                </a:lnTo>
                <a:lnTo>
                  <a:pt x="40856" y="432232"/>
                </a:lnTo>
                <a:lnTo>
                  <a:pt x="86606" y="429459"/>
                </a:lnTo>
                <a:lnTo>
                  <a:pt x="136326" y="425271"/>
                </a:lnTo>
                <a:lnTo>
                  <a:pt x="412044" y="395483"/>
                </a:lnTo>
                <a:lnTo>
                  <a:pt x="466129" y="390233"/>
                </a:lnTo>
                <a:lnTo>
                  <a:pt x="517701" y="386045"/>
                </a:lnTo>
                <a:lnTo>
                  <a:pt x="565833" y="383272"/>
                </a:lnTo>
                <a:lnTo>
                  <a:pt x="609600" y="382270"/>
                </a:lnTo>
                <a:lnTo>
                  <a:pt x="990600" y="382270"/>
                </a:lnTo>
                <a:lnTo>
                  <a:pt x="990600" y="0"/>
                </a:lnTo>
                <a:close/>
              </a:path>
              <a:path w="990600" h="433705">
                <a:moveTo>
                  <a:pt x="990600" y="382270"/>
                </a:moveTo>
                <a:lnTo>
                  <a:pt x="609600" y="382270"/>
                </a:lnTo>
                <a:lnTo>
                  <a:pt x="667122" y="382369"/>
                </a:lnTo>
                <a:lnTo>
                  <a:pt x="717351" y="383066"/>
                </a:lnTo>
                <a:lnTo>
                  <a:pt x="762520" y="384957"/>
                </a:lnTo>
                <a:lnTo>
                  <a:pt x="804862" y="388640"/>
                </a:lnTo>
                <a:lnTo>
                  <a:pt x="846608" y="394712"/>
                </a:lnTo>
                <a:lnTo>
                  <a:pt x="889992" y="403770"/>
                </a:lnTo>
                <a:lnTo>
                  <a:pt x="937245" y="416412"/>
                </a:lnTo>
                <a:lnTo>
                  <a:pt x="990600" y="433235"/>
                </a:lnTo>
                <a:lnTo>
                  <a:pt x="990600" y="382270"/>
                </a:lnTo>
                <a:close/>
              </a:path>
            </a:pathLst>
          </a:custGeom>
          <a:solidFill>
            <a:srgbClr val="3366CC"/>
          </a:solidFill>
        </p:spPr>
        <p:txBody>
          <a:bodyPr wrap="square" lIns="0" tIns="0" rIns="0" bIns="0" rtlCol="0"/>
          <a:lstStyle/>
          <a:p/>
        </p:txBody>
      </p:sp>
      <p:sp>
        <p:nvSpPr>
          <p:cNvPr id="8" name="object 8"/>
          <p:cNvSpPr/>
          <p:nvPr/>
        </p:nvSpPr>
        <p:spPr>
          <a:xfrm>
            <a:off x="53181" y="395501"/>
            <a:ext cx="990600" cy="323215"/>
          </a:xfrm>
          <a:custGeom>
            <a:avLst/>
            <a:gdLst/>
            <a:ahLst/>
            <a:cxnLst/>
            <a:rect l="l" t="t" r="r" b="b"/>
            <a:pathLst>
              <a:path w="990600" h="323215">
                <a:moveTo>
                  <a:pt x="261542" y="0"/>
                </a:moveTo>
                <a:lnTo>
                  <a:pt x="206048" y="170"/>
                </a:lnTo>
                <a:lnTo>
                  <a:pt x="154075" y="1423"/>
                </a:lnTo>
                <a:lnTo>
                  <a:pt x="106552" y="3927"/>
                </a:lnTo>
                <a:lnTo>
                  <a:pt x="64412" y="7855"/>
                </a:lnTo>
                <a:lnTo>
                  <a:pt x="0" y="20662"/>
                </a:lnTo>
                <a:lnTo>
                  <a:pt x="0" y="302373"/>
                </a:lnTo>
                <a:lnTo>
                  <a:pt x="30184" y="312162"/>
                </a:lnTo>
                <a:lnTo>
                  <a:pt x="68968" y="318553"/>
                </a:lnTo>
                <a:lnTo>
                  <a:pt x="114895" y="322031"/>
                </a:lnTo>
                <a:lnTo>
                  <a:pt x="166511" y="323083"/>
                </a:lnTo>
                <a:lnTo>
                  <a:pt x="222360" y="322193"/>
                </a:lnTo>
                <a:lnTo>
                  <a:pt x="280987" y="319847"/>
                </a:lnTo>
                <a:lnTo>
                  <a:pt x="514173" y="305609"/>
                </a:lnTo>
                <a:lnTo>
                  <a:pt x="564863" y="303263"/>
                </a:lnTo>
                <a:lnTo>
                  <a:pt x="609600" y="302373"/>
                </a:lnTo>
                <a:lnTo>
                  <a:pt x="990600" y="302373"/>
                </a:lnTo>
                <a:lnTo>
                  <a:pt x="990600" y="20662"/>
                </a:lnTo>
                <a:lnTo>
                  <a:pt x="838200" y="20662"/>
                </a:lnTo>
                <a:lnTo>
                  <a:pt x="805396" y="20207"/>
                </a:lnTo>
                <a:lnTo>
                  <a:pt x="379371" y="2219"/>
                </a:lnTo>
                <a:lnTo>
                  <a:pt x="319627" y="739"/>
                </a:lnTo>
                <a:lnTo>
                  <a:pt x="261542" y="0"/>
                </a:lnTo>
                <a:close/>
              </a:path>
              <a:path w="990600" h="323215">
                <a:moveTo>
                  <a:pt x="990600" y="302373"/>
                </a:moveTo>
                <a:lnTo>
                  <a:pt x="609600" y="302373"/>
                </a:lnTo>
                <a:lnTo>
                  <a:pt x="670768" y="304284"/>
                </a:lnTo>
                <a:lnTo>
                  <a:pt x="729853" y="308926"/>
                </a:lnTo>
                <a:lnTo>
                  <a:pt x="838200" y="319847"/>
                </a:lnTo>
                <a:lnTo>
                  <a:pt x="885676" y="322850"/>
                </a:lnTo>
                <a:lnTo>
                  <a:pt x="927496" y="322031"/>
                </a:lnTo>
                <a:lnTo>
                  <a:pt x="962769" y="315752"/>
                </a:lnTo>
                <a:lnTo>
                  <a:pt x="990600" y="302373"/>
                </a:lnTo>
                <a:close/>
              </a:path>
            </a:pathLst>
          </a:custGeom>
          <a:solidFill>
            <a:srgbClr val="003366"/>
          </a:solidFill>
        </p:spPr>
        <p:txBody>
          <a:bodyPr wrap="square" lIns="0" tIns="0" rIns="0" bIns="0" rtlCol="0"/>
          <a:lstStyle/>
          <a:p/>
        </p:txBody>
      </p:sp>
      <p:sp>
        <p:nvSpPr>
          <p:cNvPr id="9" name="object 9"/>
          <p:cNvSpPr/>
          <p:nvPr/>
        </p:nvSpPr>
        <p:spPr>
          <a:xfrm>
            <a:off x="39687" y="3933647"/>
            <a:ext cx="990600" cy="448945"/>
          </a:xfrm>
          <a:custGeom>
            <a:avLst/>
            <a:gdLst/>
            <a:ahLst/>
            <a:cxnLst/>
            <a:rect l="l" t="t" r="r" b="b"/>
            <a:pathLst>
              <a:path w="990600" h="448945">
                <a:moveTo>
                  <a:pt x="990600" y="0"/>
                </a:moveTo>
                <a:lnTo>
                  <a:pt x="0" y="0"/>
                </a:lnTo>
                <a:lnTo>
                  <a:pt x="0" y="428929"/>
                </a:lnTo>
                <a:lnTo>
                  <a:pt x="23474" y="437633"/>
                </a:lnTo>
                <a:lnTo>
                  <a:pt x="46973" y="443661"/>
                </a:lnTo>
                <a:lnTo>
                  <a:pt x="70868" y="447299"/>
                </a:lnTo>
                <a:lnTo>
                  <a:pt x="95527" y="448831"/>
                </a:lnTo>
                <a:lnTo>
                  <a:pt x="121322" y="448542"/>
                </a:lnTo>
                <a:lnTo>
                  <a:pt x="148623" y="446719"/>
                </a:lnTo>
                <a:lnTo>
                  <a:pt x="177800" y="443644"/>
                </a:lnTo>
                <a:lnTo>
                  <a:pt x="320671" y="424544"/>
                </a:lnTo>
                <a:lnTo>
                  <a:pt x="364782" y="419493"/>
                </a:lnTo>
                <a:lnTo>
                  <a:pt x="412990" y="414902"/>
                </a:lnTo>
                <a:lnTo>
                  <a:pt x="465666" y="411056"/>
                </a:lnTo>
                <a:lnTo>
                  <a:pt x="523180" y="408240"/>
                </a:lnTo>
                <a:lnTo>
                  <a:pt x="585903" y="406738"/>
                </a:lnTo>
                <a:lnTo>
                  <a:pt x="990600" y="406738"/>
                </a:lnTo>
                <a:lnTo>
                  <a:pt x="990600" y="0"/>
                </a:lnTo>
                <a:close/>
              </a:path>
              <a:path w="990600" h="448945">
                <a:moveTo>
                  <a:pt x="990600" y="406738"/>
                </a:moveTo>
                <a:lnTo>
                  <a:pt x="585903" y="406738"/>
                </a:lnTo>
                <a:lnTo>
                  <a:pt x="654204" y="406837"/>
                </a:lnTo>
                <a:lnTo>
                  <a:pt x="728454" y="408820"/>
                </a:lnTo>
                <a:lnTo>
                  <a:pt x="809023" y="412973"/>
                </a:lnTo>
                <a:lnTo>
                  <a:pt x="896281" y="419581"/>
                </a:lnTo>
                <a:lnTo>
                  <a:pt x="990600" y="428929"/>
                </a:lnTo>
                <a:lnTo>
                  <a:pt x="990600" y="406738"/>
                </a:lnTo>
                <a:close/>
              </a:path>
            </a:pathLst>
          </a:custGeom>
          <a:solidFill>
            <a:srgbClr val="5390A8"/>
          </a:solidFill>
        </p:spPr>
        <p:txBody>
          <a:bodyPr wrap="square" lIns="0" tIns="0" rIns="0" bIns="0" rtlCol="0"/>
          <a:lstStyle/>
          <a:p/>
        </p:txBody>
      </p:sp>
      <p:sp>
        <p:nvSpPr>
          <p:cNvPr id="10" name="object 10"/>
          <p:cNvSpPr/>
          <p:nvPr/>
        </p:nvSpPr>
        <p:spPr>
          <a:xfrm>
            <a:off x="42068" y="3534331"/>
            <a:ext cx="990600" cy="453390"/>
          </a:xfrm>
          <a:custGeom>
            <a:avLst/>
            <a:gdLst/>
            <a:ahLst/>
            <a:cxnLst/>
            <a:rect l="l" t="t" r="r" b="b"/>
            <a:pathLst>
              <a:path w="990600" h="453389">
                <a:moveTo>
                  <a:pt x="990600" y="417350"/>
                </a:moveTo>
                <a:lnTo>
                  <a:pt x="204215" y="417350"/>
                </a:lnTo>
                <a:lnTo>
                  <a:pt x="260151" y="418608"/>
                </a:lnTo>
                <a:lnTo>
                  <a:pt x="317182" y="421082"/>
                </a:lnTo>
                <a:lnTo>
                  <a:pt x="374880" y="424497"/>
                </a:lnTo>
                <a:lnTo>
                  <a:pt x="658368" y="446106"/>
                </a:lnTo>
                <a:lnTo>
                  <a:pt x="711065" y="449418"/>
                </a:lnTo>
                <a:lnTo>
                  <a:pt x="761428" y="451754"/>
                </a:lnTo>
                <a:lnTo>
                  <a:pt x="809029" y="452841"/>
                </a:lnTo>
                <a:lnTo>
                  <a:pt x="853440" y="452404"/>
                </a:lnTo>
                <a:lnTo>
                  <a:pt x="894230" y="450170"/>
                </a:lnTo>
                <a:lnTo>
                  <a:pt x="930973" y="445865"/>
                </a:lnTo>
                <a:lnTo>
                  <a:pt x="963239" y="439214"/>
                </a:lnTo>
                <a:lnTo>
                  <a:pt x="990600" y="429945"/>
                </a:lnTo>
                <a:lnTo>
                  <a:pt x="990600" y="417350"/>
                </a:lnTo>
                <a:close/>
              </a:path>
              <a:path w="990600" h="453389">
                <a:moveTo>
                  <a:pt x="990600" y="0"/>
                </a:moveTo>
                <a:lnTo>
                  <a:pt x="0" y="0"/>
                </a:lnTo>
                <a:lnTo>
                  <a:pt x="0" y="429945"/>
                </a:lnTo>
                <a:lnTo>
                  <a:pt x="47267" y="423604"/>
                </a:lnTo>
                <a:lnTo>
                  <a:pt x="97345" y="419574"/>
                </a:lnTo>
                <a:lnTo>
                  <a:pt x="149804" y="417580"/>
                </a:lnTo>
                <a:lnTo>
                  <a:pt x="990600" y="417350"/>
                </a:lnTo>
                <a:lnTo>
                  <a:pt x="990600" y="0"/>
                </a:lnTo>
                <a:close/>
              </a:path>
            </a:pathLst>
          </a:custGeom>
          <a:solidFill>
            <a:srgbClr val="000000"/>
          </a:solidFill>
        </p:spPr>
        <p:txBody>
          <a:bodyPr wrap="square" lIns="0" tIns="0" rIns="0" bIns="0" rtlCol="0"/>
          <a:lstStyle/>
          <a:p/>
        </p:txBody>
      </p:sp>
      <p:sp>
        <p:nvSpPr>
          <p:cNvPr id="11" name="object 11"/>
          <p:cNvSpPr/>
          <p:nvPr/>
        </p:nvSpPr>
        <p:spPr>
          <a:xfrm>
            <a:off x="42862" y="2399752"/>
            <a:ext cx="990600" cy="289560"/>
          </a:xfrm>
          <a:custGeom>
            <a:avLst/>
            <a:gdLst/>
            <a:ahLst/>
            <a:cxnLst/>
            <a:rect l="l" t="t" r="r" b="b"/>
            <a:pathLst>
              <a:path w="990600" h="289560">
                <a:moveTo>
                  <a:pt x="260746" y="0"/>
                </a:moveTo>
                <a:lnTo>
                  <a:pt x="204638" y="564"/>
                </a:lnTo>
                <a:lnTo>
                  <a:pt x="152400" y="2508"/>
                </a:lnTo>
                <a:lnTo>
                  <a:pt x="104923" y="6498"/>
                </a:lnTo>
                <a:lnTo>
                  <a:pt x="63103" y="13201"/>
                </a:lnTo>
                <a:lnTo>
                  <a:pt x="0" y="37406"/>
                </a:lnTo>
                <a:lnTo>
                  <a:pt x="0" y="261396"/>
                </a:lnTo>
                <a:lnTo>
                  <a:pt x="63398" y="271402"/>
                </a:lnTo>
                <a:lnTo>
                  <a:pt x="104384" y="275571"/>
                </a:lnTo>
                <a:lnTo>
                  <a:pt x="150571" y="279184"/>
                </a:lnTo>
                <a:lnTo>
                  <a:pt x="201215" y="282241"/>
                </a:lnTo>
                <a:lnTo>
                  <a:pt x="255574" y="284743"/>
                </a:lnTo>
                <a:lnTo>
                  <a:pt x="312905" y="286688"/>
                </a:lnTo>
                <a:lnTo>
                  <a:pt x="372465" y="288078"/>
                </a:lnTo>
                <a:lnTo>
                  <a:pt x="495299" y="289190"/>
                </a:lnTo>
                <a:lnTo>
                  <a:pt x="618134" y="288078"/>
                </a:lnTo>
                <a:lnTo>
                  <a:pt x="677694" y="286688"/>
                </a:lnTo>
                <a:lnTo>
                  <a:pt x="735025" y="284743"/>
                </a:lnTo>
                <a:lnTo>
                  <a:pt x="789384" y="282241"/>
                </a:lnTo>
                <a:lnTo>
                  <a:pt x="840028" y="279184"/>
                </a:lnTo>
                <a:lnTo>
                  <a:pt x="886215" y="275571"/>
                </a:lnTo>
                <a:lnTo>
                  <a:pt x="927201" y="271402"/>
                </a:lnTo>
                <a:lnTo>
                  <a:pt x="990600" y="261396"/>
                </a:lnTo>
                <a:lnTo>
                  <a:pt x="990600" y="37406"/>
                </a:lnTo>
                <a:lnTo>
                  <a:pt x="584200" y="8307"/>
                </a:lnTo>
                <a:lnTo>
                  <a:pt x="528042" y="5095"/>
                </a:lnTo>
                <a:lnTo>
                  <a:pt x="474662" y="2577"/>
                </a:lnTo>
                <a:lnTo>
                  <a:pt x="425251" y="935"/>
                </a:lnTo>
                <a:lnTo>
                  <a:pt x="381000" y="347"/>
                </a:lnTo>
                <a:lnTo>
                  <a:pt x="260746" y="0"/>
                </a:lnTo>
                <a:close/>
              </a:path>
            </a:pathLst>
          </a:custGeom>
          <a:solidFill>
            <a:srgbClr val="003366"/>
          </a:solidFill>
        </p:spPr>
        <p:txBody>
          <a:bodyPr wrap="square" lIns="0" tIns="0" rIns="0" bIns="0" rtlCol="0"/>
          <a:lstStyle/>
          <a:p/>
        </p:txBody>
      </p:sp>
      <p:sp>
        <p:nvSpPr>
          <p:cNvPr id="12" name="object 12"/>
          <p:cNvSpPr/>
          <p:nvPr/>
        </p:nvSpPr>
        <p:spPr>
          <a:xfrm>
            <a:off x="42862" y="3229042"/>
            <a:ext cx="990600" cy="335280"/>
          </a:xfrm>
          <a:custGeom>
            <a:avLst/>
            <a:gdLst/>
            <a:ahLst/>
            <a:cxnLst/>
            <a:rect l="l" t="t" r="r" b="b"/>
            <a:pathLst>
              <a:path w="990600" h="335279">
                <a:moveTo>
                  <a:pt x="0" y="0"/>
                </a:moveTo>
                <a:lnTo>
                  <a:pt x="0" y="298208"/>
                </a:lnTo>
                <a:lnTo>
                  <a:pt x="28355" y="305239"/>
                </a:lnTo>
                <a:lnTo>
                  <a:pt x="104384" y="317081"/>
                </a:lnTo>
                <a:lnTo>
                  <a:pt x="150571" y="321891"/>
                </a:lnTo>
                <a:lnTo>
                  <a:pt x="201215" y="325962"/>
                </a:lnTo>
                <a:lnTo>
                  <a:pt x="255574" y="329292"/>
                </a:lnTo>
                <a:lnTo>
                  <a:pt x="312905" y="331882"/>
                </a:lnTo>
                <a:lnTo>
                  <a:pt x="372465" y="333733"/>
                </a:lnTo>
                <a:lnTo>
                  <a:pt x="433511" y="334843"/>
                </a:lnTo>
                <a:lnTo>
                  <a:pt x="495299" y="335213"/>
                </a:lnTo>
                <a:lnTo>
                  <a:pt x="557088" y="334843"/>
                </a:lnTo>
                <a:lnTo>
                  <a:pt x="618134" y="333733"/>
                </a:lnTo>
                <a:lnTo>
                  <a:pt x="677694" y="331882"/>
                </a:lnTo>
                <a:lnTo>
                  <a:pt x="735025" y="329292"/>
                </a:lnTo>
                <a:lnTo>
                  <a:pt x="789384" y="325962"/>
                </a:lnTo>
                <a:lnTo>
                  <a:pt x="840028" y="321891"/>
                </a:lnTo>
                <a:lnTo>
                  <a:pt x="886215" y="317081"/>
                </a:lnTo>
                <a:lnTo>
                  <a:pt x="927201" y="311530"/>
                </a:lnTo>
                <a:lnTo>
                  <a:pt x="990600" y="298208"/>
                </a:lnTo>
                <a:lnTo>
                  <a:pt x="990600" y="20429"/>
                </a:lnTo>
                <a:lnTo>
                  <a:pt x="500237" y="20429"/>
                </a:lnTo>
                <a:lnTo>
                  <a:pt x="443798" y="20308"/>
                </a:lnTo>
                <a:lnTo>
                  <a:pt x="382934" y="19427"/>
                </a:lnTo>
                <a:lnTo>
                  <a:pt x="317296" y="17683"/>
                </a:lnTo>
                <a:lnTo>
                  <a:pt x="246534" y="14972"/>
                </a:lnTo>
                <a:lnTo>
                  <a:pt x="170297" y="11190"/>
                </a:lnTo>
                <a:lnTo>
                  <a:pt x="88236" y="6234"/>
                </a:lnTo>
                <a:lnTo>
                  <a:pt x="0" y="0"/>
                </a:lnTo>
                <a:close/>
              </a:path>
              <a:path w="990600" h="335279">
                <a:moveTo>
                  <a:pt x="990600" y="0"/>
                </a:moveTo>
                <a:lnTo>
                  <a:pt x="959823" y="328"/>
                </a:lnTo>
                <a:lnTo>
                  <a:pt x="929173" y="1243"/>
                </a:lnTo>
                <a:lnTo>
                  <a:pt x="898299" y="2642"/>
                </a:lnTo>
                <a:lnTo>
                  <a:pt x="728319" y="13262"/>
                </a:lnTo>
                <a:lnTo>
                  <a:pt x="646509" y="17268"/>
                </a:lnTo>
                <a:lnTo>
                  <a:pt x="601243" y="18805"/>
                </a:lnTo>
                <a:lnTo>
                  <a:pt x="552602" y="19893"/>
                </a:lnTo>
                <a:lnTo>
                  <a:pt x="500237" y="20429"/>
                </a:lnTo>
                <a:lnTo>
                  <a:pt x="990600" y="20429"/>
                </a:lnTo>
                <a:lnTo>
                  <a:pt x="990600" y="0"/>
                </a:lnTo>
                <a:close/>
              </a:path>
            </a:pathLst>
          </a:custGeom>
          <a:solidFill>
            <a:srgbClr val="E0E0B7"/>
          </a:solidFill>
        </p:spPr>
        <p:txBody>
          <a:bodyPr wrap="square" lIns="0" tIns="0" rIns="0" bIns="0" rtlCol="0"/>
          <a:lstStyle/>
          <a:p/>
        </p:txBody>
      </p:sp>
      <p:sp>
        <p:nvSpPr>
          <p:cNvPr id="13" name="object 13"/>
          <p:cNvSpPr/>
          <p:nvPr/>
        </p:nvSpPr>
        <p:spPr>
          <a:xfrm>
            <a:off x="42862" y="2927917"/>
            <a:ext cx="990600" cy="428625"/>
          </a:xfrm>
          <a:custGeom>
            <a:avLst/>
            <a:gdLst/>
            <a:ahLst/>
            <a:cxnLst/>
            <a:rect l="l" t="t" r="r" b="b"/>
            <a:pathLst>
              <a:path w="990600" h="428625">
                <a:moveTo>
                  <a:pt x="990600" y="0"/>
                </a:moveTo>
                <a:lnTo>
                  <a:pt x="0" y="0"/>
                </a:lnTo>
                <a:lnTo>
                  <a:pt x="0" y="428472"/>
                </a:lnTo>
                <a:lnTo>
                  <a:pt x="40856" y="427480"/>
                </a:lnTo>
                <a:lnTo>
                  <a:pt x="86606" y="424738"/>
                </a:lnTo>
                <a:lnTo>
                  <a:pt x="136326" y="420596"/>
                </a:lnTo>
                <a:lnTo>
                  <a:pt x="412044" y="391134"/>
                </a:lnTo>
                <a:lnTo>
                  <a:pt x="466129" y="385942"/>
                </a:lnTo>
                <a:lnTo>
                  <a:pt x="517701" y="381800"/>
                </a:lnTo>
                <a:lnTo>
                  <a:pt x="565833" y="379058"/>
                </a:lnTo>
                <a:lnTo>
                  <a:pt x="609600" y="378066"/>
                </a:lnTo>
                <a:lnTo>
                  <a:pt x="990600" y="378066"/>
                </a:lnTo>
                <a:lnTo>
                  <a:pt x="990600" y="0"/>
                </a:lnTo>
                <a:close/>
              </a:path>
              <a:path w="990600" h="428625">
                <a:moveTo>
                  <a:pt x="990600" y="378066"/>
                </a:moveTo>
                <a:lnTo>
                  <a:pt x="609600" y="378066"/>
                </a:lnTo>
                <a:lnTo>
                  <a:pt x="667122" y="378164"/>
                </a:lnTo>
                <a:lnTo>
                  <a:pt x="717351" y="378853"/>
                </a:lnTo>
                <a:lnTo>
                  <a:pt x="762520" y="380724"/>
                </a:lnTo>
                <a:lnTo>
                  <a:pt x="804862" y="384367"/>
                </a:lnTo>
                <a:lnTo>
                  <a:pt x="846608" y="390372"/>
                </a:lnTo>
                <a:lnTo>
                  <a:pt x="889992" y="399331"/>
                </a:lnTo>
                <a:lnTo>
                  <a:pt x="937245" y="411834"/>
                </a:lnTo>
                <a:lnTo>
                  <a:pt x="990600" y="428472"/>
                </a:lnTo>
                <a:lnTo>
                  <a:pt x="990600" y="378066"/>
                </a:lnTo>
                <a:close/>
              </a:path>
            </a:pathLst>
          </a:custGeom>
          <a:solidFill>
            <a:srgbClr val="3366CC"/>
          </a:solidFill>
        </p:spPr>
        <p:txBody>
          <a:bodyPr wrap="square" lIns="0" tIns="0" rIns="0" bIns="0" rtlCol="0"/>
          <a:lstStyle/>
          <a:p/>
        </p:txBody>
      </p:sp>
      <p:sp>
        <p:nvSpPr>
          <p:cNvPr id="14" name="object 14"/>
          <p:cNvSpPr/>
          <p:nvPr/>
        </p:nvSpPr>
        <p:spPr>
          <a:xfrm>
            <a:off x="42862" y="2640921"/>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99CCFF"/>
          </a:solidFill>
        </p:spPr>
        <p:txBody>
          <a:bodyPr wrap="square" lIns="0" tIns="0" rIns="0" bIns="0" rtlCol="0"/>
          <a:lstStyle/>
          <a:p/>
        </p:txBody>
      </p:sp>
      <p:sp>
        <p:nvSpPr>
          <p:cNvPr id="15" name="object 15"/>
          <p:cNvSpPr/>
          <p:nvPr/>
        </p:nvSpPr>
        <p:spPr>
          <a:xfrm>
            <a:off x="43656" y="4967346"/>
            <a:ext cx="990600" cy="450215"/>
          </a:xfrm>
          <a:custGeom>
            <a:avLst/>
            <a:gdLst/>
            <a:ahLst/>
            <a:cxnLst/>
            <a:rect l="l" t="t" r="r" b="b"/>
            <a:pathLst>
              <a:path w="990600" h="450214">
                <a:moveTo>
                  <a:pt x="990600" y="0"/>
                </a:moveTo>
                <a:lnTo>
                  <a:pt x="0" y="0"/>
                </a:lnTo>
                <a:lnTo>
                  <a:pt x="0" y="429945"/>
                </a:lnTo>
                <a:lnTo>
                  <a:pt x="23474" y="438671"/>
                </a:lnTo>
                <a:lnTo>
                  <a:pt x="46973" y="444714"/>
                </a:lnTo>
                <a:lnTo>
                  <a:pt x="70868" y="448361"/>
                </a:lnTo>
                <a:lnTo>
                  <a:pt x="95527" y="449898"/>
                </a:lnTo>
                <a:lnTo>
                  <a:pt x="121322" y="449609"/>
                </a:lnTo>
                <a:lnTo>
                  <a:pt x="148623" y="447781"/>
                </a:lnTo>
                <a:lnTo>
                  <a:pt x="177800" y="444700"/>
                </a:lnTo>
                <a:lnTo>
                  <a:pt x="320671" y="425554"/>
                </a:lnTo>
                <a:lnTo>
                  <a:pt x="364782" y="420491"/>
                </a:lnTo>
                <a:lnTo>
                  <a:pt x="412990" y="415888"/>
                </a:lnTo>
                <a:lnTo>
                  <a:pt x="465666" y="412033"/>
                </a:lnTo>
                <a:lnTo>
                  <a:pt x="523180" y="409209"/>
                </a:lnTo>
                <a:lnTo>
                  <a:pt x="585903" y="407704"/>
                </a:lnTo>
                <a:lnTo>
                  <a:pt x="990600" y="407704"/>
                </a:lnTo>
                <a:lnTo>
                  <a:pt x="990600" y="0"/>
                </a:lnTo>
                <a:close/>
              </a:path>
              <a:path w="990600" h="450214">
                <a:moveTo>
                  <a:pt x="990600" y="407704"/>
                </a:moveTo>
                <a:lnTo>
                  <a:pt x="585903" y="407704"/>
                </a:lnTo>
                <a:lnTo>
                  <a:pt x="654204" y="407802"/>
                </a:lnTo>
                <a:lnTo>
                  <a:pt x="728454" y="409789"/>
                </a:lnTo>
                <a:lnTo>
                  <a:pt x="809023" y="413952"/>
                </a:lnTo>
                <a:lnTo>
                  <a:pt x="896281" y="420575"/>
                </a:lnTo>
                <a:lnTo>
                  <a:pt x="990600" y="429945"/>
                </a:lnTo>
                <a:lnTo>
                  <a:pt x="990600" y="407704"/>
                </a:lnTo>
                <a:close/>
              </a:path>
            </a:pathLst>
          </a:custGeom>
          <a:solidFill>
            <a:srgbClr val="99CCFF"/>
          </a:solidFill>
        </p:spPr>
        <p:txBody>
          <a:bodyPr wrap="square" lIns="0" tIns="0" rIns="0" bIns="0" rtlCol="0"/>
          <a:lstStyle/>
          <a:p/>
        </p:txBody>
      </p:sp>
      <p:sp>
        <p:nvSpPr>
          <p:cNvPr id="16" name="object 16"/>
          <p:cNvSpPr/>
          <p:nvPr/>
        </p:nvSpPr>
        <p:spPr>
          <a:xfrm>
            <a:off x="46831" y="4555533"/>
            <a:ext cx="990600" cy="455295"/>
          </a:xfrm>
          <a:custGeom>
            <a:avLst/>
            <a:gdLst/>
            <a:ahLst/>
            <a:cxnLst/>
            <a:rect l="l" t="t" r="r" b="b"/>
            <a:pathLst>
              <a:path w="990600" h="455295">
                <a:moveTo>
                  <a:pt x="990600" y="419335"/>
                </a:moveTo>
                <a:lnTo>
                  <a:pt x="204215" y="419335"/>
                </a:lnTo>
                <a:lnTo>
                  <a:pt x="260151" y="420599"/>
                </a:lnTo>
                <a:lnTo>
                  <a:pt x="317182" y="423085"/>
                </a:lnTo>
                <a:lnTo>
                  <a:pt x="374880" y="426516"/>
                </a:lnTo>
                <a:lnTo>
                  <a:pt x="658368" y="448230"/>
                </a:lnTo>
                <a:lnTo>
                  <a:pt x="711065" y="451557"/>
                </a:lnTo>
                <a:lnTo>
                  <a:pt x="761428" y="453905"/>
                </a:lnTo>
                <a:lnTo>
                  <a:pt x="809029" y="454996"/>
                </a:lnTo>
                <a:lnTo>
                  <a:pt x="853440" y="454557"/>
                </a:lnTo>
                <a:lnTo>
                  <a:pt x="894230" y="452312"/>
                </a:lnTo>
                <a:lnTo>
                  <a:pt x="930973" y="447986"/>
                </a:lnTo>
                <a:lnTo>
                  <a:pt x="963239" y="441304"/>
                </a:lnTo>
                <a:lnTo>
                  <a:pt x="990600" y="431990"/>
                </a:lnTo>
                <a:lnTo>
                  <a:pt x="990600" y="419335"/>
                </a:lnTo>
                <a:close/>
              </a:path>
              <a:path w="990600" h="455295">
                <a:moveTo>
                  <a:pt x="990600" y="0"/>
                </a:moveTo>
                <a:lnTo>
                  <a:pt x="0" y="0"/>
                </a:lnTo>
                <a:lnTo>
                  <a:pt x="0" y="431990"/>
                </a:lnTo>
                <a:lnTo>
                  <a:pt x="47267" y="425619"/>
                </a:lnTo>
                <a:lnTo>
                  <a:pt x="97345" y="421569"/>
                </a:lnTo>
                <a:lnTo>
                  <a:pt x="149804" y="419566"/>
                </a:lnTo>
                <a:lnTo>
                  <a:pt x="990600" y="419335"/>
                </a:lnTo>
                <a:lnTo>
                  <a:pt x="990600" y="0"/>
                </a:lnTo>
                <a:close/>
              </a:path>
            </a:pathLst>
          </a:custGeom>
          <a:solidFill>
            <a:srgbClr val="003366"/>
          </a:solidFill>
        </p:spPr>
        <p:txBody>
          <a:bodyPr wrap="square" lIns="0" tIns="0" rIns="0" bIns="0" rtlCol="0"/>
          <a:lstStyle/>
          <a:p/>
        </p:txBody>
      </p:sp>
      <p:sp>
        <p:nvSpPr>
          <p:cNvPr id="17" name="object 17"/>
          <p:cNvSpPr/>
          <p:nvPr/>
        </p:nvSpPr>
        <p:spPr>
          <a:xfrm>
            <a:off x="38893" y="5669831"/>
            <a:ext cx="990600" cy="288290"/>
          </a:xfrm>
          <a:custGeom>
            <a:avLst/>
            <a:gdLst/>
            <a:ahLst/>
            <a:cxnLst/>
            <a:rect l="l" t="t" r="r" b="b"/>
            <a:pathLst>
              <a:path w="990600" h="288289">
                <a:moveTo>
                  <a:pt x="260746" y="0"/>
                </a:moveTo>
                <a:lnTo>
                  <a:pt x="204638" y="563"/>
                </a:lnTo>
                <a:lnTo>
                  <a:pt x="152400" y="2502"/>
                </a:lnTo>
                <a:lnTo>
                  <a:pt x="104923" y="6478"/>
                </a:lnTo>
                <a:lnTo>
                  <a:pt x="63103" y="13155"/>
                </a:lnTo>
                <a:lnTo>
                  <a:pt x="0" y="37263"/>
                </a:lnTo>
                <a:lnTo>
                  <a:pt x="0" y="260377"/>
                </a:lnTo>
                <a:lnTo>
                  <a:pt x="63398" y="270345"/>
                </a:lnTo>
                <a:lnTo>
                  <a:pt x="104384" y="274498"/>
                </a:lnTo>
                <a:lnTo>
                  <a:pt x="150571" y="278098"/>
                </a:lnTo>
                <a:lnTo>
                  <a:pt x="201215" y="281144"/>
                </a:lnTo>
                <a:lnTo>
                  <a:pt x="255574" y="283636"/>
                </a:lnTo>
                <a:lnTo>
                  <a:pt x="312905" y="285574"/>
                </a:lnTo>
                <a:lnTo>
                  <a:pt x="372465" y="286958"/>
                </a:lnTo>
                <a:lnTo>
                  <a:pt x="495299" y="288066"/>
                </a:lnTo>
                <a:lnTo>
                  <a:pt x="618134" y="286958"/>
                </a:lnTo>
                <a:lnTo>
                  <a:pt x="677694" y="285574"/>
                </a:lnTo>
                <a:lnTo>
                  <a:pt x="735025" y="283636"/>
                </a:lnTo>
                <a:lnTo>
                  <a:pt x="789384" y="281144"/>
                </a:lnTo>
                <a:lnTo>
                  <a:pt x="840028" y="278098"/>
                </a:lnTo>
                <a:lnTo>
                  <a:pt x="886215" y="274498"/>
                </a:lnTo>
                <a:lnTo>
                  <a:pt x="927201" y="270345"/>
                </a:lnTo>
                <a:lnTo>
                  <a:pt x="990600" y="260377"/>
                </a:lnTo>
                <a:lnTo>
                  <a:pt x="990600" y="37263"/>
                </a:lnTo>
                <a:lnTo>
                  <a:pt x="584200" y="8276"/>
                </a:lnTo>
                <a:lnTo>
                  <a:pt x="528042" y="5075"/>
                </a:lnTo>
                <a:lnTo>
                  <a:pt x="474662" y="2567"/>
                </a:lnTo>
                <a:lnTo>
                  <a:pt x="425251" y="930"/>
                </a:lnTo>
                <a:lnTo>
                  <a:pt x="381000" y="344"/>
                </a:lnTo>
                <a:lnTo>
                  <a:pt x="260746" y="0"/>
                </a:lnTo>
                <a:close/>
              </a:path>
            </a:pathLst>
          </a:custGeom>
          <a:solidFill>
            <a:srgbClr val="E0E0B7"/>
          </a:solidFill>
        </p:spPr>
        <p:txBody>
          <a:bodyPr wrap="square" lIns="0" tIns="0" rIns="0" bIns="0" rtlCol="0"/>
          <a:lstStyle/>
          <a:p/>
        </p:txBody>
      </p:sp>
      <p:sp>
        <p:nvSpPr>
          <p:cNvPr id="18" name="object 18"/>
          <p:cNvSpPr/>
          <p:nvPr/>
        </p:nvSpPr>
        <p:spPr>
          <a:xfrm>
            <a:off x="38100" y="6506884"/>
            <a:ext cx="992505" cy="346710"/>
          </a:xfrm>
          <a:custGeom>
            <a:avLst/>
            <a:gdLst/>
            <a:ahLst/>
            <a:cxnLst/>
            <a:rect l="l" t="t" r="r" b="b"/>
            <a:pathLst>
              <a:path w="992505" h="346709">
                <a:moveTo>
                  <a:pt x="0" y="0"/>
                </a:moveTo>
                <a:lnTo>
                  <a:pt x="9525" y="346354"/>
                </a:lnTo>
                <a:lnTo>
                  <a:pt x="992187" y="346354"/>
                </a:lnTo>
                <a:lnTo>
                  <a:pt x="990694" y="20592"/>
                </a:lnTo>
                <a:lnTo>
                  <a:pt x="500237" y="20592"/>
                </a:lnTo>
                <a:lnTo>
                  <a:pt x="443798" y="20470"/>
                </a:lnTo>
                <a:lnTo>
                  <a:pt x="382934" y="19582"/>
                </a:lnTo>
                <a:lnTo>
                  <a:pt x="317296" y="17824"/>
                </a:lnTo>
                <a:lnTo>
                  <a:pt x="246534" y="15091"/>
                </a:lnTo>
                <a:lnTo>
                  <a:pt x="170297" y="11279"/>
                </a:lnTo>
                <a:lnTo>
                  <a:pt x="88236" y="6283"/>
                </a:lnTo>
                <a:lnTo>
                  <a:pt x="0" y="0"/>
                </a:lnTo>
                <a:close/>
              </a:path>
              <a:path w="992505" h="346709">
                <a:moveTo>
                  <a:pt x="990600" y="0"/>
                </a:moveTo>
                <a:lnTo>
                  <a:pt x="959823" y="330"/>
                </a:lnTo>
                <a:lnTo>
                  <a:pt x="929173" y="1253"/>
                </a:lnTo>
                <a:lnTo>
                  <a:pt x="898299" y="2663"/>
                </a:lnTo>
                <a:lnTo>
                  <a:pt x="728319" y="13368"/>
                </a:lnTo>
                <a:lnTo>
                  <a:pt x="646509" y="17406"/>
                </a:lnTo>
                <a:lnTo>
                  <a:pt x="601243" y="18956"/>
                </a:lnTo>
                <a:lnTo>
                  <a:pt x="552602" y="20052"/>
                </a:lnTo>
                <a:lnTo>
                  <a:pt x="500237" y="20592"/>
                </a:lnTo>
                <a:lnTo>
                  <a:pt x="990694" y="20592"/>
                </a:lnTo>
                <a:lnTo>
                  <a:pt x="990600" y="0"/>
                </a:lnTo>
                <a:close/>
              </a:path>
            </a:pathLst>
          </a:custGeom>
          <a:solidFill>
            <a:srgbClr val="000000"/>
          </a:solidFill>
        </p:spPr>
        <p:txBody>
          <a:bodyPr wrap="square" lIns="0" tIns="0" rIns="0" bIns="0" rtlCol="0"/>
          <a:lstStyle/>
          <a:p/>
        </p:txBody>
      </p:sp>
      <p:sp>
        <p:nvSpPr>
          <p:cNvPr id="19" name="object 19"/>
          <p:cNvSpPr/>
          <p:nvPr/>
        </p:nvSpPr>
        <p:spPr>
          <a:xfrm>
            <a:off x="35718" y="6198025"/>
            <a:ext cx="990600" cy="429895"/>
          </a:xfrm>
          <a:custGeom>
            <a:avLst/>
            <a:gdLst/>
            <a:ahLst/>
            <a:cxnLst/>
            <a:rect l="l" t="t" r="r" b="b"/>
            <a:pathLst>
              <a:path w="990600" h="429895">
                <a:moveTo>
                  <a:pt x="990600" y="0"/>
                </a:moveTo>
                <a:lnTo>
                  <a:pt x="0" y="0"/>
                </a:lnTo>
                <a:lnTo>
                  <a:pt x="0" y="429666"/>
                </a:lnTo>
                <a:lnTo>
                  <a:pt x="40856" y="428671"/>
                </a:lnTo>
                <a:lnTo>
                  <a:pt x="86606" y="425922"/>
                </a:lnTo>
                <a:lnTo>
                  <a:pt x="136326" y="421768"/>
                </a:lnTo>
                <a:lnTo>
                  <a:pt x="412044" y="392224"/>
                </a:lnTo>
                <a:lnTo>
                  <a:pt x="466129" y="387018"/>
                </a:lnTo>
                <a:lnTo>
                  <a:pt x="517701" y="382864"/>
                </a:lnTo>
                <a:lnTo>
                  <a:pt x="565833" y="380114"/>
                </a:lnTo>
                <a:lnTo>
                  <a:pt x="609600" y="379120"/>
                </a:lnTo>
                <a:lnTo>
                  <a:pt x="990600" y="379120"/>
                </a:lnTo>
                <a:lnTo>
                  <a:pt x="990600" y="0"/>
                </a:lnTo>
                <a:close/>
              </a:path>
              <a:path w="990600" h="429895">
                <a:moveTo>
                  <a:pt x="990600" y="379120"/>
                </a:moveTo>
                <a:lnTo>
                  <a:pt x="609600" y="379120"/>
                </a:lnTo>
                <a:lnTo>
                  <a:pt x="667122" y="379219"/>
                </a:lnTo>
                <a:lnTo>
                  <a:pt x="717351" y="379910"/>
                </a:lnTo>
                <a:lnTo>
                  <a:pt x="762520" y="381785"/>
                </a:lnTo>
                <a:lnTo>
                  <a:pt x="804862" y="385438"/>
                </a:lnTo>
                <a:lnTo>
                  <a:pt x="846608" y="391460"/>
                </a:lnTo>
                <a:lnTo>
                  <a:pt x="889992" y="400444"/>
                </a:lnTo>
                <a:lnTo>
                  <a:pt x="937245" y="412982"/>
                </a:lnTo>
                <a:lnTo>
                  <a:pt x="990600" y="429666"/>
                </a:lnTo>
                <a:lnTo>
                  <a:pt x="990600" y="379120"/>
                </a:lnTo>
                <a:close/>
              </a:path>
            </a:pathLst>
          </a:custGeom>
          <a:solidFill>
            <a:srgbClr val="3366CC"/>
          </a:solidFill>
        </p:spPr>
        <p:txBody>
          <a:bodyPr wrap="square" lIns="0" tIns="0" rIns="0" bIns="0" rtlCol="0"/>
          <a:lstStyle/>
          <a:p/>
        </p:txBody>
      </p:sp>
      <p:sp>
        <p:nvSpPr>
          <p:cNvPr id="20" name="object 20"/>
          <p:cNvSpPr/>
          <p:nvPr/>
        </p:nvSpPr>
        <p:spPr>
          <a:xfrm>
            <a:off x="36512" y="5914004"/>
            <a:ext cx="990600" cy="324485"/>
          </a:xfrm>
          <a:custGeom>
            <a:avLst/>
            <a:gdLst/>
            <a:ahLst/>
            <a:cxnLst/>
            <a:rect l="l" t="t" r="r" b="b"/>
            <a:pathLst>
              <a:path w="990600" h="324485">
                <a:moveTo>
                  <a:pt x="261542" y="0"/>
                </a:moveTo>
                <a:lnTo>
                  <a:pt x="206048" y="171"/>
                </a:lnTo>
                <a:lnTo>
                  <a:pt x="154075" y="1427"/>
                </a:lnTo>
                <a:lnTo>
                  <a:pt x="106552" y="3939"/>
                </a:lnTo>
                <a:lnTo>
                  <a:pt x="64412" y="7878"/>
                </a:lnTo>
                <a:lnTo>
                  <a:pt x="0" y="20724"/>
                </a:lnTo>
                <a:lnTo>
                  <a:pt x="0" y="303324"/>
                </a:lnTo>
                <a:lnTo>
                  <a:pt x="30184" y="313145"/>
                </a:lnTo>
                <a:lnTo>
                  <a:pt x="68968" y="319556"/>
                </a:lnTo>
                <a:lnTo>
                  <a:pt x="114895" y="323046"/>
                </a:lnTo>
                <a:lnTo>
                  <a:pt x="166511" y="324101"/>
                </a:lnTo>
                <a:lnTo>
                  <a:pt x="222360" y="323209"/>
                </a:lnTo>
                <a:lnTo>
                  <a:pt x="280987" y="320855"/>
                </a:lnTo>
                <a:lnTo>
                  <a:pt x="514173" y="306571"/>
                </a:lnTo>
                <a:lnTo>
                  <a:pt x="564863" y="304217"/>
                </a:lnTo>
                <a:lnTo>
                  <a:pt x="609600" y="303324"/>
                </a:lnTo>
                <a:lnTo>
                  <a:pt x="990600" y="303324"/>
                </a:lnTo>
                <a:lnTo>
                  <a:pt x="990600" y="20724"/>
                </a:lnTo>
                <a:lnTo>
                  <a:pt x="838200" y="20724"/>
                </a:lnTo>
                <a:lnTo>
                  <a:pt x="805396" y="20267"/>
                </a:lnTo>
                <a:lnTo>
                  <a:pt x="379371" y="2226"/>
                </a:lnTo>
                <a:lnTo>
                  <a:pt x="319627" y="742"/>
                </a:lnTo>
                <a:lnTo>
                  <a:pt x="261542" y="0"/>
                </a:lnTo>
                <a:close/>
              </a:path>
              <a:path w="990600" h="324485">
                <a:moveTo>
                  <a:pt x="990600" y="303324"/>
                </a:moveTo>
                <a:lnTo>
                  <a:pt x="609600" y="303324"/>
                </a:lnTo>
                <a:lnTo>
                  <a:pt x="670768" y="305242"/>
                </a:lnTo>
                <a:lnTo>
                  <a:pt x="729853" y="309898"/>
                </a:lnTo>
                <a:lnTo>
                  <a:pt x="838200" y="320855"/>
                </a:lnTo>
                <a:lnTo>
                  <a:pt x="885676" y="323868"/>
                </a:lnTo>
                <a:lnTo>
                  <a:pt x="927496" y="323046"/>
                </a:lnTo>
                <a:lnTo>
                  <a:pt x="962769" y="316746"/>
                </a:lnTo>
                <a:lnTo>
                  <a:pt x="990600" y="303324"/>
                </a:lnTo>
                <a:close/>
              </a:path>
            </a:pathLst>
          </a:custGeom>
          <a:solidFill>
            <a:srgbClr val="003366"/>
          </a:solidFill>
        </p:spPr>
        <p:txBody>
          <a:bodyPr wrap="square" lIns="0" tIns="0" rIns="0" bIns="0" rtlCol="0"/>
          <a:lstStyle/>
          <a:p/>
        </p:txBody>
      </p:sp>
      <p:sp>
        <p:nvSpPr>
          <p:cNvPr id="21" name="object 21"/>
          <p:cNvSpPr/>
          <p:nvPr/>
        </p:nvSpPr>
        <p:spPr>
          <a:xfrm>
            <a:off x="0" y="0"/>
            <a:ext cx="443596" cy="6853236"/>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763587" y="0"/>
            <a:ext cx="300036" cy="6851649"/>
          </a:xfrm>
          <a:prstGeom prst="rect">
            <a:avLst/>
          </a:prstGeom>
          <a:blipFill>
            <a:blip r:embed="rId3" cstate="print"/>
            <a:stretch>
              <a:fillRect/>
            </a:stretch>
          </a:blipFill>
        </p:spPr>
        <p:txBody>
          <a:bodyPr wrap="square" lIns="0" tIns="0" rIns="0" bIns="0" rtlCol="0"/>
          <a:lstStyle/>
          <a:p/>
        </p:txBody>
      </p:sp>
      <p:sp>
        <p:nvSpPr>
          <p:cNvPr id="23" name="object 23"/>
          <p:cNvSpPr txBox="1">
            <a:spLocks noGrp="1"/>
          </p:cNvSpPr>
          <p:nvPr>
            <p:ph type="title"/>
          </p:nvPr>
        </p:nvSpPr>
        <p:spPr>
          <a:xfrm>
            <a:off x="1251902" y="659383"/>
            <a:ext cx="5339080" cy="696595"/>
          </a:xfrm>
          <a:prstGeom prst="rect"/>
        </p:spPr>
        <p:txBody>
          <a:bodyPr wrap="square" lIns="0" tIns="13335" rIns="0" bIns="0" rtlCol="0" vert="horz">
            <a:spAutoFit/>
          </a:bodyPr>
          <a:lstStyle/>
          <a:p>
            <a:pPr marL="12700">
              <a:lnSpc>
                <a:spcPct val="100000"/>
              </a:lnSpc>
              <a:spcBef>
                <a:spcPts val="105"/>
              </a:spcBef>
            </a:pPr>
            <a:r>
              <a:rPr dirty="0" spc="5"/>
              <a:t>乳癌</a:t>
            </a:r>
            <a:r>
              <a:rPr dirty="0" spc="-5"/>
              <a:t>覆查</a:t>
            </a:r>
            <a:r>
              <a:rPr dirty="0" spc="-20"/>
              <a:t>需</a:t>
            </a:r>
            <a:r>
              <a:rPr dirty="0" spc="-5"/>
              <a:t>要做</a:t>
            </a:r>
            <a:r>
              <a:rPr dirty="0" spc="-20"/>
              <a:t>甚</a:t>
            </a:r>
            <a:r>
              <a:rPr dirty="0" spc="-5"/>
              <a:t>麼</a:t>
            </a:r>
            <a:r>
              <a:rPr dirty="0">
                <a:latin typeface="Times New Roman"/>
                <a:cs typeface="Times New Roman"/>
              </a:rPr>
              <a:t>?</a:t>
            </a:r>
          </a:p>
        </p:txBody>
      </p:sp>
      <p:sp>
        <p:nvSpPr>
          <p:cNvPr id="24" name="object 24"/>
          <p:cNvSpPr txBox="1"/>
          <p:nvPr/>
        </p:nvSpPr>
        <p:spPr>
          <a:xfrm>
            <a:off x="1226502" y="1702997"/>
            <a:ext cx="7478395" cy="4436745"/>
          </a:xfrm>
          <a:prstGeom prst="rect">
            <a:avLst/>
          </a:prstGeom>
        </p:spPr>
        <p:txBody>
          <a:bodyPr wrap="square" lIns="0" tIns="59055" rIns="0" bIns="0" rtlCol="0" vert="horz">
            <a:spAutoFit/>
          </a:bodyPr>
          <a:lstStyle/>
          <a:p>
            <a:pPr marL="355600" indent="-342900">
              <a:lnSpc>
                <a:spcPct val="100000"/>
              </a:lnSpc>
              <a:spcBef>
                <a:spcPts val="465"/>
              </a:spcBef>
              <a:buClr>
                <a:srgbClr val="0099CC"/>
              </a:buClr>
              <a:buSzPct val="69642"/>
              <a:buFont typeface="Wingdings"/>
              <a:buChar char=""/>
              <a:tabLst>
                <a:tab pos="354965" algn="l"/>
                <a:tab pos="355600" algn="l"/>
              </a:tabLst>
            </a:pPr>
            <a:r>
              <a:rPr dirty="0" sz="2800" spc="5">
                <a:latin typeface="標楷體"/>
                <a:cs typeface="標楷體"/>
              </a:rPr>
              <a:t>醫</a:t>
            </a:r>
            <a:r>
              <a:rPr dirty="0" sz="2800" spc="-5">
                <a:latin typeface="標楷體"/>
                <a:cs typeface="標楷體"/>
              </a:rPr>
              <a:t>學實證</a:t>
            </a:r>
            <a:r>
              <a:rPr dirty="0" sz="2800" spc="5">
                <a:latin typeface="標楷體"/>
                <a:cs typeface="標楷體"/>
              </a:rPr>
              <a:t>並</a:t>
            </a:r>
            <a:r>
              <a:rPr dirty="0" sz="2800" spc="-5">
                <a:latin typeface="標楷體"/>
                <a:cs typeface="標楷體"/>
              </a:rPr>
              <a:t>不支持</a:t>
            </a:r>
            <a:r>
              <a:rPr dirty="0" sz="2800" spc="5">
                <a:latin typeface="標楷體"/>
                <a:cs typeface="標楷體"/>
              </a:rPr>
              <a:t>頻</a:t>
            </a:r>
            <a:r>
              <a:rPr dirty="0" sz="2800" spc="-5">
                <a:latin typeface="標楷體"/>
                <a:cs typeface="標楷體"/>
              </a:rPr>
              <a:t>密及定</a:t>
            </a:r>
            <a:r>
              <a:rPr dirty="0" sz="2800" spc="5">
                <a:latin typeface="標楷體"/>
                <a:cs typeface="標楷體"/>
              </a:rPr>
              <a:t>期</a:t>
            </a:r>
            <a:r>
              <a:rPr dirty="0" sz="2800" spc="-5">
                <a:latin typeface="標楷體"/>
                <a:cs typeface="標楷體"/>
              </a:rPr>
              <a:t>的多樣</a:t>
            </a:r>
            <a:r>
              <a:rPr dirty="0" sz="2800" spc="5">
                <a:latin typeface="標楷體"/>
                <a:cs typeface="標楷體"/>
              </a:rPr>
              <a:t>化</a:t>
            </a:r>
            <a:r>
              <a:rPr dirty="0" sz="2800" spc="-5">
                <a:latin typeface="標楷體"/>
                <a:cs typeface="標楷體"/>
              </a:rPr>
              <a:t>檢驗如</a:t>
            </a:r>
            <a:endParaRPr sz="2800">
              <a:latin typeface="標楷體"/>
              <a:cs typeface="標楷體"/>
            </a:endParaRPr>
          </a:p>
          <a:p>
            <a:pPr marL="469265">
              <a:lnSpc>
                <a:spcPct val="100000"/>
              </a:lnSpc>
              <a:spcBef>
                <a:spcPts val="315"/>
              </a:spcBef>
              <a:tabLst>
                <a:tab pos="756285" algn="l"/>
              </a:tabLst>
            </a:pPr>
            <a:r>
              <a:rPr dirty="0" sz="2400">
                <a:latin typeface="Times New Roman"/>
                <a:cs typeface="Times New Roman"/>
              </a:rPr>
              <a:t>–	</a:t>
            </a:r>
            <a:r>
              <a:rPr dirty="0" sz="2400" spc="-5">
                <a:latin typeface="Times New Roman"/>
                <a:cs typeface="Times New Roman"/>
              </a:rPr>
              <a:t>CA15.3</a:t>
            </a:r>
            <a:endParaRPr sz="2400">
              <a:latin typeface="Times New Roman"/>
              <a:cs typeface="Times New Roman"/>
            </a:endParaRPr>
          </a:p>
          <a:p>
            <a:pPr lvl="1" marL="756285" indent="-287655">
              <a:lnSpc>
                <a:spcPct val="100000"/>
              </a:lnSpc>
              <a:spcBef>
                <a:spcPts val="275"/>
              </a:spcBef>
              <a:buChar char="–"/>
              <a:tabLst>
                <a:tab pos="756285" algn="l"/>
                <a:tab pos="756920" algn="l"/>
              </a:tabLst>
            </a:pPr>
            <a:r>
              <a:rPr dirty="0" sz="2400" spc="-5">
                <a:latin typeface="Times New Roman"/>
                <a:cs typeface="Times New Roman"/>
              </a:rPr>
              <a:t>PET</a:t>
            </a:r>
            <a:r>
              <a:rPr dirty="0" sz="2400" spc="-10">
                <a:latin typeface="Times New Roman"/>
                <a:cs typeface="Times New Roman"/>
              </a:rPr>
              <a:t> </a:t>
            </a:r>
            <a:r>
              <a:rPr dirty="0" sz="2400" spc="5">
                <a:latin typeface="Times New Roman"/>
                <a:cs typeface="Times New Roman"/>
              </a:rPr>
              <a:t>(</a:t>
            </a:r>
            <a:r>
              <a:rPr dirty="0" sz="2400">
                <a:latin typeface="標楷體"/>
                <a:cs typeface="標楷體"/>
              </a:rPr>
              <a:t>正電子掃描</a:t>
            </a:r>
            <a:r>
              <a:rPr dirty="0" sz="2400">
                <a:latin typeface="Times New Roman"/>
                <a:cs typeface="Times New Roman"/>
              </a:rPr>
              <a:t>)</a:t>
            </a:r>
            <a:endParaRPr sz="2400">
              <a:latin typeface="Times New Roman"/>
              <a:cs typeface="Times New Roman"/>
            </a:endParaRPr>
          </a:p>
          <a:p>
            <a:pPr lvl="1" marL="756285" indent="-287655">
              <a:lnSpc>
                <a:spcPct val="100000"/>
              </a:lnSpc>
              <a:spcBef>
                <a:spcPts val="290"/>
              </a:spcBef>
              <a:buFont typeface="Times New Roman"/>
              <a:buChar char="–"/>
              <a:tabLst>
                <a:tab pos="756285" algn="l"/>
                <a:tab pos="756920" algn="l"/>
              </a:tabLst>
            </a:pPr>
            <a:r>
              <a:rPr dirty="0" sz="2400">
                <a:latin typeface="標楷體"/>
                <a:cs typeface="標楷體"/>
              </a:rPr>
              <a:t>骨核子掃描</a:t>
            </a:r>
            <a:r>
              <a:rPr dirty="0" sz="2400">
                <a:latin typeface="Times New Roman"/>
                <a:cs typeface="Times New Roman"/>
              </a:rPr>
              <a:t>,</a:t>
            </a:r>
            <a:r>
              <a:rPr dirty="0" sz="2400" spc="-5">
                <a:latin typeface="Times New Roman"/>
                <a:cs typeface="Times New Roman"/>
              </a:rPr>
              <a:t> </a:t>
            </a:r>
            <a:r>
              <a:rPr dirty="0" sz="2400">
                <a:latin typeface="標楷體"/>
                <a:cs typeface="標楷體"/>
              </a:rPr>
              <a:t>肺</a:t>
            </a:r>
            <a:r>
              <a:rPr dirty="0" sz="2400" spc="-10">
                <a:latin typeface="Times New Roman"/>
                <a:cs typeface="Times New Roman"/>
              </a:rPr>
              <a:t>X</a:t>
            </a:r>
            <a:r>
              <a:rPr dirty="0" sz="2400">
                <a:latin typeface="標楷體"/>
                <a:cs typeface="標楷體"/>
              </a:rPr>
              <a:t>光</a:t>
            </a:r>
            <a:r>
              <a:rPr dirty="0" sz="2400">
                <a:latin typeface="Times New Roman"/>
                <a:cs typeface="Times New Roman"/>
              </a:rPr>
              <a:t>,</a:t>
            </a:r>
            <a:r>
              <a:rPr dirty="0" sz="2400" spc="5">
                <a:latin typeface="Times New Roman"/>
                <a:cs typeface="Times New Roman"/>
              </a:rPr>
              <a:t> </a:t>
            </a:r>
            <a:r>
              <a:rPr dirty="0" sz="2400">
                <a:latin typeface="標楷體"/>
                <a:cs typeface="標楷體"/>
              </a:rPr>
              <a:t>肝超音波檢查</a:t>
            </a:r>
            <a:endParaRPr sz="2400">
              <a:latin typeface="標楷體"/>
              <a:cs typeface="標楷體"/>
            </a:endParaRPr>
          </a:p>
          <a:p>
            <a:pPr marL="355600" indent="-342900">
              <a:lnSpc>
                <a:spcPct val="100000"/>
              </a:lnSpc>
              <a:spcBef>
                <a:spcPts val="320"/>
              </a:spcBef>
              <a:buClr>
                <a:srgbClr val="0099CC"/>
              </a:buClr>
              <a:buSzPct val="69642"/>
              <a:buFont typeface="Wingdings"/>
              <a:buChar char=""/>
              <a:tabLst>
                <a:tab pos="354965" algn="l"/>
                <a:tab pos="355600" algn="l"/>
              </a:tabLst>
            </a:pPr>
            <a:r>
              <a:rPr dirty="0" sz="2800" spc="5">
                <a:latin typeface="標楷體"/>
                <a:cs typeface="標楷體"/>
              </a:rPr>
              <a:t>沒</a:t>
            </a:r>
            <a:r>
              <a:rPr dirty="0" sz="2800" spc="-5">
                <a:latin typeface="標楷體"/>
                <a:cs typeface="標楷體"/>
              </a:rPr>
              <a:t>有證據</a:t>
            </a:r>
            <a:r>
              <a:rPr dirty="0" sz="2800" spc="5">
                <a:latin typeface="標楷體"/>
                <a:cs typeface="標楷體"/>
              </a:rPr>
              <a:t>顯</a:t>
            </a:r>
            <a:r>
              <a:rPr dirty="0" sz="2800" spc="-5">
                <a:latin typeface="標楷體"/>
                <a:cs typeface="標楷體"/>
              </a:rPr>
              <a:t>示早些</a:t>
            </a:r>
            <a:r>
              <a:rPr dirty="0" sz="2800" spc="5">
                <a:latin typeface="標楷體"/>
                <a:cs typeface="標楷體"/>
              </a:rPr>
              <a:t>發</a:t>
            </a:r>
            <a:r>
              <a:rPr dirty="0" sz="2800" spc="-5">
                <a:latin typeface="標楷體"/>
                <a:cs typeface="標楷體"/>
              </a:rPr>
              <a:t>現轉移</a:t>
            </a:r>
            <a:r>
              <a:rPr dirty="0" sz="2800" spc="5">
                <a:latin typeface="標楷體"/>
                <a:cs typeface="標楷體"/>
              </a:rPr>
              <a:t>性</a:t>
            </a:r>
            <a:r>
              <a:rPr dirty="0" sz="2800" spc="-5">
                <a:latin typeface="標楷體"/>
                <a:cs typeface="標楷體"/>
              </a:rPr>
              <a:t>復發可</a:t>
            </a:r>
            <a:r>
              <a:rPr dirty="0" sz="2800" spc="5">
                <a:latin typeface="標楷體"/>
                <a:cs typeface="標楷體"/>
              </a:rPr>
              <a:t>延</a:t>
            </a:r>
            <a:r>
              <a:rPr dirty="0" sz="2800" spc="-5">
                <a:latin typeface="標楷體"/>
                <a:cs typeface="標楷體"/>
              </a:rPr>
              <a:t>長壽命</a:t>
            </a:r>
            <a:endParaRPr sz="2800">
              <a:latin typeface="標楷體"/>
              <a:cs typeface="標楷體"/>
            </a:endParaRPr>
          </a:p>
          <a:p>
            <a:pPr marL="355600" indent="-342900">
              <a:lnSpc>
                <a:spcPct val="100000"/>
              </a:lnSpc>
              <a:spcBef>
                <a:spcPts val="335"/>
              </a:spcBef>
              <a:buClr>
                <a:srgbClr val="0099CC"/>
              </a:buClr>
              <a:buSzPct val="69642"/>
              <a:buFont typeface="Wingdings"/>
              <a:buChar char=""/>
              <a:tabLst>
                <a:tab pos="354965" algn="l"/>
                <a:tab pos="355600" algn="l"/>
              </a:tabLst>
            </a:pPr>
            <a:r>
              <a:rPr dirty="0" sz="2800" spc="5">
                <a:latin typeface="標楷體"/>
                <a:cs typeface="標楷體"/>
              </a:rPr>
              <a:t>自</a:t>
            </a:r>
            <a:r>
              <a:rPr dirty="0" sz="2800" spc="-5">
                <a:latin typeface="標楷體"/>
                <a:cs typeface="標楷體"/>
              </a:rPr>
              <a:t>我留意</a:t>
            </a:r>
            <a:r>
              <a:rPr dirty="0" sz="2800" spc="5">
                <a:latin typeface="標楷體"/>
                <a:cs typeface="標楷體"/>
              </a:rPr>
              <a:t>病</a:t>
            </a:r>
            <a:r>
              <a:rPr dirty="0" sz="2800" spc="-5">
                <a:latin typeface="標楷體"/>
                <a:cs typeface="標楷體"/>
              </a:rPr>
              <a:t>徵向醫</a:t>
            </a:r>
            <a:r>
              <a:rPr dirty="0" sz="2800" spc="5">
                <a:latin typeface="標楷體"/>
                <a:cs typeface="標楷體"/>
              </a:rPr>
              <a:t>生</a:t>
            </a:r>
            <a:r>
              <a:rPr dirty="0" sz="2800" spc="-5">
                <a:latin typeface="標楷體"/>
                <a:cs typeface="標楷體"/>
              </a:rPr>
              <a:t>報告再</a:t>
            </a:r>
            <a:r>
              <a:rPr dirty="0" sz="2800" spc="5">
                <a:latin typeface="標楷體"/>
                <a:cs typeface="標楷體"/>
              </a:rPr>
              <a:t>作</a:t>
            </a:r>
            <a:r>
              <a:rPr dirty="0" sz="2800" spc="-5">
                <a:latin typeface="標楷體"/>
                <a:cs typeface="標楷體"/>
              </a:rPr>
              <a:t>診段</a:t>
            </a:r>
            <a:endParaRPr sz="2800">
              <a:latin typeface="標楷體"/>
              <a:cs typeface="標楷體"/>
            </a:endParaRPr>
          </a:p>
          <a:p>
            <a:pPr marL="354965" marR="186055" indent="-342900">
              <a:lnSpc>
                <a:spcPts val="3030"/>
              </a:lnSpc>
              <a:spcBef>
                <a:spcPts val="710"/>
              </a:spcBef>
              <a:buClr>
                <a:srgbClr val="0099CC"/>
              </a:buClr>
              <a:buSzPct val="69642"/>
              <a:buFont typeface="Wingdings"/>
              <a:buChar char=""/>
              <a:tabLst>
                <a:tab pos="354965" algn="l"/>
                <a:tab pos="355600" algn="l"/>
              </a:tabLst>
            </a:pPr>
            <a:r>
              <a:rPr dirty="0" sz="2800" spc="5">
                <a:solidFill>
                  <a:srgbClr val="FF33CC"/>
                </a:solidFill>
                <a:latin typeface="標楷體"/>
                <a:cs typeface="標楷體"/>
              </a:rPr>
              <a:t>乳腺</a:t>
            </a:r>
            <a:r>
              <a:rPr dirty="0" sz="2800" spc="-10">
                <a:solidFill>
                  <a:srgbClr val="FF33CC"/>
                </a:solidFill>
                <a:latin typeface="Times New Roman"/>
                <a:cs typeface="Times New Roman"/>
              </a:rPr>
              <a:t>X</a:t>
            </a:r>
            <a:r>
              <a:rPr dirty="0" sz="2800" spc="5">
                <a:solidFill>
                  <a:srgbClr val="FF33CC"/>
                </a:solidFill>
                <a:latin typeface="標楷體"/>
                <a:cs typeface="標楷體"/>
              </a:rPr>
              <a:t>光做</a:t>
            </a:r>
            <a:r>
              <a:rPr dirty="0" sz="2800" spc="-5">
                <a:solidFill>
                  <a:srgbClr val="FF33CC"/>
                </a:solidFill>
                <a:latin typeface="標楷體"/>
                <a:cs typeface="標楷體"/>
              </a:rPr>
              <a:t>影</a:t>
            </a:r>
            <a:r>
              <a:rPr dirty="0" sz="2800" spc="-745">
                <a:solidFill>
                  <a:srgbClr val="FF33CC"/>
                </a:solidFill>
                <a:latin typeface="標楷體"/>
                <a:cs typeface="標楷體"/>
              </a:rPr>
              <a:t> </a:t>
            </a:r>
            <a:r>
              <a:rPr dirty="0" sz="2800" spc="-5">
                <a:latin typeface="標楷體"/>
                <a:cs typeface="標楷體"/>
              </a:rPr>
              <a:t>及</a:t>
            </a:r>
            <a:r>
              <a:rPr dirty="0" sz="2800" spc="-730">
                <a:latin typeface="標楷體"/>
                <a:cs typeface="標楷體"/>
              </a:rPr>
              <a:t> </a:t>
            </a:r>
            <a:r>
              <a:rPr dirty="0" sz="2800" spc="5">
                <a:latin typeface="標楷體"/>
                <a:cs typeface="標楷體"/>
              </a:rPr>
              <a:t>乳房自我檢</a:t>
            </a:r>
            <a:r>
              <a:rPr dirty="0" sz="2800" spc="-5">
                <a:latin typeface="標楷體"/>
                <a:cs typeface="標楷體"/>
              </a:rPr>
              <a:t>查</a:t>
            </a:r>
            <a:r>
              <a:rPr dirty="0" sz="2800" spc="-730">
                <a:latin typeface="標楷體"/>
                <a:cs typeface="標楷體"/>
              </a:rPr>
              <a:t> </a:t>
            </a:r>
            <a:r>
              <a:rPr dirty="0" sz="2800" spc="5">
                <a:latin typeface="標楷體"/>
                <a:cs typeface="標楷體"/>
              </a:rPr>
              <a:t>可</a:t>
            </a:r>
            <a:r>
              <a:rPr dirty="0" sz="2800" spc="-5">
                <a:latin typeface="標楷體"/>
                <a:cs typeface="標楷體"/>
              </a:rPr>
              <a:t>幫</a:t>
            </a:r>
            <a:r>
              <a:rPr dirty="0" sz="2800" spc="5">
                <a:latin typeface="標楷體"/>
                <a:cs typeface="標楷體"/>
              </a:rPr>
              <a:t>助</a:t>
            </a:r>
            <a:r>
              <a:rPr dirty="0" sz="2800" spc="-5">
                <a:latin typeface="標楷體"/>
                <a:cs typeface="標楷體"/>
              </a:rPr>
              <a:t>及早發 </a:t>
            </a:r>
            <a:r>
              <a:rPr dirty="0" sz="2800" spc="5">
                <a:latin typeface="標楷體"/>
                <a:cs typeface="標楷體"/>
              </a:rPr>
              <a:t>現</a:t>
            </a:r>
            <a:r>
              <a:rPr dirty="0" sz="2800" spc="-5">
                <a:latin typeface="標楷體"/>
                <a:cs typeface="標楷體"/>
              </a:rPr>
              <a:t>乳房復</a:t>
            </a:r>
            <a:r>
              <a:rPr dirty="0" sz="2800" spc="5">
                <a:latin typeface="標楷體"/>
                <a:cs typeface="標楷體"/>
              </a:rPr>
              <a:t>發</a:t>
            </a:r>
            <a:r>
              <a:rPr dirty="0" sz="2800" spc="-5">
                <a:latin typeface="標楷體"/>
                <a:cs typeface="標楷體"/>
              </a:rPr>
              <a:t>或新的</a:t>
            </a:r>
            <a:r>
              <a:rPr dirty="0" sz="2800" spc="5">
                <a:latin typeface="標楷體"/>
                <a:cs typeface="標楷體"/>
              </a:rPr>
              <a:t>腫</a:t>
            </a:r>
            <a:r>
              <a:rPr dirty="0" sz="2800" spc="-5">
                <a:latin typeface="標楷體"/>
                <a:cs typeface="標楷體"/>
              </a:rPr>
              <a:t>瘤以作</a:t>
            </a:r>
            <a:r>
              <a:rPr dirty="0" sz="2800" spc="5">
                <a:latin typeface="標楷體"/>
                <a:cs typeface="標楷體"/>
              </a:rPr>
              <a:t>根</a:t>
            </a:r>
            <a:r>
              <a:rPr dirty="0" sz="2800" spc="-5">
                <a:latin typeface="標楷體"/>
                <a:cs typeface="標楷體"/>
              </a:rPr>
              <a:t>治</a:t>
            </a:r>
            <a:endParaRPr sz="2800">
              <a:latin typeface="標楷體"/>
              <a:cs typeface="標楷體"/>
            </a:endParaRPr>
          </a:p>
          <a:p>
            <a:pPr marL="355600" indent="-342900">
              <a:lnSpc>
                <a:spcPct val="100000"/>
              </a:lnSpc>
              <a:spcBef>
                <a:spcPts val="285"/>
              </a:spcBef>
              <a:buClr>
                <a:srgbClr val="0099CC"/>
              </a:buClr>
              <a:buSzPct val="69642"/>
              <a:buFont typeface="Wingdings"/>
              <a:buChar char=""/>
              <a:tabLst>
                <a:tab pos="354965" algn="l"/>
                <a:tab pos="355600" algn="l"/>
              </a:tabLst>
            </a:pPr>
            <a:r>
              <a:rPr dirty="0" sz="2800" spc="5">
                <a:latin typeface="標楷體"/>
                <a:cs typeface="標楷體"/>
              </a:rPr>
              <a:t>如服用</a:t>
            </a:r>
            <a:r>
              <a:rPr dirty="0" sz="2800" spc="-10">
                <a:latin typeface="Times New Roman"/>
                <a:cs typeface="Times New Roman"/>
              </a:rPr>
              <a:t>TMX</a:t>
            </a:r>
            <a:r>
              <a:rPr dirty="0" sz="2800" spc="5">
                <a:latin typeface="標楷體"/>
                <a:cs typeface="標楷體"/>
              </a:rPr>
              <a:t>藥物要每</a:t>
            </a:r>
            <a:r>
              <a:rPr dirty="0" sz="2800" spc="-5">
                <a:latin typeface="標楷體"/>
                <a:cs typeface="標楷體"/>
              </a:rPr>
              <a:t>年</a:t>
            </a:r>
            <a:r>
              <a:rPr dirty="0" sz="2800" spc="5">
                <a:latin typeface="標楷體"/>
                <a:cs typeface="標楷體"/>
              </a:rPr>
              <a:t>給</a:t>
            </a:r>
            <a:r>
              <a:rPr dirty="0" sz="2800" spc="-5">
                <a:solidFill>
                  <a:srgbClr val="FF33CC"/>
                </a:solidFill>
                <a:latin typeface="標楷體"/>
                <a:cs typeface="標楷體"/>
              </a:rPr>
              <a:t>婦科</a:t>
            </a:r>
            <a:r>
              <a:rPr dirty="0" sz="2800" spc="5">
                <a:solidFill>
                  <a:srgbClr val="FF33CC"/>
                </a:solidFill>
                <a:latin typeface="標楷體"/>
                <a:cs typeface="標楷體"/>
              </a:rPr>
              <a:t>醫</a:t>
            </a:r>
            <a:r>
              <a:rPr dirty="0" sz="2800" spc="-5">
                <a:solidFill>
                  <a:srgbClr val="FF33CC"/>
                </a:solidFill>
                <a:latin typeface="標楷體"/>
                <a:cs typeface="標楷體"/>
              </a:rPr>
              <a:t>生跟進</a:t>
            </a:r>
            <a:endParaRPr sz="2800">
              <a:latin typeface="標楷體"/>
              <a:cs typeface="標楷體"/>
            </a:endParaRPr>
          </a:p>
          <a:p>
            <a:pPr marL="355600" indent="-342900">
              <a:lnSpc>
                <a:spcPct val="100000"/>
              </a:lnSpc>
              <a:spcBef>
                <a:spcPts val="335"/>
              </a:spcBef>
              <a:buClr>
                <a:srgbClr val="0099CC"/>
              </a:buClr>
              <a:buSzPct val="69642"/>
              <a:buFont typeface="Wingdings"/>
              <a:buChar char=""/>
              <a:tabLst>
                <a:tab pos="354965" algn="l"/>
                <a:tab pos="355600" algn="l"/>
              </a:tabLst>
            </a:pPr>
            <a:r>
              <a:rPr dirty="0" sz="2800" spc="5">
                <a:latin typeface="標楷體"/>
                <a:cs typeface="標楷體"/>
              </a:rPr>
              <a:t>如服用</a:t>
            </a:r>
            <a:r>
              <a:rPr dirty="0" sz="2800" spc="-5">
                <a:latin typeface="Times New Roman"/>
                <a:cs typeface="Times New Roman"/>
              </a:rPr>
              <a:t>AI</a:t>
            </a:r>
            <a:r>
              <a:rPr dirty="0" sz="2800" spc="5">
                <a:latin typeface="標楷體"/>
                <a:cs typeface="標楷體"/>
              </a:rPr>
              <a:t>要定期</a:t>
            </a:r>
            <a:r>
              <a:rPr dirty="0" sz="2800" spc="-5">
                <a:latin typeface="標楷體"/>
                <a:cs typeface="標楷體"/>
              </a:rPr>
              <a:t>做</a:t>
            </a:r>
            <a:r>
              <a:rPr dirty="0" sz="2800" spc="5">
                <a:solidFill>
                  <a:srgbClr val="FF33CC"/>
                </a:solidFill>
                <a:latin typeface="標楷體"/>
                <a:cs typeface="標楷體"/>
              </a:rPr>
              <a:t>骨</a:t>
            </a:r>
            <a:r>
              <a:rPr dirty="0" sz="2800" spc="-5">
                <a:solidFill>
                  <a:srgbClr val="FF33CC"/>
                </a:solidFill>
                <a:latin typeface="標楷體"/>
                <a:cs typeface="標楷體"/>
              </a:rPr>
              <a:t>質密</a:t>
            </a:r>
            <a:r>
              <a:rPr dirty="0" sz="2800" spc="5">
                <a:solidFill>
                  <a:srgbClr val="FF33CC"/>
                </a:solidFill>
                <a:latin typeface="標楷體"/>
                <a:cs typeface="標楷體"/>
              </a:rPr>
              <a:t>度</a:t>
            </a:r>
            <a:r>
              <a:rPr dirty="0" sz="2800" spc="-5">
                <a:solidFill>
                  <a:srgbClr val="FF33CC"/>
                </a:solidFill>
                <a:latin typeface="標楷體"/>
                <a:cs typeface="標楷體"/>
              </a:rPr>
              <a:t>檢查</a:t>
            </a:r>
            <a:endParaRPr sz="2800">
              <a:latin typeface="標楷體"/>
              <a:cs typeface="標楷體"/>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0" y="0"/>
            <a:ext cx="9143999" cy="6857999"/>
          </a:xfrm>
          <a:prstGeom prst="rect">
            <a:avLst/>
          </a:prstGeom>
          <a:blipFill>
            <a:blip r:embed="rId5" cstate="print"/>
            <a:stretch>
              <a:fillRect/>
            </a:stretch>
          </a:blipFill>
        </p:spPr>
        <p:txBody>
          <a:bodyPr wrap="square" lIns="0" tIns="0" rIns="0" bIns="0" rtlCol="0"/>
          <a:lstStyle/>
          <a:p/>
        </p:txBody>
      </p:sp>
      <p:sp>
        <p:nvSpPr>
          <p:cNvPr id="6" name="object 6"/>
          <p:cNvSpPr txBox="1">
            <a:spLocks noGrp="1"/>
          </p:cNvSpPr>
          <p:nvPr>
            <p:ph type="title"/>
          </p:nvPr>
        </p:nvSpPr>
        <p:spPr>
          <a:xfrm>
            <a:off x="3527805" y="1920621"/>
            <a:ext cx="2087245" cy="848360"/>
          </a:xfrm>
          <a:prstGeom prst="rect"/>
        </p:spPr>
        <p:txBody>
          <a:bodyPr wrap="square" lIns="0" tIns="12700" rIns="0" bIns="0" rtlCol="0" vert="horz">
            <a:spAutoFit/>
          </a:bodyPr>
          <a:lstStyle/>
          <a:p>
            <a:pPr marL="12700">
              <a:lnSpc>
                <a:spcPct val="100000"/>
              </a:lnSpc>
              <a:spcBef>
                <a:spcPts val="100"/>
              </a:spcBef>
            </a:pPr>
            <a:r>
              <a:rPr dirty="0" sz="5400">
                <a:solidFill>
                  <a:srgbClr val="D67585"/>
                </a:solidFill>
                <a:latin typeface="新細明體"/>
                <a:cs typeface="新細明體"/>
              </a:rPr>
              <a:t>謝謝！</a:t>
            </a:r>
            <a:endParaRPr sz="5400">
              <a:latin typeface="新細明體"/>
              <a:cs typeface="新細明體"/>
            </a:endParaRPr>
          </a:p>
        </p:txBody>
      </p:sp>
      <p:sp>
        <p:nvSpPr>
          <p:cNvPr id="7" name="object 7"/>
          <p:cNvSpPr/>
          <p:nvPr/>
        </p:nvSpPr>
        <p:spPr>
          <a:xfrm>
            <a:off x="752475" y="4725987"/>
            <a:ext cx="1531937" cy="161607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19632" y="4776533"/>
            <a:ext cx="1400257" cy="1512338"/>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2363152" y="4954460"/>
            <a:ext cx="4765040" cy="1185545"/>
          </a:xfrm>
          <a:prstGeom prst="rect">
            <a:avLst/>
          </a:prstGeom>
        </p:spPr>
        <p:txBody>
          <a:bodyPr wrap="square" lIns="0" tIns="12700" rIns="0" bIns="0" rtlCol="0" vert="horz">
            <a:spAutoFit/>
          </a:bodyPr>
          <a:lstStyle/>
          <a:p>
            <a:pPr marL="12700">
              <a:lnSpc>
                <a:spcPct val="100000"/>
              </a:lnSpc>
              <a:spcBef>
                <a:spcPts val="100"/>
              </a:spcBef>
            </a:pPr>
            <a:r>
              <a:rPr dirty="0" sz="3300" spc="5" b="1">
                <a:solidFill>
                  <a:srgbClr val="AC3145"/>
                </a:solidFill>
                <a:latin typeface="新細明體"/>
                <a:cs typeface="新細明體"/>
              </a:rPr>
              <a:t>香港乳</a:t>
            </a:r>
            <a:r>
              <a:rPr dirty="0" sz="3300" spc="-5" b="1">
                <a:solidFill>
                  <a:srgbClr val="AC3145"/>
                </a:solidFill>
                <a:latin typeface="新細明體"/>
                <a:cs typeface="新細明體"/>
              </a:rPr>
              <a:t>癌研究組</a:t>
            </a:r>
            <a:endParaRPr sz="3300">
              <a:latin typeface="新細明體"/>
              <a:cs typeface="新細明體"/>
            </a:endParaRPr>
          </a:p>
          <a:p>
            <a:pPr marL="12700">
              <a:lnSpc>
                <a:spcPct val="100000"/>
              </a:lnSpc>
              <a:spcBef>
                <a:spcPts val="2290"/>
              </a:spcBef>
            </a:pPr>
            <a:r>
              <a:rPr dirty="0" sz="2400" spc="-5" b="1">
                <a:solidFill>
                  <a:srgbClr val="AC3145"/>
                </a:solidFill>
                <a:latin typeface="Calibri"/>
                <a:cs typeface="Calibri"/>
              </a:rPr>
              <a:t>2014</a:t>
            </a:r>
            <a:r>
              <a:rPr dirty="0" sz="2400" spc="5" b="1">
                <a:solidFill>
                  <a:srgbClr val="AC3145"/>
                </a:solidFill>
                <a:latin typeface="新細明體"/>
                <a:cs typeface="新細明體"/>
              </a:rPr>
              <a:t>年</a:t>
            </a:r>
            <a:r>
              <a:rPr dirty="0" sz="2400" spc="-5" b="1">
                <a:solidFill>
                  <a:srgbClr val="AC3145"/>
                </a:solidFill>
                <a:latin typeface="Calibri"/>
                <a:cs typeface="Calibri"/>
              </a:rPr>
              <a:t>2</a:t>
            </a:r>
            <a:r>
              <a:rPr dirty="0" sz="2400" spc="5" b="1">
                <a:solidFill>
                  <a:srgbClr val="AC3145"/>
                </a:solidFill>
                <a:latin typeface="新細明體"/>
                <a:cs typeface="新細明體"/>
              </a:rPr>
              <a:t>月</a:t>
            </a:r>
            <a:r>
              <a:rPr dirty="0" sz="2400" spc="-5" b="1">
                <a:solidFill>
                  <a:srgbClr val="AC3145"/>
                </a:solidFill>
                <a:latin typeface="Calibri"/>
                <a:cs typeface="Calibri"/>
              </a:rPr>
              <a:t>15</a:t>
            </a:r>
            <a:r>
              <a:rPr dirty="0" sz="2400" spc="5" b="1">
                <a:solidFill>
                  <a:srgbClr val="AC3145"/>
                </a:solidFill>
                <a:latin typeface="新細明體"/>
                <a:cs typeface="新細明體"/>
              </a:rPr>
              <a:t>日</a:t>
            </a:r>
            <a:r>
              <a:rPr dirty="0" sz="2400" spc="-5" b="1">
                <a:solidFill>
                  <a:srgbClr val="AC3145"/>
                </a:solidFill>
                <a:latin typeface="新細明體"/>
                <a:cs typeface="新細明體"/>
              </a:rPr>
              <a:t>成立・合力對抗乳癌</a:t>
            </a:r>
            <a:endParaRPr sz="2400">
              <a:latin typeface="新細明體"/>
              <a:cs typeface="新細明體"/>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76936" cy="12684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868987" y="0"/>
            <a:ext cx="3275011" cy="6857999"/>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853439" y="224599"/>
            <a:ext cx="2943860" cy="726440"/>
          </a:xfrm>
          <a:prstGeom prst="rect"/>
        </p:spPr>
        <p:txBody>
          <a:bodyPr wrap="square" lIns="0" tIns="12065" rIns="0" bIns="0" rtlCol="0" vert="horz">
            <a:spAutoFit/>
          </a:bodyPr>
          <a:lstStyle/>
          <a:p>
            <a:pPr marL="12700">
              <a:lnSpc>
                <a:spcPct val="100000"/>
              </a:lnSpc>
              <a:spcBef>
                <a:spcPts val="95"/>
              </a:spcBef>
            </a:pPr>
            <a:r>
              <a:rPr dirty="0" sz="4600" spc="-5" b="0">
                <a:solidFill>
                  <a:srgbClr val="6F2C33"/>
                </a:solidFill>
                <a:latin typeface="新細明體"/>
                <a:cs typeface="新細明體"/>
              </a:rPr>
              <a:t>乳癌的分類</a:t>
            </a:r>
            <a:endParaRPr sz="4600">
              <a:latin typeface="新細明體"/>
              <a:cs typeface="新細明體"/>
            </a:endParaRPr>
          </a:p>
        </p:txBody>
      </p:sp>
      <p:sp>
        <p:nvSpPr>
          <p:cNvPr id="6" name="object 6"/>
          <p:cNvSpPr txBox="1"/>
          <p:nvPr/>
        </p:nvSpPr>
        <p:spPr>
          <a:xfrm>
            <a:off x="628015" y="1432369"/>
            <a:ext cx="7226300" cy="4127500"/>
          </a:xfrm>
          <a:prstGeom prst="rect">
            <a:avLst/>
          </a:prstGeom>
        </p:spPr>
        <p:txBody>
          <a:bodyPr wrap="square" lIns="0" tIns="12700" rIns="0" bIns="0" rtlCol="0" vert="horz">
            <a:spAutoFit/>
          </a:bodyPr>
          <a:lstStyle/>
          <a:p>
            <a:pPr marL="361315" indent="-349250">
              <a:lnSpc>
                <a:spcPct val="100000"/>
              </a:lnSpc>
              <a:spcBef>
                <a:spcPts val="100"/>
              </a:spcBef>
              <a:buClr>
                <a:srgbClr val="FFDC61"/>
              </a:buClr>
              <a:buSzPct val="110416"/>
              <a:buFont typeface="Wingdings 2"/>
              <a:buChar char=""/>
              <a:tabLst>
                <a:tab pos="361315" algn="l"/>
                <a:tab pos="361950" algn="l"/>
              </a:tabLst>
            </a:pPr>
            <a:r>
              <a:rPr dirty="0" sz="2400">
                <a:solidFill>
                  <a:srgbClr val="585858"/>
                </a:solidFill>
                <a:latin typeface="新細明體"/>
                <a:cs typeface="新細明體"/>
              </a:rPr>
              <a:t>乳癌與女性荷爾蒙關係密切，女性荷爾蒙中的</a:t>
            </a:r>
            <a:endParaRPr sz="2400">
              <a:latin typeface="新細明體"/>
              <a:cs typeface="新細明體"/>
            </a:endParaRPr>
          </a:p>
          <a:p>
            <a:pPr marL="361315">
              <a:lnSpc>
                <a:spcPct val="100000"/>
              </a:lnSpc>
            </a:pPr>
            <a:r>
              <a:rPr dirty="0" sz="2400">
                <a:solidFill>
                  <a:srgbClr val="FF6600"/>
                </a:solidFill>
                <a:latin typeface="新細明體"/>
                <a:cs typeface="新細明體"/>
              </a:rPr>
              <a:t>雌激素受體</a:t>
            </a:r>
            <a:r>
              <a:rPr dirty="0" sz="2400" spc="-15">
                <a:solidFill>
                  <a:srgbClr val="FF6600"/>
                </a:solidFill>
                <a:latin typeface="新細明體"/>
                <a:cs typeface="新細明體"/>
              </a:rPr>
              <a:t>（</a:t>
            </a:r>
            <a:r>
              <a:rPr dirty="0" sz="2400" spc="-15">
                <a:solidFill>
                  <a:srgbClr val="FF6600"/>
                </a:solidFill>
                <a:latin typeface="Calibri"/>
                <a:cs typeface="Calibri"/>
              </a:rPr>
              <a:t>Estrogen</a:t>
            </a:r>
            <a:r>
              <a:rPr dirty="0" sz="2400" spc="-35">
                <a:solidFill>
                  <a:srgbClr val="FF6600"/>
                </a:solidFill>
                <a:latin typeface="Calibri"/>
                <a:cs typeface="Calibri"/>
              </a:rPr>
              <a:t> </a:t>
            </a:r>
            <a:r>
              <a:rPr dirty="0" sz="2400" spc="-10">
                <a:solidFill>
                  <a:srgbClr val="FF6600"/>
                </a:solidFill>
                <a:latin typeface="Calibri"/>
                <a:cs typeface="Calibri"/>
              </a:rPr>
              <a:t>Receptor</a:t>
            </a:r>
            <a:r>
              <a:rPr dirty="0" sz="2400" spc="-10">
                <a:solidFill>
                  <a:srgbClr val="FF6600"/>
                </a:solidFill>
                <a:latin typeface="新細明體"/>
                <a:cs typeface="新細明體"/>
              </a:rPr>
              <a:t>，</a:t>
            </a:r>
            <a:r>
              <a:rPr dirty="0" sz="2400" spc="-10">
                <a:solidFill>
                  <a:srgbClr val="FF6600"/>
                </a:solidFill>
                <a:latin typeface="Calibri"/>
                <a:cs typeface="Calibri"/>
              </a:rPr>
              <a:t>ER</a:t>
            </a:r>
            <a:r>
              <a:rPr dirty="0" sz="2400" spc="-10">
                <a:solidFill>
                  <a:srgbClr val="FF6600"/>
                </a:solidFill>
                <a:latin typeface="新細明體"/>
                <a:cs typeface="新細明體"/>
              </a:rPr>
              <a:t>）</a:t>
            </a:r>
            <a:r>
              <a:rPr dirty="0" sz="2400">
                <a:solidFill>
                  <a:srgbClr val="585858"/>
                </a:solidFill>
                <a:latin typeface="新細明體"/>
                <a:cs typeface="新細明體"/>
              </a:rPr>
              <a:t>、</a:t>
            </a:r>
            <a:r>
              <a:rPr dirty="0" sz="2400">
                <a:solidFill>
                  <a:srgbClr val="FF6600"/>
                </a:solidFill>
                <a:latin typeface="新細明體"/>
                <a:cs typeface="新細明體"/>
              </a:rPr>
              <a:t>黃體素受體</a:t>
            </a:r>
            <a:endParaRPr sz="2400">
              <a:latin typeface="新細明體"/>
              <a:cs typeface="新細明體"/>
            </a:endParaRPr>
          </a:p>
          <a:p>
            <a:pPr marL="361315">
              <a:lnSpc>
                <a:spcPct val="100000"/>
              </a:lnSpc>
            </a:pPr>
            <a:r>
              <a:rPr dirty="0" sz="2400" spc="-15">
                <a:solidFill>
                  <a:srgbClr val="FF6600"/>
                </a:solidFill>
                <a:latin typeface="新細明體"/>
                <a:cs typeface="新細明體"/>
              </a:rPr>
              <a:t>（</a:t>
            </a:r>
            <a:r>
              <a:rPr dirty="0" sz="2400" spc="-15">
                <a:solidFill>
                  <a:srgbClr val="FF6600"/>
                </a:solidFill>
                <a:latin typeface="Calibri"/>
                <a:cs typeface="Calibri"/>
              </a:rPr>
              <a:t>Progesterone </a:t>
            </a:r>
            <a:r>
              <a:rPr dirty="0" sz="2400" spc="-10">
                <a:solidFill>
                  <a:srgbClr val="FF6600"/>
                </a:solidFill>
                <a:latin typeface="Calibri"/>
                <a:cs typeface="Calibri"/>
              </a:rPr>
              <a:t>Receptor</a:t>
            </a:r>
            <a:r>
              <a:rPr dirty="0" sz="2400" spc="-10">
                <a:solidFill>
                  <a:srgbClr val="FF6600"/>
                </a:solidFill>
                <a:latin typeface="新細明體"/>
                <a:cs typeface="新細明體"/>
              </a:rPr>
              <a:t>，</a:t>
            </a:r>
            <a:r>
              <a:rPr dirty="0" sz="2400" spc="-10">
                <a:solidFill>
                  <a:srgbClr val="FF6600"/>
                </a:solidFill>
                <a:latin typeface="Calibri"/>
                <a:cs typeface="Calibri"/>
              </a:rPr>
              <a:t>PR</a:t>
            </a:r>
            <a:r>
              <a:rPr dirty="0" sz="2400" spc="-10">
                <a:solidFill>
                  <a:srgbClr val="FF6600"/>
                </a:solidFill>
                <a:latin typeface="新細明體"/>
                <a:cs typeface="新細明體"/>
              </a:rPr>
              <a:t>）</a:t>
            </a:r>
            <a:r>
              <a:rPr dirty="0" sz="2400" spc="-10">
                <a:solidFill>
                  <a:srgbClr val="585858"/>
                </a:solidFill>
                <a:latin typeface="新細明體"/>
                <a:cs typeface="新細明體"/>
              </a:rPr>
              <a:t>，</a:t>
            </a:r>
            <a:r>
              <a:rPr dirty="0" sz="2400">
                <a:solidFill>
                  <a:srgbClr val="585858"/>
                </a:solidFill>
                <a:latin typeface="新細明體"/>
                <a:cs typeface="新細明體"/>
              </a:rPr>
              <a:t>以及</a:t>
            </a:r>
            <a:endParaRPr sz="2400">
              <a:latin typeface="新細明體"/>
              <a:cs typeface="新細明體"/>
            </a:endParaRPr>
          </a:p>
          <a:p>
            <a:pPr marL="361315" marR="123825">
              <a:lnSpc>
                <a:spcPct val="100000"/>
              </a:lnSpc>
            </a:pPr>
            <a:r>
              <a:rPr dirty="0" sz="2400">
                <a:solidFill>
                  <a:srgbClr val="FF6600"/>
                </a:solidFill>
                <a:latin typeface="新細明體"/>
                <a:cs typeface="新細明體"/>
              </a:rPr>
              <a:t>人類表皮生長因子受體</a:t>
            </a:r>
            <a:r>
              <a:rPr dirty="0" sz="2400" spc="-5">
                <a:solidFill>
                  <a:srgbClr val="FF6600"/>
                </a:solidFill>
                <a:latin typeface="Calibri"/>
                <a:cs typeface="Calibri"/>
              </a:rPr>
              <a:t>2</a:t>
            </a:r>
            <a:r>
              <a:rPr dirty="0" sz="2400" spc="-5">
                <a:solidFill>
                  <a:srgbClr val="FF6600"/>
                </a:solidFill>
                <a:latin typeface="新細明體"/>
                <a:cs typeface="新細明體"/>
              </a:rPr>
              <a:t>（</a:t>
            </a:r>
            <a:r>
              <a:rPr dirty="0" sz="2400" spc="-5">
                <a:solidFill>
                  <a:srgbClr val="FF6600"/>
                </a:solidFill>
                <a:latin typeface="Calibri"/>
                <a:cs typeface="Calibri"/>
              </a:rPr>
              <a:t>Human</a:t>
            </a:r>
            <a:r>
              <a:rPr dirty="0" sz="2400" spc="-40">
                <a:solidFill>
                  <a:srgbClr val="FF6600"/>
                </a:solidFill>
                <a:latin typeface="Calibri"/>
                <a:cs typeface="Calibri"/>
              </a:rPr>
              <a:t> </a:t>
            </a:r>
            <a:r>
              <a:rPr dirty="0" sz="2400" spc="-5">
                <a:solidFill>
                  <a:srgbClr val="FF6600"/>
                </a:solidFill>
                <a:latin typeface="Calibri"/>
                <a:cs typeface="Calibri"/>
              </a:rPr>
              <a:t>Epidermal</a:t>
            </a:r>
            <a:r>
              <a:rPr dirty="0" sz="2400" spc="-35">
                <a:solidFill>
                  <a:srgbClr val="FF6600"/>
                </a:solidFill>
                <a:latin typeface="Calibri"/>
                <a:cs typeface="Calibri"/>
              </a:rPr>
              <a:t> </a:t>
            </a:r>
            <a:r>
              <a:rPr dirty="0" sz="2400" spc="-10">
                <a:solidFill>
                  <a:srgbClr val="FF6600"/>
                </a:solidFill>
                <a:latin typeface="Calibri"/>
                <a:cs typeface="Calibri"/>
              </a:rPr>
              <a:t>Growth  </a:t>
            </a:r>
            <a:r>
              <a:rPr dirty="0" sz="2400" spc="-15">
                <a:solidFill>
                  <a:srgbClr val="FF6600"/>
                </a:solidFill>
                <a:latin typeface="Calibri"/>
                <a:cs typeface="Calibri"/>
              </a:rPr>
              <a:t>Factor</a:t>
            </a:r>
            <a:r>
              <a:rPr dirty="0" sz="2400" spc="-35">
                <a:solidFill>
                  <a:srgbClr val="FF6600"/>
                </a:solidFill>
                <a:latin typeface="Calibri"/>
                <a:cs typeface="Calibri"/>
              </a:rPr>
              <a:t> </a:t>
            </a:r>
            <a:r>
              <a:rPr dirty="0" sz="2400" spc="-10">
                <a:solidFill>
                  <a:srgbClr val="FF6600"/>
                </a:solidFill>
                <a:latin typeface="Calibri"/>
                <a:cs typeface="Calibri"/>
              </a:rPr>
              <a:t>Receptor</a:t>
            </a:r>
            <a:r>
              <a:rPr dirty="0" sz="2400" spc="-30">
                <a:solidFill>
                  <a:srgbClr val="FF6600"/>
                </a:solidFill>
                <a:latin typeface="Calibri"/>
                <a:cs typeface="Calibri"/>
              </a:rPr>
              <a:t> </a:t>
            </a:r>
            <a:r>
              <a:rPr dirty="0" sz="2400" spc="-5">
                <a:solidFill>
                  <a:srgbClr val="FF6600"/>
                </a:solidFill>
                <a:latin typeface="Calibri"/>
                <a:cs typeface="Calibri"/>
              </a:rPr>
              <a:t>2</a:t>
            </a:r>
            <a:r>
              <a:rPr dirty="0" sz="2400" spc="-5">
                <a:solidFill>
                  <a:srgbClr val="FF6600"/>
                </a:solidFill>
                <a:latin typeface="新細明體"/>
                <a:cs typeface="新細明體"/>
              </a:rPr>
              <a:t>，</a:t>
            </a:r>
            <a:r>
              <a:rPr dirty="0" sz="2400" spc="-5">
                <a:solidFill>
                  <a:srgbClr val="FF6600"/>
                </a:solidFill>
                <a:latin typeface="Calibri"/>
                <a:cs typeface="Calibri"/>
              </a:rPr>
              <a:t>HER2</a:t>
            </a:r>
            <a:r>
              <a:rPr dirty="0" sz="2400" spc="-5">
                <a:solidFill>
                  <a:srgbClr val="FF6600"/>
                </a:solidFill>
                <a:latin typeface="新細明體"/>
                <a:cs typeface="新細明體"/>
              </a:rPr>
              <a:t>）</a:t>
            </a:r>
            <a:r>
              <a:rPr dirty="0" sz="2400">
                <a:solidFill>
                  <a:srgbClr val="585858"/>
                </a:solidFill>
                <a:latin typeface="新細明體"/>
                <a:cs typeface="新細明體"/>
              </a:rPr>
              <a:t>在乳癌中扮重要角色</a:t>
            </a:r>
            <a:endParaRPr sz="2400">
              <a:latin typeface="新細明體"/>
              <a:cs typeface="新細明體"/>
            </a:endParaRPr>
          </a:p>
          <a:p>
            <a:pPr marL="361315" indent="-349250">
              <a:lnSpc>
                <a:spcPct val="100000"/>
              </a:lnSpc>
              <a:spcBef>
                <a:spcPts val="2000"/>
              </a:spcBef>
              <a:buClr>
                <a:srgbClr val="FFDC61"/>
              </a:buClr>
              <a:buSzPct val="110416"/>
              <a:buFont typeface="Wingdings 2"/>
              <a:buChar char=""/>
              <a:tabLst>
                <a:tab pos="361315" algn="l"/>
                <a:tab pos="361950" algn="l"/>
              </a:tabLst>
            </a:pPr>
            <a:r>
              <a:rPr dirty="0" sz="2400">
                <a:solidFill>
                  <a:srgbClr val="585858"/>
                </a:solidFill>
                <a:latin typeface="新細明體"/>
                <a:cs typeface="新細明體"/>
              </a:rPr>
              <a:t>如果簡單地根據生物特質，乳癌可分成四個大類：</a:t>
            </a:r>
            <a:endParaRPr sz="2400">
              <a:latin typeface="新細明體"/>
              <a:cs typeface="新細明體"/>
            </a:endParaRPr>
          </a:p>
          <a:p>
            <a:pPr lvl="1" marL="698500" indent="-337185">
              <a:lnSpc>
                <a:spcPct val="100000"/>
              </a:lnSpc>
              <a:spcBef>
                <a:spcPts val="610"/>
              </a:spcBef>
              <a:buClr>
                <a:srgbClr val="B99000"/>
              </a:buClr>
              <a:buSzPct val="109090"/>
              <a:buFont typeface="Wingdings 2"/>
              <a:buChar char=""/>
              <a:tabLst>
                <a:tab pos="697865" algn="l"/>
                <a:tab pos="698500" algn="l"/>
              </a:tabLst>
            </a:pPr>
            <a:r>
              <a:rPr dirty="0" sz="2200" spc="-10" b="1">
                <a:solidFill>
                  <a:srgbClr val="F83500"/>
                </a:solidFill>
                <a:latin typeface="Calibri"/>
                <a:cs typeface="Calibri"/>
              </a:rPr>
              <a:t>ER</a:t>
            </a:r>
            <a:r>
              <a:rPr dirty="0" sz="2200" b="1">
                <a:solidFill>
                  <a:srgbClr val="F83500"/>
                </a:solidFill>
                <a:latin typeface="新細明體"/>
                <a:cs typeface="新細明體"/>
              </a:rPr>
              <a:t>陽性、</a:t>
            </a:r>
            <a:r>
              <a:rPr dirty="0" sz="2200" spc="-10" b="1">
                <a:solidFill>
                  <a:srgbClr val="F83500"/>
                </a:solidFill>
                <a:latin typeface="Calibri"/>
                <a:cs typeface="Calibri"/>
              </a:rPr>
              <a:t>PR</a:t>
            </a:r>
            <a:r>
              <a:rPr dirty="0" sz="2200" b="1">
                <a:solidFill>
                  <a:srgbClr val="F83500"/>
                </a:solidFill>
                <a:latin typeface="新細明體"/>
                <a:cs typeface="新細明體"/>
              </a:rPr>
              <a:t>陽性</a:t>
            </a:r>
            <a:r>
              <a:rPr dirty="0" sz="2200" b="1">
                <a:solidFill>
                  <a:srgbClr val="585858"/>
                </a:solidFill>
                <a:latin typeface="新細明體"/>
                <a:cs typeface="新細明體"/>
              </a:rPr>
              <a:t>、</a:t>
            </a:r>
            <a:r>
              <a:rPr dirty="0" sz="2200" spc="-15" b="1">
                <a:solidFill>
                  <a:srgbClr val="8A713C"/>
                </a:solidFill>
                <a:latin typeface="Calibri"/>
                <a:cs typeface="Calibri"/>
              </a:rPr>
              <a:t>H</a:t>
            </a:r>
            <a:r>
              <a:rPr dirty="0" sz="2200" spc="-10" b="1">
                <a:solidFill>
                  <a:srgbClr val="8A713C"/>
                </a:solidFill>
                <a:latin typeface="Calibri"/>
                <a:cs typeface="Calibri"/>
              </a:rPr>
              <a:t>E</a:t>
            </a:r>
            <a:r>
              <a:rPr dirty="0" sz="2200" spc="-5" b="1">
                <a:solidFill>
                  <a:srgbClr val="8A713C"/>
                </a:solidFill>
                <a:latin typeface="Calibri"/>
                <a:cs typeface="Calibri"/>
              </a:rPr>
              <a:t>R2</a:t>
            </a:r>
            <a:r>
              <a:rPr dirty="0" sz="2200" b="1">
                <a:solidFill>
                  <a:srgbClr val="8A713C"/>
                </a:solidFill>
                <a:latin typeface="新細明體"/>
                <a:cs typeface="新細明體"/>
              </a:rPr>
              <a:t>陰</a:t>
            </a:r>
            <a:r>
              <a:rPr dirty="0" sz="2200" spc="-10" b="1">
                <a:solidFill>
                  <a:srgbClr val="8A713C"/>
                </a:solidFill>
                <a:latin typeface="新細明體"/>
                <a:cs typeface="新細明體"/>
              </a:rPr>
              <a:t>性</a:t>
            </a:r>
            <a:endParaRPr sz="2200">
              <a:latin typeface="新細明體"/>
              <a:cs typeface="新細明體"/>
            </a:endParaRPr>
          </a:p>
          <a:p>
            <a:pPr lvl="1" marL="698500" indent="-337185">
              <a:lnSpc>
                <a:spcPct val="100000"/>
              </a:lnSpc>
              <a:spcBef>
                <a:spcPts val="600"/>
              </a:spcBef>
              <a:buClr>
                <a:srgbClr val="B99000"/>
              </a:buClr>
              <a:buSzPct val="109090"/>
              <a:buFont typeface="Wingdings 2"/>
              <a:buChar char=""/>
              <a:tabLst>
                <a:tab pos="697865" algn="l"/>
                <a:tab pos="698500" algn="l"/>
              </a:tabLst>
            </a:pPr>
            <a:r>
              <a:rPr dirty="0" sz="2200" spc="-10" b="1">
                <a:solidFill>
                  <a:srgbClr val="F83500"/>
                </a:solidFill>
                <a:latin typeface="Calibri"/>
                <a:cs typeface="Calibri"/>
              </a:rPr>
              <a:t>ER</a:t>
            </a:r>
            <a:r>
              <a:rPr dirty="0" sz="2200" b="1">
                <a:solidFill>
                  <a:srgbClr val="F83500"/>
                </a:solidFill>
                <a:latin typeface="新細明體"/>
                <a:cs typeface="新細明體"/>
              </a:rPr>
              <a:t>陽性、</a:t>
            </a:r>
            <a:r>
              <a:rPr dirty="0" sz="2200" spc="-10" b="1">
                <a:solidFill>
                  <a:srgbClr val="F83500"/>
                </a:solidFill>
                <a:latin typeface="Calibri"/>
                <a:cs typeface="Calibri"/>
              </a:rPr>
              <a:t>PR</a:t>
            </a:r>
            <a:r>
              <a:rPr dirty="0" sz="2200" b="1">
                <a:solidFill>
                  <a:srgbClr val="F83500"/>
                </a:solidFill>
                <a:latin typeface="新細明體"/>
                <a:cs typeface="新細明體"/>
              </a:rPr>
              <a:t>陽性、</a:t>
            </a:r>
            <a:r>
              <a:rPr dirty="0" sz="2200" spc="-15" b="1">
                <a:solidFill>
                  <a:srgbClr val="F83500"/>
                </a:solidFill>
                <a:latin typeface="Calibri"/>
                <a:cs typeface="Calibri"/>
              </a:rPr>
              <a:t>H</a:t>
            </a:r>
            <a:r>
              <a:rPr dirty="0" sz="2200" spc="-10" b="1">
                <a:solidFill>
                  <a:srgbClr val="F83500"/>
                </a:solidFill>
                <a:latin typeface="Calibri"/>
                <a:cs typeface="Calibri"/>
              </a:rPr>
              <a:t>E</a:t>
            </a:r>
            <a:r>
              <a:rPr dirty="0" sz="2200" spc="-5" b="1">
                <a:solidFill>
                  <a:srgbClr val="F83500"/>
                </a:solidFill>
                <a:latin typeface="Calibri"/>
                <a:cs typeface="Calibri"/>
              </a:rPr>
              <a:t>R2</a:t>
            </a:r>
            <a:r>
              <a:rPr dirty="0" sz="2200" b="1">
                <a:solidFill>
                  <a:srgbClr val="F83500"/>
                </a:solidFill>
                <a:latin typeface="新細明體"/>
                <a:cs typeface="新細明體"/>
              </a:rPr>
              <a:t>陽</a:t>
            </a:r>
            <a:r>
              <a:rPr dirty="0" sz="2200" spc="-10" b="1">
                <a:solidFill>
                  <a:srgbClr val="F83500"/>
                </a:solidFill>
                <a:latin typeface="新細明體"/>
                <a:cs typeface="新細明體"/>
              </a:rPr>
              <a:t>性</a:t>
            </a:r>
            <a:endParaRPr sz="2200">
              <a:latin typeface="新細明體"/>
              <a:cs typeface="新細明體"/>
            </a:endParaRPr>
          </a:p>
          <a:p>
            <a:pPr lvl="1" marL="698500" indent="-337185">
              <a:lnSpc>
                <a:spcPct val="100000"/>
              </a:lnSpc>
              <a:spcBef>
                <a:spcPts val="600"/>
              </a:spcBef>
              <a:buClr>
                <a:srgbClr val="B99000"/>
              </a:buClr>
              <a:buSzPct val="109090"/>
              <a:buFont typeface="Wingdings 2"/>
              <a:buChar char=""/>
              <a:tabLst>
                <a:tab pos="697865" algn="l"/>
                <a:tab pos="698500" algn="l"/>
              </a:tabLst>
            </a:pPr>
            <a:r>
              <a:rPr dirty="0" sz="2200" spc="-10" b="1">
                <a:solidFill>
                  <a:srgbClr val="8A713C"/>
                </a:solidFill>
                <a:latin typeface="Calibri"/>
                <a:cs typeface="Calibri"/>
              </a:rPr>
              <a:t>ER</a:t>
            </a:r>
            <a:r>
              <a:rPr dirty="0" sz="2200" b="1">
                <a:solidFill>
                  <a:srgbClr val="8A713C"/>
                </a:solidFill>
                <a:latin typeface="新細明體"/>
                <a:cs typeface="新細明體"/>
              </a:rPr>
              <a:t>陰性、</a:t>
            </a:r>
            <a:r>
              <a:rPr dirty="0" sz="2200" spc="-10" b="1">
                <a:solidFill>
                  <a:srgbClr val="8A713C"/>
                </a:solidFill>
                <a:latin typeface="Calibri"/>
                <a:cs typeface="Calibri"/>
              </a:rPr>
              <a:t>PR</a:t>
            </a:r>
            <a:r>
              <a:rPr dirty="0" sz="2200" b="1">
                <a:solidFill>
                  <a:srgbClr val="8A713C"/>
                </a:solidFill>
                <a:latin typeface="新細明體"/>
                <a:cs typeface="新細明體"/>
              </a:rPr>
              <a:t>陰性、</a:t>
            </a:r>
            <a:r>
              <a:rPr dirty="0" sz="2200" spc="-15" b="1">
                <a:solidFill>
                  <a:srgbClr val="F83500"/>
                </a:solidFill>
                <a:latin typeface="Calibri"/>
                <a:cs typeface="Calibri"/>
              </a:rPr>
              <a:t>H</a:t>
            </a:r>
            <a:r>
              <a:rPr dirty="0" sz="2200" spc="-10" b="1">
                <a:solidFill>
                  <a:srgbClr val="F83500"/>
                </a:solidFill>
                <a:latin typeface="Calibri"/>
                <a:cs typeface="Calibri"/>
              </a:rPr>
              <a:t>E</a:t>
            </a:r>
            <a:r>
              <a:rPr dirty="0" sz="2200" spc="-5" b="1">
                <a:solidFill>
                  <a:srgbClr val="F83500"/>
                </a:solidFill>
                <a:latin typeface="Calibri"/>
                <a:cs typeface="Calibri"/>
              </a:rPr>
              <a:t>R2</a:t>
            </a:r>
            <a:r>
              <a:rPr dirty="0" sz="2200" b="1">
                <a:solidFill>
                  <a:srgbClr val="F83500"/>
                </a:solidFill>
                <a:latin typeface="新細明體"/>
                <a:cs typeface="新細明體"/>
              </a:rPr>
              <a:t>陽</a:t>
            </a:r>
            <a:r>
              <a:rPr dirty="0" sz="2200" spc="-10" b="1">
                <a:solidFill>
                  <a:srgbClr val="F83500"/>
                </a:solidFill>
                <a:latin typeface="新細明體"/>
                <a:cs typeface="新細明體"/>
              </a:rPr>
              <a:t>性</a:t>
            </a:r>
            <a:endParaRPr sz="2200">
              <a:latin typeface="新細明體"/>
              <a:cs typeface="新細明體"/>
            </a:endParaRPr>
          </a:p>
          <a:p>
            <a:pPr lvl="1" marL="698500" indent="-337185">
              <a:lnSpc>
                <a:spcPct val="100000"/>
              </a:lnSpc>
              <a:spcBef>
                <a:spcPts val="600"/>
              </a:spcBef>
              <a:buClr>
                <a:srgbClr val="B99000"/>
              </a:buClr>
              <a:buSzPct val="109090"/>
              <a:buFont typeface="Wingdings 2"/>
              <a:buChar char=""/>
              <a:tabLst>
                <a:tab pos="697865" algn="l"/>
                <a:tab pos="698500" algn="l"/>
              </a:tabLst>
            </a:pPr>
            <a:r>
              <a:rPr dirty="0" sz="2200" spc="-10" b="1">
                <a:solidFill>
                  <a:srgbClr val="8A713C"/>
                </a:solidFill>
                <a:latin typeface="Calibri"/>
                <a:cs typeface="Calibri"/>
              </a:rPr>
              <a:t>ER</a:t>
            </a:r>
            <a:r>
              <a:rPr dirty="0" sz="2200" b="1">
                <a:solidFill>
                  <a:srgbClr val="8A713C"/>
                </a:solidFill>
                <a:latin typeface="新細明體"/>
                <a:cs typeface="新細明體"/>
              </a:rPr>
              <a:t>陰性、</a:t>
            </a:r>
            <a:r>
              <a:rPr dirty="0" sz="2200" spc="-10" b="1">
                <a:solidFill>
                  <a:srgbClr val="8A713C"/>
                </a:solidFill>
                <a:latin typeface="Calibri"/>
                <a:cs typeface="Calibri"/>
              </a:rPr>
              <a:t>PR</a:t>
            </a:r>
            <a:r>
              <a:rPr dirty="0" sz="2200" b="1">
                <a:solidFill>
                  <a:srgbClr val="8A713C"/>
                </a:solidFill>
                <a:latin typeface="新細明體"/>
                <a:cs typeface="新細明體"/>
              </a:rPr>
              <a:t>陰性、</a:t>
            </a:r>
            <a:r>
              <a:rPr dirty="0" sz="2200" spc="-10" b="1">
                <a:solidFill>
                  <a:srgbClr val="8A713C"/>
                </a:solidFill>
                <a:latin typeface="Calibri"/>
                <a:cs typeface="Calibri"/>
              </a:rPr>
              <a:t>HER2</a:t>
            </a:r>
            <a:r>
              <a:rPr dirty="0" sz="2200" b="1">
                <a:solidFill>
                  <a:srgbClr val="8A713C"/>
                </a:solidFill>
                <a:latin typeface="新細明體"/>
                <a:cs typeface="新細明體"/>
              </a:rPr>
              <a:t>陰性（</a:t>
            </a:r>
            <a:r>
              <a:rPr dirty="0" sz="2200" spc="-10" b="1">
                <a:solidFill>
                  <a:srgbClr val="8A713C"/>
                </a:solidFill>
                <a:latin typeface="新細明體"/>
                <a:cs typeface="新細明體"/>
              </a:rPr>
              <a:t>三陰</a:t>
            </a:r>
            <a:r>
              <a:rPr dirty="0" sz="2200" b="1">
                <a:solidFill>
                  <a:srgbClr val="8A713C"/>
                </a:solidFill>
                <a:latin typeface="新細明體"/>
                <a:cs typeface="新細明體"/>
              </a:rPr>
              <a:t>性</a:t>
            </a:r>
            <a:r>
              <a:rPr dirty="0" sz="2200" spc="-10" b="1">
                <a:solidFill>
                  <a:srgbClr val="8A713C"/>
                </a:solidFill>
                <a:latin typeface="新細明體"/>
                <a:cs typeface="新細明體"/>
              </a:rPr>
              <a:t>）</a:t>
            </a:r>
            <a:endParaRPr sz="2200">
              <a:latin typeface="新細明體"/>
              <a:cs typeface="新細明體"/>
            </a:endParaRPr>
          </a:p>
        </p:txBody>
      </p:sp>
      <p:sp>
        <p:nvSpPr>
          <p:cNvPr id="7" name="object 7"/>
          <p:cNvSpPr/>
          <p:nvPr/>
        </p:nvSpPr>
        <p:spPr>
          <a:xfrm>
            <a:off x="4859337" y="4493577"/>
            <a:ext cx="233362" cy="607060"/>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1554162"/>
            <a:ext cx="3962400" cy="538480"/>
          </a:xfrm>
          <a:prstGeom prst="rect">
            <a:avLst/>
          </a:prstGeom>
          <a:ln w="9525">
            <a:solidFill>
              <a:srgbClr val="E30055"/>
            </a:solidFill>
          </a:ln>
        </p:spPr>
        <p:txBody>
          <a:bodyPr wrap="square" lIns="0" tIns="66040" rIns="0" bIns="0" rtlCol="0" vert="horz">
            <a:spAutoFit/>
          </a:bodyPr>
          <a:lstStyle/>
          <a:p>
            <a:pPr marL="748665">
              <a:lnSpc>
                <a:spcPct val="100000"/>
              </a:lnSpc>
              <a:spcBef>
                <a:spcPts val="520"/>
              </a:spcBef>
            </a:pPr>
            <a:r>
              <a:rPr dirty="0" sz="2400" spc="-5" b="1">
                <a:solidFill>
                  <a:srgbClr val="E90061"/>
                </a:solidFill>
                <a:latin typeface="Calibri"/>
                <a:cs typeface="Calibri"/>
              </a:rPr>
              <a:t>60.5% </a:t>
            </a:r>
            <a:r>
              <a:rPr dirty="0" sz="2400" b="1">
                <a:solidFill>
                  <a:srgbClr val="E90061"/>
                </a:solidFill>
                <a:latin typeface="Calibri"/>
                <a:cs typeface="Calibri"/>
              </a:rPr>
              <a:t>=</a:t>
            </a:r>
            <a:r>
              <a:rPr dirty="0" sz="2400" spc="-10" b="1">
                <a:solidFill>
                  <a:srgbClr val="E90061"/>
                </a:solidFill>
                <a:latin typeface="Calibri"/>
                <a:cs typeface="Calibri"/>
              </a:rPr>
              <a:t> </a:t>
            </a:r>
            <a:r>
              <a:rPr dirty="0" sz="2400" spc="-5" b="1">
                <a:solidFill>
                  <a:srgbClr val="E90061"/>
                </a:solidFill>
                <a:latin typeface="Calibri"/>
                <a:cs typeface="Calibri"/>
              </a:rPr>
              <a:t>HR+/HER2-</a:t>
            </a:r>
            <a:endParaRPr sz="2400">
              <a:latin typeface="Calibri"/>
              <a:cs typeface="Calibri"/>
            </a:endParaRPr>
          </a:p>
        </p:txBody>
      </p:sp>
      <p:sp>
        <p:nvSpPr>
          <p:cNvPr id="3" name="object 3"/>
          <p:cNvSpPr/>
          <p:nvPr/>
        </p:nvSpPr>
        <p:spPr>
          <a:xfrm>
            <a:off x="428625" y="2092328"/>
            <a:ext cx="5067300" cy="3492500"/>
          </a:xfrm>
          <a:custGeom>
            <a:avLst/>
            <a:gdLst/>
            <a:ahLst/>
            <a:cxnLst/>
            <a:rect l="l" t="t" r="r" b="b"/>
            <a:pathLst>
              <a:path w="5067300" h="3492500">
                <a:moveTo>
                  <a:pt x="4485208" y="0"/>
                </a:moveTo>
                <a:lnTo>
                  <a:pt x="582091" y="0"/>
                </a:lnTo>
                <a:lnTo>
                  <a:pt x="534351" y="1929"/>
                </a:lnTo>
                <a:lnTo>
                  <a:pt x="487674" y="7618"/>
                </a:lnTo>
                <a:lnTo>
                  <a:pt x="442210" y="16916"/>
                </a:lnTo>
                <a:lnTo>
                  <a:pt x="398107" y="29674"/>
                </a:lnTo>
                <a:lnTo>
                  <a:pt x="355517" y="45742"/>
                </a:lnTo>
                <a:lnTo>
                  <a:pt x="314589" y="64970"/>
                </a:lnTo>
                <a:lnTo>
                  <a:pt x="275473" y="87208"/>
                </a:lnTo>
                <a:lnTo>
                  <a:pt x="238318" y="112307"/>
                </a:lnTo>
                <a:lnTo>
                  <a:pt x="203274" y="140117"/>
                </a:lnTo>
                <a:lnTo>
                  <a:pt x="170492" y="170487"/>
                </a:lnTo>
                <a:lnTo>
                  <a:pt x="140121" y="203269"/>
                </a:lnTo>
                <a:lnTo>
                  <a:pt x="112311" y="238312"/>
                </a:lnTo>
                <a:lnTo>
                  <a:pt x="87212" y="275467"/>
                </a:lnTo>
                <a:lnTo>
                  <a:pt x="64973" y="314583"/>
                </a:lnTo>
                <a:lnTo>
                  <a:pt x="45744" y="355512"/>
                </a:lnTo>
                <a:lnTo>
                  <a:pt x="29675" y="398102"/>
                </a:lnTo>
                <a:lnTo>
                  <a:pt x="16917" y="442206"/>
                </a:lnTo>
                <a:lnTo>
                  <a:pt x="7618" y="487671"/>
                </a:lnTo>
                <a:lnTo>
                  <a:pt x="1929" y="534350"/>
                </a:lnTo>
                <a:lnTo>
                  <a:pt x="0" y="582091"/>
                </a:lnTo>
                <a:lnTo>
                  <a:pt x="0" y="2910395"/>
                </a:lnTo>
                <a:lnTo>
                  <a:pt x="1929" y="2958137"/>
                </a:lnTo>
                <a:lnTo>
                  <a:pt x="7618" y="3004815"/>
                </a:lnTo>
                <a:lnTo>
                  <a:pt x="16917" y="3050282"/>
                </a:lnTo>
                <a:lnTo>
                  <a:pt x="29675" y="3094385"/>
                </a:lnTo>
                <a:lnTo>
                  <a:pt x="45744" y="3136976"/>
                </a:lnTo>
                <a:lnTo>
                  <a:pt x="64973" y="3177906"/>
                </a:lnTo>
                <a:lnTo>
                  <a:pt x="87212" y="3217023"/>
                </a:lnTo>
                <a:lnTo>
                  <a:pt x="112311" y="3254179"/>
                </a:lnTo>
                <a:lnTo>
                  <a:pt x="140121" y="3289223"/>
                </a:lnTo>
                <a:lnTo>
                  <a:pt x="170492" y="3322005"/>
                </a:lnTo>
                <a:lnTo>
                  <a:pt x="203274" y="3352377"/>
                </a:lnTo>
                <a:lnTo>
                  <a:pt x="238318" y="3380187"/>
                </a:lnTo>
                <a:lnTo>
                  <a:pt x="275473" y="3405287"/>
                </a:lnTo>
                <a:lnTo>
                  <a:pt x="314589" y="3427526"/>
                </a:lnTo>
                <a:lnTo>
                  <a:pt x="355517" y="3446755"/>
                </a:lnTo>
                <a:lnTo>
                  <a:pt x="398107" y="3462823"/>
                </a:lnTo>
                <a:lnTo>
                  <a:pt x="442210" y="3475582"/>
                </a:lnTo>
                <a:lnTo>
                  <a:pt x="487674" y="3484881"/>
                </a:lnTo>
                <a:lnTo>
                  <a:pt x="534351" y="3490570"/>
                </a:lnTo>
                <a:lnTo>
                  <a:pt x="582091" y="3492500"/>
                </a:lnTo>
                <a:lnTo>
                  <a:pt x="4485208" y="3492500"/>
                </a:lnTo>
                <a:lnTo>
                  <a:pt x="4532948" y="3490570"/>
                </a:lnTo>
                <a:lnTo>
                  <a:pt x="4579625" y="3484881"/>
                </a:lnTo>
                <a:lnTo>
                  <a:pt x="4625089" y="3475582"/>
                </a:lnTo>
                <a:lnTo>
                  <a:pt x="4669192" y="3462823"/>
                </a:lnTo>
                <a:lnTo>
                  <a:pt x="4711782" y="3446755"/>
                </a:lnTo>
                <a:lnTo>
                  <a:pt x="4752710" y="3427526"/>
                </a:lnTo>
                <a:lnTo>
                  <a:pt x="4791826" y="3405287"/>
                </a:lnTo>
                <a:lnTo>
                  <a:pt x="4828981" y="3380187"/>
                </a:lnTo>
                <a:lnTo>
                  <a:pt x="4864025" y="3352377"/>
                </a:lnTo>
                <a:lnTo>
                  <a:pt x="4896807" y="3322005"/>
                </a:lnTo>
                <a:lnTo>
                  <a:pt x="4927178" y="3289223"/>
                </a:lnTo>
                <a:lnTo>
                  <a:pt x="4954988" y="3254179"/>
                </a:lnTo>
                <a:lnTo>
                  <a:pt x="4980087" y="3217023"/>
                </a:lnTo>
                <a:lnTo>
                  <a:pt x="5002326" y="3177906"/>
                </a:lnTo>
                <a:lnTo>
                  <a:pt x="5021555" y="3136976"/>
                </a:lnTo>
                <a:lnTo>
                  <a:pt x="5037624" y="3094385"/>
                </a:lnTo>
                <a:lnTo>
                  <a:pt x="5050382" y="3050282"/>
                </a:lnTo>
                <a:lnTo>
                  <a:pt x="5059681" y="3004815"/>
                </a:lnTo>
                <a:lnTo>
                  <a:pt x="5065370" y="2958137"/>
                </a:lnTo>
                <a:lnTo>
                  <a:pt x="5067300" y="2910395"/>
                </a:lnTo>
                <a:lnTo>
                  <a:pt x="5067300" y="582091"/>
                </a:lnTo>
                <a:lnTo>
                  <a:pt x="5065370" y="534350"/>
                </a:lnTo>
                <a:lnTo>
                  <a:pt x="5059681" y="487671"/>
                </a:lnTo>
                <a:lnTo>
                  <a:pt x="5050382" y="442206"/>
                </a:lnTo>
                <a:lnTo>
                  <a:pt x="5037624" y="398102"/>
                </a:lnTo>
                <a:lnTo>
                  <a:pt x="5021555" y="355512"/>
                </a:lnTo>
                <a:lnTo>
                  <a:pt x="5002326" y="314583"/>
                </a:lnTo>
                <a:lnTo>
                  <a:pt x="4980087" y="275467"/>
                </a:lnTo>
                <a:lnTo>
                  <a:pt x="4954988" y="238312"/>
                </a:lnTo>
                <a:lnTo>
                  <a:pt x="4927178" y="203269"/>
                </a:lnTo>
                <a:lnTo>
                  <a:pt x="4896807" y="170487"/>
                </a:lnTo>
                <a:lnTo>
                  <a:pt x="4864025" y="140117"/>
                </a:lnTo>
                <a:lnTo>
                  <a:pt x="4828981" y="112307"/>
                </a:lnTo>
                <a:lnTo>
                  <a:pt x="4791826" y="87208"/>
                </a:lnTo>
                <a:lnTo>
                  <a:pt x="4752710" y="64970"/>
                </a:lnTo>
                <a:lnTo>
                  <a:pt x="4711782" y="45742"/>
                </a:lnTo>
                <a:lnTo>
                  <a:pt x="4669192" y="29674"/>
                </a:lnTo>
                <a:lnTo>
                  <a:pt x="4625089" y="16916"/>
                </a:lnTo>
                <a:lnTo>
                  <a:pt x="4579625" y="7618"/>
                </a:lnTo>
                <a:lnTo>
                  <a:pt x="4532948" y="1929"/>
                </a:lnTo>
                <a:lnTo>
                  <a:pt x="4485208" y="0"/>
                </a:lnTo>
                <a:close/>
              </a:path>
            </a:pathLst>
          </a:custGeom>
          <a:solidFill>
            <a:srgbClr val="FF8EB9">
              <a:alpha val="25097"/>
            </a:srgbClr>
          </a:solidFill>
        </p:spPr>
        <p:txBody>
          <a:bodyPr wrap="square" lIns="0" tIns="0" rIns="0" bIns="0" rtlCol="0"/>
          <a:lstStyle/>
          <a:p/>
        </p:txBody>
      </p:sp>
      <p:sp>
        <p:nvSpPr>
          <p:cNvPr id="4" name="object 4"/>
          <p:cNvSpPr/>
          <p:nvPr/>
        </p:nvSpPr>
        <p:spPr>
          <a:xfrm>
            <a:off x="428625" y="2092328"/>
            <a:ext cx="5067300" cy="3492500"/>
          </a:xfrm>
          <a:custGeom>
            <a:avLst/>
            <a:gdLst/>
            <a:ahLst/>
            <a:cxnLst/>
            <a:rect l="l" t="t" r="r" b="b"/>
            <a:pathLst>
              <a:path w="5067300" h="3492500">
                <a:moveTo>
                  <a:pt x="0" y="582091"/>
                </a:moveTo>
                <a:lnTo>
                  <a:pt x="1929" y="534350"/>
                </a:lnTo>
                <a:lnTo>
                  <a:pt x="7618" y="487671"/>
                </a:lnTo>
                <a:lnTo>
                  <a:pt x="16917" y="442206"/>
                </a:lnTo>
                <a:lnTo>
                  <a:pt x="29675" y="398102"/>
                </a:lnTo>
                <a:lnTo>
                  <a:pt x="45744" y="355512"/>
                </a:lnTo>
                <a:lnTo>
                  <a:pt x="64973" y="314583"/>
                </a:lnTo>
                <a:lnTo>
                  <a:pt x="87212" y="275467"/>
                </a:lnTo>
                <a:lnTo>
                  <a:pt x="112311" y="238312"/>
                </a:lnTo>
                <a:lnTo>
                  <a:pt x="140121" y="203269"/>
                </a:lnTo>
                <a:lnTo>
                  <a:pt x="170492" y="170487"/>
                </a:lnTo>
                <a:lnTo>
                  <a:pt x="203274" y="140117"/>
                </a:lnTo>
                <a:lnTo>
                  <a:pt x="238318" y="112307"/>
                </a:lnTo>
                <a:lnTo>
                  <a:pt x="275473" y="87208"/>
                </a:lnTo>
                <a:lnTo>
                  <a:pt x="314589" y="64970"/>
                </a:lnTo>
                <a:lnTo>
                  <a:pt x="355517" y="45742"/>
                </a:lnTo>
                <a:lnTo>
                  <a:pt x="398107" y="29674"/>
                </a:lnTo>
                <a:lnTo>
                  <a:pt x="442210" y="16916"/>
                </a:lnTo>
                <a:lnTo>
                  <a:pt x="487674" y="7618"/>
                </a:lnTo>
                <a:lnTo>
                  <a:pt x="534351" y="1929"/>
                </a:lnTo>
                <a:lnTo>
                  <a:pt x="582091" y="0"/>
                </a:lnTo>
                <a:lnTo>
                  <a:pt x="4485208" y="0"/>
                </a:lnTo>
                <a:lnTo>
                  <a:pt x="4532948" y="1929"/>
                </a:lnTo>
                <a:lnTo>
                  <a:pt x="4579625" y="7618"/>
                </a:lnTo>
                <a:lnTo>
                  <a:pt x="4625089" y="16916"/>
                </a:lnTo>
                <a:lnTo>
                  <a:pt x="4669192" y="29674"/>
                </a:lnTo>
                <a:lnTo>
                  <a:pt x="4711782" y="45742"/>
                </a:lnTo>
                <a:lnTo>
                  <a:pt x="4752710" y="64970"/>
                </a:lnTo>
                <a:lnTo>
                  <a:pt x="4791826" y="87208"/>
                </a:lnTo>
                <a:lnTo>
                  <a:pt x="4828981" y="112307"/>
                </a:lnTo>
                <a:lnTo>
                  <a:pt x="4864025" y="140117"/>
                </a:lnTo>
                <a:lnTo>
                  <a:pt x="4896807" y="170487"/>
                </a:lnTo>
                <a:lnTo>
                  <a:pt x="4927178" y="203269"/>
                </a:lnTo>
                <a:lnTo>
                  <a:pt x="4954988" y="238312"/>
                </a:lnTo>
                <a:lnTo>
                  <a:pt x="4980087" y="275467"/>
                </a:lnTo>
                <a:lnTo>
                  <a:pt x="5002326" y="314583"/>
                </a:lnTo>
                <a:lnTo>
                  <a:pt x="5021555" y="355512"/>
                </a:lnTo>
                <a:lnTo>
                  <a:pt x="5037624" y="398102"/>
                </a:lnTo>
                <a:lnTo>
                  <a:pt x="5050382" y="442206"/>
                </a:lnTo>
                <a:lnTo>
                  <a:pt x="5059681" y="487671"/>
                </a:lnTo>
                <a:lnTo>
                  <a:pt x="5065370" y="534350"/>
                </a:lnTo>
                <a:lnTo>
                  <a:pt x="5067300" y="582091"/>
                </a:lnTo>
                <a:lnTo>
                  <a:pt x="5067300" y="2910395"/>
                </a:lnTo>
                <a:lnTo>
                  <a:pt x="5065370" y="2958137"/>
                </a:lnTo>
                <a:lnTo>
                  <a:pt x="5059681" y="3004815"/>
                </a:lnTo>
                <a:lnTo>
                  <a:pt x="5050382" y="3050282"/>
                </a:lnTo>
                <a:lnTo>
                  <a:pt x="5037624" y="3094385"/>
                </a:lnTo>
                <a:lnTo>
                  <a:pt x="5021555" y="3136976"/>
                </a:lnTo>
                <a:lnTo>
                  <a:pt x="5002326" y="3177906"/>
                </a:lnTo>
                <a:lnTo>
                  <a:pt x="4980087" y="3217023"/>
                </a:lnTo>
                <a:lnTo>
                  <a:pt x="4954988" y="3254179"/>
                </a:lnTo>
                <a:lnTo>
                  <a:pt x="4927178" y="3289223"/>
                </a:lnTo>
                <a:lnTo>
                  <a:pt x="4896807" y="3322005"/>
                </a:lnTo>
                <a:lnTo>
                  <a:pt x="4864025" y="3352377"/>
                </a:lnTo>
                <a:lnTo>
                  <a:pt x="4828981" y="3380187"/>
                </a:lnTo>
                <a:lnTo>
                  <a:pt x="4791826" y="3405287"/>
                </a:lnTo>
                <a:lnTo>
                  <a:pt x="4752710" y="3427526"/>
                </a:lnTo>
                <a:lnTo>
                  <a:pt x="4711782" y="3446755"/>
                </a:lnTo>
                <a:lnTo>
                  <a:pt x="4669192" y="3462823"/>
                </a:lnTo>
                <a:lnTo>
                  <a:pt x="4625089" y="3475582"/>
                </a:lnTo>
                <a:lnTo>
                  <a:pt x="4579625" y="3484881"/>
                </a:lnTo>
                <a:lnTo>
                  <a:pt x="4532948" y="3490570"/>
                </a:lnTo>
                <a:lnTo>
                  <a:pt x="4485208" y="3492500"/>
                </a:lnTo>
                <a:lnTo>
                  <a:pt x="582091" y="3492500"/>
                </a:lnTo>
                <a:lnTo>
                  <a:pt x="534351" y="3490570"/>
                </a:lnTo>
                <a:lnTo>
                  <a:pt x="487674" y="3484881"/>
                </a:lnTo>
                <a:lnTo>
                  <a:pt x="442210" y="3475582"/>
                </a:lnTo>
                <a:lnTo>
                  <a:pt x="398107" y="3462823"/>
                </a:lnTo>
                <a:lnTo>
                  <a:pt x="355517" y="3446755"/>
                </a:lnTo>
                <a:lnTo>
                  <a:pt x="314589" y="3427526"/>
                </a:lnTo>
                <a:lnTo>
                  <a:pt x="275473" y="3405287"/>
                </a:lnTo>
                <a:lnTo>
                  <a:pt x="238318" y="3380187"/>
                </a:lnTo>
                <a:lnTo>
                  <a:pt x="203274" y="3352377"/>
                </a:lnTo>
                <a:lnTo>
                  <a:pt x="170492" y="3322005"/>
                </a:lnTo>
                <a:lnTo>
                  <a:pt x="140121" y="3289223"/>
                </a:lnTo>
                <a:lnTo>
                  <a:pt x="112311" y="3254179"/>
                </a:lnTo>
                <a:lnTo>
                  <a:pt x="87212" y="3217023"/>
                </a:lnTo>
                <a:lnTo>
                  <a:pt x="64973" y="3177906"/>
                </a:lnTo>
                <a:lnTo>
                  <a:pt x="45744" y="3136976"/>
                </a:lnTo>
                <a:lnTo>
                  <a:pt x="29675" y="3094385"/>
                </a:lnTo>
                <a:lnTo>
                  <a:pt x="16917" y="3050282"/>
                </a:lnTo>
                <a:lnTo>
                  <a:pt x="7618" y="3004815"/>
                </a:lnTo>
                <a:lnTo>
                  <a:pt x="1929" y="2958137"/>
                </a:lnTo>
                <a:lnTo>
                  <a:pt x="0" y="2910395"/>
                </a:lnTo>
                <a:lnTo>
                  <a:pt x="0" y="582091"/>
                </a:lnTo>
                <a:close/>
              </a:path>
            </a:pathLst>
          </a:custGeom>
          <a:ln w="25400">
            <a:solidFill>
              <a:srgbClr val="BB2564"/>
            </a:solidFill>
          </a:ln>
        </p:spPr>
        <p:txBody>
          <a:bodyPr wrap="square" lIns="0" tIns="0" rIns="0" bIns="0" rtlCol="0"/>
          <a:lstStyle/>
          <a:p/>
        </p:txBody>
      </p:sp>
      <p:sp>
        <p:nvSpPr>
          <p:cNvPr id="5" name="object 5"/>
          <p:cNvSpPr txBox="1">
            <a:spLocks noGrp="1"/>
          </p:cNvSpPr>
          <p:nvPr>
            <p:ph type="title"/>
          </p:nvPr>
        </p:nvSpPr>
        <p:spPr>
          <a:xfrm>
            <a:off x="1897919" y="530828"/>
            <a:ext cx="5436235" cy="513715"/>
          </a:xfrm>
          <a:prstGeom prst="rect"/>
        </p:spPr>
        <p:txBody>
          <a:bodyPr wrap="square" lIns="0" tIns="13335" rIns="0" bIns="0" rtlCol="0" vert="horz">
            <a:spAutoFit/>
          </a:bodyPr>
          <a:lstStyle/>
          <a:p>
            <a:pPr marL="12700">
              <a:lnSpc>
                <a:spcPct val="100000"/>
              </a:lnSpc>
              <a:spcBef>
                <a:spcPts val="105"/>
              </a:spcBef>
              <a:tabLst>
                <a:tab pos="1339850" algn="l"/>
              </a:tabLst>
            </a:pPr>
            <a:r>
              <a:rPr dirty="0" sz="3200" spc="-10" b="0">
                <a:solidFill>
                  <a:srgbClr val="001F5F"/>
                </a:solidFill>
                <a:latin typeface="Arial Black"/>
                <a:cs typeface="Arial Black"/>
              </a:rPr>
              <a:t>H</a:t>
            </a:r>
            <a:r>
              <a:rPr dirty="0" sz="3200" b="0">
                <a:solidFill>
                  <a:srgbClr val="001F5F"/>
                </a:solidFill>
                <a:latin typeface="Arial Black"/>
                <a:cs typeface="Arial Black"/>
              </a:rPr>
              <a:t>R</a:t>
            </a:r>
            <a:r>
              <a:rPr dirty="0" sz="3200" spc="-10" b="0">
                <a:solidFill>
                  <a:srgbClr val="001F5F"/>
                </a:solidFill>
                <a:latin typeface="Arial Black"/>
                <a:cs typeface="Arial Black"/>
              </a:rPr>
              <a:t> </a:t>
            </a:r>
            <a:r>
              <a:rPr dirty="0" sz="3200" b="0">
                <a:solidFill>
                  <a:srgbClr val="001F5F"/>
                </a:solidFill>
                <a:latin typeface="Arial Black"/>
                <a:cs typeface="Arial Black"/>
              </a:rPr>
              <a:t>+</a:t>
            </a:r>
            <a:r>
              <a:rPr dirty="0" sz="3200" b="0">
                <a:solidFill>
                  <a:srgbClr val="001F5F"/>
                </a:solidFill>
                <a:latin typeface="Arial Black"/>
                <a:cs typeface="Arial Black"/>
              </a:rPr>
              <a:t>	</a:t>
            </a:r>
            <a:r>
              <a:rPr dirty="0" sz="3200" spc="10">
                <a:solidFill>
                  <a:srgbClr val="001F5F"/>
                </a:solidFill>
                <a:latin typeface="NSimSun"/>
                <a:cs typeface="NSimSun"/>
              </a:rPr>
              <a:t>乳腺</a:t>
            </a:r>
            <a:r>
              <a:rPr dirty="0" sz="3200">
                <a:solidFill>
                  <a:srgbClr val="001F5F"/>
                </a:solidFill>
                <a:latin typeface="NSimSun"/>
                <a:cs typeface="NSimSun"/>
              </a:rPr>
              <a:t>癌的</a:t>
            </a:r>
            <a:r>
              <a:rPr dirty="0" sz="3200" spc="-10">
                <a:solidFill>
                  <a:srgbClr val="001F5F"/>
                </a:solidFill>
                <a:latin typeface="NSimSun"/>
                <a:cs typeface="NSimSun"/>
              </a:rPr>
              <a:t>重</a:t>
            </a:r>
            <a:r>
              <a:rPr dirty="0" sz="3200">
                <a:solidFill>
                  <a:srgbClr val="001F5F"/>
                </a:solidFill>
                <a:latin typeface="NSimSun"/>
                <a:cs typeface="NSimSun"/>
              </a:rPr>
              <a:t>要组成</a:t>
            </a:r>
            <a:r>
              <a:rPr dirty="0" sz="3200" spc="-10">
                <a:solidFill>
                  <a:srgbClr val="001F5F"/>
                </a:solidFill>
                <a:latin typeface="NSimSun"/>
                <a:cs typeface="NSimSun"/>
              </a:rPr>
              <a:t>亚型</a:t>
            </a:r>
            <a:endParaRPr sz="3200">
              <a:latin typeface="NSimSun"/>
              <a:cs typeface="NSimSun"/>
            </a:endParaRPr>
          </a:p>
        </p:txBody>
      </p:sp>
      <p:sp>
        <p:nvSpPr>
          <p:cNvPr id="6" name="object 6"/>
          <p:cNvSpPr/>
          <p:nvPr/>
        </p:nvSpPr>
        <p:spPr>
          <a:xfrm>
            <a:off x="500062" y="2971800"/>
            <a:ext cx="758722" cy="1646156"/>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7470876" y="2996539"/>
            <a:ext cx="758723" cy="1651659"/>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258791" y="2996539"/>
            <a:ext cx="758717" cy="1646153"/>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2064943" y="2996539"/>
            <a:ext cx="3424377" cy="1646153"/>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5858575" y="2996539"/>
            <a:ext cx="1539519" cy="1617249"/>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5507920" y="3009439"/>
            <a:ext cx="350653" cy="1617247"/>
          </a:xfrm>
          <a:prstGeom prst="rect">
            <a:avLst/>
          </a:prstGeom>
          <a:blipFill>
            <a:blip r:embed="rId6" cstate="print"/>
            <a:stretch>
              <a:fillRect/>
            </a:stretch>
          </a:blipFill>
        </p:spPr>
        <p:txBody>
          <a:bodyPr wrap="square" lIns="0" tIns="0" rIns="0" bIns="0" rtlCol="0"/>
          <a:lstStyle/>
          <a:p/>
        </p:txBody>
      </p:sp>
      <p:sp>
        <p:nvSpPr>
          <p:cNvPr id="12" name="object 12"/>
          <p:cNvSpPr/>
          <p:nvPr/>
        </p:nvSpPr>
        <p:spPr>
          <a:xfrm>
            <a:off x="2921507" y="5570219"/>
            <a:ext cx="975359" cy="569975"/>
          </a:xfrm>
          <a:prstGeom prst="rect">
            <a:avLst/>
          </a:prstGeom>
          <a:blipFill>
            <a:blip r:embed="rId7" cstate="print"/>
            <a:stretch>
              <a:fillRect/>
            </a:stretch>
          </a:blipFill>
        </p:spPr>
        <p:txBody>
          <a:bodyPr wrap="square" lIns="0" tIns="0" rIns="0" bIns="0" rtlCol="0"/>
          <a:lstStyle/>
          <a:p/>
        </p:txBody>
      </p:sp>
      <p:sp>
        <p:nvSpPr>
          <p:cNvPr id="13" name="object 13"/>
          <p:cNvSpPr/>
          <p:nvPr/>
        </p:nvSpPr>
        <p:spPr>
          <a:xfrm>
            <a:off x="3109795" y="5737891"/>
            <a:ext cx="613410" cy="170180"/>
          </a:xfrm>
          <a:custGeom>
            <a:avLst/>
            <a:gdLst/>
            <a:ahLst/>
            <a:cxnLst/>
            <a:rect l="l" t="t" r="r" b="b"/>
            <a:pathLst>
              <a:path w="613410" h="170179">
                <a:moveTo>
                  <a:pt x="284048" y="137820"/>
                </a:moveTo>
                <a:lnTo>
                  <a:pt x="273951" y="137820"/>
                </a:lnTo>
                <a:lnTo>
                  <a:pt x="270408" y="138798"/>
                </a:lnTo>
                <a:lnTo>
                  <a:pt x="266509" y="142684"/>
                </a:lnTo>
                <a:lnTo>
                  <a:pt x="265582" y="146392"/>
                </a:lnTo>
                <a:lnTo>
                  <a:pt x="265531" y="158203"/>
                </a:lnTo>
                <a:lnTo>
                  <a:pt x="266484" y="162013"/>
                </a:lnTo>
                <a:lnTo>
                  <a:pt x="270306" y="165823"/>
                </a:lnTo>
                <a:lnTo>
                  <a:pt x="273735" y="166776"/>
                </a:lnTo>
                <a:lnTo>
                  <a:pt x="283844" y="166776"/>
                </a:lnTo>
                <a:lnTo>
                  <a:pt x="287388" y="165798"/>
                </a:lnTo>
                <a:lnTo>
                  <a:pt x="291287" y="161912"/>
                </a:lnTo>
                <a:lnTo>
                  <a:pt x="292199" y="158203"/>
                </a:lnTo>
                <a:lnTo>
                  <a:pt x="292252" y="146392"/>
                </a:lnTo>
                <a:lnTo>
                  <a:pt x="291299" y="142582"/>
                </a:lnTo>
                <a:lnTo>
                  <a:pt x="287489" y="138772"/>
                </a:lnTo>
                <a:lnTo>
                  <a:pt x="284048" y="137820"/>
                </a:lnTo>
                <a:close/>
              </a:path>
              <a:path w="613410" h="170179">
                <a:moveTo>
                  <a:pt x="590930" y="0"/>
                </a:moveTo>
                <a:lnTo>
                  <a:pt x="587451" y="0"/>
                </a:lnTo>
                <a:lnTo>
                  <a:pt x="586028" y="63"/>
                </a:lnTo>
                <a:lnTo>
                  <a:pt x="578256" y="3479"/>
                </a:lnTo>
                <a:lnTo>
                  <a:pt x="466420" y="163664"/>
                </a:lnTo>
                <a:lnTo>
                  <a:pt x="465759" y="164668"/>
                </a:lnTo>
                <a:lnTo>
                  <a:pt x="465366" y="165557"/>
                </a:lnTo>
                <a:lnTo>
                  <a:pt x="465216" y="166484"/>
                </a:lnTo>
                <a:lnTo>
                  <a:pt x="465178" y="167398"/>
                </a:lnTo>
                <a:lnTo>
                  <a:pt x="465277" y="167792"/>
                </a:lnTo>
                <a:lnTo>
                  <a:pt x="466191" y="168871"/>
                </a:lnTo>
                <a:lnTo>
                  <a:pt x="466978" y="169303"/>
                </a:lnTo>
                <a:lnTo>
                  <a:pt x="469214" y="169964"/>
                </a:lnTo>
                <a:lnTo>
                  <a:pt x="470687" y="170129"/>
                </a:lnTo>
                <a:lnTo>
                  <a:pt x="474167" y="170129"/>
                </a:lnTo>
                <a:lnTo>
                  <a:pt x="483323" y="166649"/>
                </a:lnTo>
                <a:lnTo>
                  <a:pt x="595287" y="6464"/>
                </a:lnTo>
                <a:lnTo>
                  <a:pt x="595947" y="5549"/>
                </a:lnTo>
                <a:lnTo>
                  <a:pt x="596341" y="4686"/>
                </a:lnTo>
                <a:lnTo>
                  <a:pt x="596525" y="3479"/>
                </a:lnTo>
                <a:lnTo>
                  <a:pt x="596539" y="2819"/>
                </a:lnTo>
                <a:lnTo>
                  <a:pt x="596404" y="2324"/>
                </a:lnTo>
                <a:lnTo>
                  <a:pt x="595414" y="1168"/>
                </a:lnTo>
                <a:lnTo>
                  <a:pt x="594601" y="723"/>
                </a:lnTo>
                <a:lnTo>
                  <a:pt x="592366" y="152"/>
                </a:lnTo>
                <a:lnTo>
                  <a:pt x="590930" y="0"/>
                </a:lnTo>
                <a:close/>
              </a:path>
              <a:path w="613410" h="170179">
                <a:moveTo>
                  <a:pt x="585546" y="83388"/>
                </a:moveTo>
                <a:lnTo>
                  <a:pt x="572960" y="83388"/>
                </a:lnTo>
                <a:lnTo>
                  <a:pt x="567715" y="84467"/>
                </a:lnTo>
                <a:lnTo>
                  <a:pt x="544090" y="119392"/>
                </a:lnTo>
                <a:lnTo>
                  <a:pt x="544080" y="132143"/>
                </a:lnTo>
                <a:lnTo>
                  <a:pt x="544728" y="138048"/>
                </a:lnTo>
                <a:lnTo>
                  <a:pt x="572084" y="167525"/>
                </a:lnTo>
                <a:lnTo>
                  <a:pt x="584098" y="167525"/>
                </a:lnTo>
                <a:lnTo>
                  <a:pt x="589305" y="166484"/>
                </a:lnTo>
                <a:lnTo>
                  <a:pt x="598169" y="162344"/>
                </a:lnTo>
                <a:lnTo>
                  <a:pt x="601827" y="159461"/>
                </a:lnTo>
                <a:lnTo>
                  <a:pt x="606340" y="153733"/>
                </a:lnTo>
                <a:lnTo>
                  <a:pt x="576313" y="153733"/>
                </a:lnTo>
                <a:lnTo>
                  <a:pt x="573811" y="153288"/>
                </a:lnTo>
                <a:lnTo>
                  <a:pt x="561666" y="119392"/>
                </a:lnTo>
                <a:lnTo>
                  <a:pt x="561936" y="116090"/>
                </a:lnTo>
                <a:lnTo>
                  <a:pt x="575614" y="97053"/>
                </a:lnTo>
                <a:lnTo>
                  <a:pt x="607006" y="97053"/>
                </a:lnTo>
                <a:lnTo>
                  <a:pt x="603440" y="91986"/>
                </a:lnTo>
                <a:lnTo>
                  <a:pt x="599909" y="88976"/>
                </a:lnTo>
                <a:lnTo>
                  <a:pt x="591045" y="84505"/>
                </a:lnTo>
                <a:lnTo>
                  <a:pt x="585546" y="83388"/>
                </a:lnTo>
                <a:close/>
              </a:path>
              <a:path w="613410" h="170179">
                <a:moveTo>
                  <a:pt x="607006" y="97053"/>
                </a:moveTo>
                <a:lnTo>
                  <a:pt x="581571" y="97053"/>
                </a:lnTo>
                <a:lnTo>
                  <a:pt x="584225" y="97662"/>
                </a:lnTo>
                <a:lnTo>
                  <a:pt x="588695" y="100063"/>
                </a:lnTo>
                <a:lnTo>
                  <a:pt x="595889" y="130403"/>
                </a:lnTo>
                <a:lnTo>
                  <a:pt x="595642" y="134073"/>
                </a:lnTo>
                <a:lnTo>
                  <a:pt x="582447" y="153733"/>
                </a:lnTo>
                <a:lnTo>
                  <a:pt x="606340" y="153733"/>
                </a:lnTo>
                <a:lnTo>
                  <a:pt x="613308" y="119392"/>
                </a:lnTo>
                <a:lnTo>
                  <a:pt x="612762" y="114045"/>
                </a:lnTo>
                <a:lnTo>
                  <a:pt x="610616" y="103936"/>
                </a:lnTo>
                <a:lnTo>
                  <a:pt x="608749" y="99529"/>
                </a:lnTo>
                <a:lnTo>
                  <a:pt x="607006" y="97053"/>
                </a:lnTo>
                <a:close/>
              </a:path>
              <a:path w="613410" h="170179">
                <a:moveTo>
                  <a:pt x="490727" y="2984"/>
                </a:moveTo>
                <a:lnTo>
                  <a:pt x="478142" y="2984"/>
                </a:lnTo>
                <a:lnTo>
                  <a:pt x="472897" y="4063"/>
                </a:lnTo>
                <a:lnTo>
                  <a:pt x="449271" y="38988"/>
                </a:lnTo>
                <a:lnTo>
                  <a:pt x="449262" y="51739"/>
                </a:lnTo>
                <a:lnTo>
                  <a:pt x="449910" y="57645"/>
                </a:lnTo>
                <a:lnTo>
                  <a:pt x="477266" y="87121"/>
                </a:lnTo>
                <a:lnTo>
                  <a:pt x="489280" y="87121"/>
                </a:lnTo>
                <a:lnTo>
                  <a:pt x="494487" y="86080"/>
                </a:lnTo>
                <a:lnTo>
                  <a:pt x="503351" y="81940"/>
                </a:lnTo>
                <a:lnTo>
                  <a:pt x="507009" y="79057"/>
                </a:lnTo>
                <a:lnTo>
                  <a:pt x="511522" y="73329"/>
                </a:lnTo>
                <a:lnTo>
                  <a:pt x="481495" y="73329"/>
                </a:lnTo>
                <a:lnTo>
                  <a:pt x="478993" y="72885"/>
                </a:lnTo>
                <a:lnTo>
                  <a:pt x="466848" y="38988"/>
                </a:lnTo>
                <a:lnTo>
                  <a:pt x="467118" y="35686"/>
                </a:lnTo>
                <a:lnTo>
                  <a:pt x="480796" y="16649"/>
                </a:lnTo>
                <a:lnTo>
                  <a:pt x="512188" y="16649"/>
                </a:lnTo>
                <a:lnTo>
                  <a:pt x="508622" y="11582"/>
                </a:lnTo>
                <a:lnTo>
                  <a:pt x="505091" y="8572"/>
                </a:lnTo>
                <a:lnTo>
                  <a:pt x="496227" y="4102"/>
                </a:lnTo>
                <a:lnTo>
                  <a:pt x="490727" y="2984"/>
                </a:lnTo>
                <a:close/>
              </a:path>
              <a:path w="613410" h="170179">
                <a:moveTo>
                  <a:pt x="512188" y="16649"/>
                </a:moveTo>
                <a:lnTo>
                  <a:pt x="486752" y="16649"/>
                </a:lnTo>
                <a:lnTo>
                  <a:pt x="489407" y="17259"/>
                </a:lnTo>
                <a:lnTo>
                  <a:pt x="493877" y="19659"/>
                </a:lnTo>
                <a:lnTo>
                  <a:pt x="501071" y="49999"/>
                </a:lnTo>
                <a:lnTo>
                  <a:pt x="500824" y="53670"/>
                </a:lnTo>
                <a:lnTo>
                  <a:pt x="487629" y="73329"/>
                </a:lnTo>
                <a:lnTo>
                  <a:pt x="511522" y="73329"/>
                </a:lnTo>
                <a:lnTo>
                  <a:pt x="518490" y="38988"/>
                </a:lnTo>
                <a:lnTo>
                  <a:pt x="517944" y="33642"/>
                </a:lnTo>
                <a:lnTo>
                  <a:pt x="515797" y="23533"/>
                </a:lnTo>
                <a:lnTo>
                  <a:pt x="513930" y="19126"/>
                </a:lnTo>
                <a:lnTo>
                  <a:pt x="512188" y="16649"/>
                </a:lnTo>
                <a:close/>
              </a:path>
              <a:path w="613410" h="170179">
                <a:moveTo>
                  <a:pt x="134213" y="140423"/>
                </a:moveTo>
                <a:lnTo>
                  <a:pt x="132803" y="140423"/>
                </a:lnTo>
                <a:lnTo>
                  <a:pt x="132283" y="140601"/>
                </a:lnTo>
                <a:lnTo>
                  <a:pt x="129819" y="151777"/>
                </a:lnTo>
                <a:lnTo>
                  <a:pt x="129984" y="153936"/>
                </a:lnTo>
                <a:lnTo>
                  <a:pt x="166319" y="168020"/>
                </a:lnTo>
                <a:lnTo>
                  <a:pt x="180238" y="168020"/>
                </a:lnTo>
                <a:lnTo>
                  <a:pt x="188379" y="166814"/>
                </a:lnTo>
                <a:lnTo>
                  <a:pt x="203047" y="162013"/>
                </a:lnTo>
                <a:lnTo>
                  <a:pt x="209359" y="158508"/>
                </a:lnTo>
                <a:lnTo>
                  <a:pt x="218748" y="150367"/>
                </a:lnTo>
                <a:lnTo>
                  <a:pt x="164706" y="150367"/>
                </a:lnTo>
                <a:lnTo>
                  <a:pt x="159550" y="149834"/>
                </a:lnTo>
                <a:lnTo>
                  <a:pt x="135496" y="140944"/>
                </a:lnTo>
                <a:lnTo>
                  <a:pt x="134213" y="140423"/>
                </a:lnTo>
                <a:close/>
              </a:path>
              <a:path w="613410" h="170179">
                <a:moveTo>
                  <a:pt x="222546" y="84759"/>
                </a:moveTo>
                <a:lnTo>
                  <a:pt x="174815" y="84759"/>
                </a:lnTo>
                <a:lnTo>
                  <a:pt x="180936" y="85394"/>
                </a:lnTo>
                <a:lnTo>
                  <a:pt x="191211" y="87972"/>
                </a:lnTo>
                <a:lnTo>
                  <a:pt x="208699" y="110807"/>
                </a:lnTo>
                <a:lnTo>
                  <a:pt x="208608" y="122580"/>
                </a:lnTo>
                <a:lnTo>
                  <a:pt x="181317" y="149707"/>
                </a:lnTo>
                <a:lnTo>
                  <a:pt x="176225" y="150367"/>
                </a:lnTo>
                <a:lnTo>
                  <a:pt x="218748" y="150367"/>
                </a:lnTo>
                <a:lnTo>
                  <a:pt x="219963" y="149313"/>
                </a:lnTo>
                <a:lnTo>
                  <a:pt x="224066" y="143662"/>
                </a:lnTo>
                <a:lnTo>
                  <a:pt x="229857" y="130238"/>
                </a:lnTo>
                <a:lnTo>
                  <a:pt x="231317" y="122580"/>
                </a:lnTo>
                <a:lnTo>
                  <a:pt x="231317" y="106997"/>
                </a:lnTo>
                <a:lnTo>
                  <a:pt x="230174" y="100660"/>
                </a:lnTo>
                <a:lnTo>
                  <a:pt x="225628" y="89230"/>
                </a:lnTo>
                <a:lnTo>
                  <a:pt x="222546" y="84759"/>
                </a:lnTo>
                <a:close/>
              </a:path>
              <a:path w="613410" h="170179">
                <a:moveTo>
                  <a:pt x="217309" y="4851"/>
                </a:moveTo>
                <a:lnTo>
                  <a:pt x="143040" y="4851"/>
                </a:lnTo>
                <a:lnTo>
                  <a:pt x="141198" y="5511"/>
                </a:lnTo>
                <a:lnTo>
                  <a:pt x="138633" y="8166"/>
                </a:lnTo>
                <a:lnTo>
                  <a:pt x="137985" y="10198"/>
                </a:lnTo>
                <a:lnTo>
                  <a:pt x="137985" y="81483"/>
                </a:lnTo>
                <a:lnTo>
                  <a:pt x="138480" y="83553"/>
                </a:lnTo>
                <a:lnTo>
                  <a:pt x="140474" y="85712"/>
                </a:lnTo>
                <a:lnTo>
                  <a:pt x="142125" y="86245"/>
                </a:lnTo>
                <a:lnTo>
                  <a:pt x="147599" y="86245"/>
                </a:lnTo>
                <a:lnTo>
                  <a:pt x="150990" y="86004"/>
                </a:lnTo>
                <a:lnTo>
                  <a:pt x="158280" y="85001"/>
                </a:lnTo>
                <a:lnTo>
                  <a:pt x="162636" y="84759"/>
                </a:lnTo>
                <a:lnTo>
                  <a:pt x="222546" y="84759"/>
                </a:lnTo>
                <a:lnTo>
                  <a:pt x="222275" y="84366"/>
                </a:lnTo>
                <a:lnTo>
                  <a:pt x="213410" y="76326"/>
                </a:lnTo>
                <a:lnTo>
                  <a:pt x="207886" y="73215"/>
                </a:lnTo>
                <a:lnTo>
                  <a:pt x="194640" y="68833"/>
                </a:lnTo>
                <a:lnTo>
                  <a:pt x="193037" y="68605"/>
                </a:lnTo>
                <a:lnTo>
                  <a:pt x="159359" y="68605"/>
                </a:lnTo>
                <a:lnTo>
                  <a:pt x="159359" y="23494"/>
                </a:lnTo>
                <a:lnTo>
                  <a:pt x="218274" y="23494"/>
                </a:lnTo>
                <a:lnTo>
                  <a:pt x="219392" y="22656"/>
                </a:lnTo>
                <a:lnTo>
                  <a:pt x="220979" y="19342"/>
                </a:lnTo>
                <a:lnTo>
                  <a:pt x="221373" y="17030"/>
                </a:lnTo>
                <a:lnTo>
                  <a:pt x="221272" y="11099"/>
                </a:lnTo>
                <a:lnTo>
                  <a:pt x="217957" y="5041"/>
                </a:lnTo>
                <a:lnTo>
                  <a:pt x="217309" y="4851"/>
                </a:lnTo>
                <a:close/>
              </a:path>
              <a:path w="613410" h="170179">
                <a:moveTo>
                  <a:pt x="186893" y="67729"/>
                </a:moveTo>
                <a:lnTo>
                  <a:pt x="174205" y="67729"/>
                </a:lnTo>
                <a:lnTo>
                  <a:pt x="170827" y="67767"/>
                </a:lnTo>
                <a:lnTo>
                  <a:pt x="165011" y="67932"/>
                </a:lnTo>
                <a:lnTo>
                  <a:pt x="162153" y="68186"/>
                </a:lnTo>
                <a:lnTo>
                  <a:pt x="159359" y="68605"/>
                </a:lnTo>
                <a:lnTo>
                  <a:pt x="193037" y="68605"/>
                </a:lnTo>
                <a:lnTo>
                  <a:pt x="186893" y="67729"/>
                </a:lnTo>
                <a:close/>
              </a:path>
              <a:path w="613410" h="170179">
                <a:moveTo>
                  <a:pt x="99580" y="4851"/>
                </a:moveTo>
                <a:lnTo>
                  <a:pt x="3975" y="4851"/>
                </a:lnTo>
                <a:lnTo>
                  <a:pt x="3314" y="5041"/>
                </a:lnTo>
                <a:lnTo>
                  <a:pt x="0" y="17157"/>
                </a:lnTo>
                <a:lnTo>
                  <a:pt x="393" y="19469"/>
                </a:lnTo>
                <a:lnTo>
                  <a:pt x="1968" y="22783"/>
                </a:lnTo>
                <a:lnTo>
                  <a:pt x="3136" y="23609"/>
                </a:lnTo>
                <a:lnTo>
                  <a:pt x="81889" y="23609"/>
                </a:lnTo>
                <a:lnTo>
                  <a:pt x="20993" y="160070"/>
                </a:lnTo>
                <a:lnTo>
                  <a:pt x="20497" y="161137"/>
                </a:lnTo>
                <a:lnTo>
                  <a:pt x="20205" y="162077"/>
                </a:lnTo>
                <a:lnTo>
                  <a:pt x="20040" y="163652"/>
                </a:lnTo>
                <a:lnTo>
                  <a:pt x="20358" y="164312"/>
                </a:lnTo>
                <a:lnTo>
                  <a:pt x="21767" y="165392"/>
                </a:lnTo>
                <a:lnTo>
                  <a:pt x="22898" y="165785"/>
                </a:lnTo>
                <a:lnTo>
                  <a:pt x="26047" y="166281"/>
                </a:lnTo>
                <a:lnTo>
                  <a:pt x="28244" y="166408"/>
                </a:lnTo>
                <a:lnTo>
                  <a:pt x="33210" y="166408"/>
                </a:lnTo>
                <a:lnTo>
                  <a:pt x="44107" y="161556"/>
                </a:lnTo>
                <a:lnTo>
                  <a:pt x="102019" y="28092"/>
                </a:lnTo>
                <a:lnTo>
                  <a:pt x="104785" y="17157"/>
                </a:lnTo>
                <a:lnTo>
                  <a:pt x="104749" y="10731"/>
                </a:lnTo>
                <a:lnTo>
                  <a:pt x="100596" y="4978"/>
                </a:lnTo>
                <a:lnTo>
                  <a:pt x="99580" y="4851"/>
                </a:lnTo>
                <a:close/>
              </a:path>
              <a:path w="613410" h="170179">
                <a:moveTo>
                  <a:pt x="422173" y="148513"/>
                </a:moveTo>
                <a:lnTo>
                  <a:pt x="336829" y="148513"/>
                </a:lnTo>
                <a:lnTo>
                  <a:pt x="336232" y="148691"/>
                </a:lnTo>
                <a:lnTo>
                  <a:pt x="333146" y="154431"/>
                </a:lnTo>
                <a:lnTo>
                  <a:pt x="333146" y="160108"/>
                </a:lnTo>
                <a:lnTo>
                  <a:pt x="336918" y="165658"/>
                </a:lnTo>
                <a:lnTo>
                  <a:pt x="422084" y="165658"/>
                </a:lnTo>
                <a:lnTo>
                  <a:pt x="425881" y="154431"/>
                </a:lnTo>
                <a:lnTo>
                  <a:pt x="425462" y="152272"/>
                </a:lnTo>
                <a:lnTo>
                  <a:pt x="422173" y="148513"/>
                </a:lnTo>
                <a:close/>
              </a:path>
              <a:path w="613410" h="170179">
                <a:moveTo>
                  <a:pt x="392429" y="26225"/>
                </a:moveTo>
                <a:lnTo>
                  <a:pt x="371055" y="26225"/>
                </a:lnTo>
                <a:lnTo>
                  <a:pt x="371055" y="148513"/>
                </a:lnTo>
                <a:lnTo>
                  <a:pt x="392429" y="148513"/>
                </a:lnTo>
                <a:lnTo>
                  <a:pt x="392429" y="26225"/>
                </a:lnTo>
                <a:close/>
              </a:path>
              <a:path w="613410" h="170179">
                <a:moveTo>
                  <a:pt x="384467" y="3733"/>
                </a:moveTo>
                <a:lnTo>
                  <a:pt x="373037" y="5219"/>
                </a:lnTo>
                <a:lnTo>
                  <a:pt x="336003" y="28955"/>
                </a:lnTo>
                <a:lnTo>
                  <a:pt x="332460" y="35674"/>
                </a:lnTo>
                <a:lnTo>
                  <a:pt x="332511" y="41757"/>
                </a:lnTo>
                <a:lnTo>
                  <a:pt x="332917" y="44246"/>
                </a:lnTo>
                <a:lnTo>
                  <a:pt x="333311" y="45135"/>
                </a:lnTo>
                <a:lnTo>
                  <a:pt x="334479" y="46215"/>
                </a:lnTo>
                <a:lnTo>
                  <a:pt x="335241" y="46393"/>
                </a:lnTo>
                <a:lnTo>
                  <a:pt x="337146" y="46062"/>
                </a:lnTo>
                <a:lnTo>
                  <a:pt x="338404" y="45567"/>
                </a:lnTo>
                <a:lnTo>
                  <a:pt x="339978" y="44742"/>
                </a:lnTo>
                <a:lnTo>
                  <a:pt x="371055" y="26225"/>
                </a:lnTo>
                <a:lnTo>
                  <a:pt x="392429" y="26225"/>
                </a:lnTo>
                <a:lnTo>
                  <a:pt x="392429" y="6718"/>
                </a:lnTo>
                <a:lnTo>
                  <a:pt x="392302" y="6235"/>
                </a:lnTo>
                <a:lnTo>
                  <a:pt x="386130" y="3809"/>
                </a:lnTo>
                <a:lnTo>
                  <a:pt x="384467" y="3733"/>
                </a:lnTo>
                <a:close/>
              </a:path>
            </a:pathLst>
          </a:custGeom>
          <a:solidFill>
            <a:srgbClr val="FFFFFF"/>
          </a:solidFill>
        </p:spPr>
        <p:txBody>
          <a:bodyPr wrap="square" lIns="0" tIns="0" rIns="0" bIns="0" rtlCol="0"/>
          <a:lstStyle/>
          <a:p/>
        </p:txBody>
      </p:sp>
      <p:sp>
        <p:nvSpPr>
          <p:cNvPr id="14" name="object 14"/>
          <p:cNvSpPr/>
          <p:nvPr/>
        </p:nvSpPr>
        <p:spPr>
          <a:xfrm>
            <a:off x="3093808" y="5721972"/>
            <a:ext cx="645312" cy="202082"/>
          </a:xfrm>
          <a:prstGeom prst="rect">
            <a:avLst/>
          </a:prstGeom>
          <a:blipFill>
            <a:blip r:embed="rId8" cstate="print"/>
            <a:stretch>
              <a:fillRect/>
            </a:stretch>
          </a:blipFill>
        </p:spPr>
        <p:txBody>
          <a:bodyPr wrap="square" lIns="0" tIns="0" rIns="0" bIns="0" rtlCol="0"/>
          <a:lstStyle/>
          <a:p/>
        </p:txBody>
      </p:sp>
      <p:sp>
        <p:nvSpPr>
          <p:cNvPr id="15" name="object 15"/>
          <p:cNvSpPr/>
          <p:nvPr/>
        </p:nvSpPr>
        <p:spPr>
          <a:xfrm>
            <a:off x="5643003" y="5769012"/>
            <a:ext cx="846620" cy="212890"/>
          </a:xfrm>
          <a:prstGeom prst="rect">
            <a:avLst/>
          </a:prstGeom>
          <a:blipFill>
            <a:blip r:embed="rId9" cstate="print"/>
            <a:stretch>
              <a:fillRect/>
            </a:stretch>
          </a:blipFill>
        </p:spPr>
        <p:txBody>
          <a:bodyPr wrap="square" lIns="0" tIns="0" rIns="0" bIns="0" rtlCol="0"/>
          <a:lstStyle/>
          <a:p/>
        </p:txBody>
      </p:sp>
      <p:sp>
        <p:nvSpPr>
          <p:cNvPr id="16" name="object 16"/>
          <p:cNvSpPr/>
          <p:nvPr/>
        </p:nvSpPr>
        <p:spPr>
          <a:xfrm>
            <a:off x="7520940" y="5538215"/>
            <a:ext cx="975359" cy="569975"/>
          </a:xfrm>
          <a:prstGeom prst="rect">
            <a:avLst/>
          </a:prstGeom>
          <a:blipFill>
            <a:blip r:embed="rId10" cstate="print"/>
            <a:stretch>
              <a:fillRect/>
            </a:stretch>
          </a:blipFill>
        </p:spPr>
        <p:txBody>
          <a:bodyPr wrap="square" lIns="0" tIns="0" rIns="0" bIns="0" rtlCol="0"/>
          <a:lstStyle/>
          <a:p/>
        </p:txBody>
      </p:sp>
      <p:sp>
        <p:nvSpPr>
          <p:cNvPr id="17" name="object 17"/>
          <p:cNvSpPr/>
          <p:nvPr/>
        </p:nvSpPr>
        <p:spPr>
          <a:xfrm>
            <a:off x="7699438" y="5695257"/>
            <a:ext cx="616191" cy="182321"/>
          </a:xfrm>
          <a:prstGeom prst="rect">
            <a:avLst/>
          </a:prstGeom>
          <a:blipFill>
            <a:blip r:embed="rId11" cstate="print"/>
            <a:stretch>
              <a:fillRect/>
            </a:stretch>
          </a:blipFill>
        </p:spPr>
        <p:txBody>
          <a:bodyPr wrap="square" lIns="0" tIns="0" rIns="0" bIns="0" rtlCol="0"/>
          <a:lstStyle/>
          <a:p/>
        </p:txBody>
      </p:sp>
      <p:sp>
        <p:nvSpPr>
          <p:cNvPr id="18" name="object 18"/>
          <p:cNvSpPr/>
          <p:nvPr/>
        </p:nvSpPr>
        <p:spPr>
          <a:xfrm>
            <a:off x="7351776" y="4957571"/>
            <a:ext cx="1132331" cy="405383"/>
          </a:xfrm>
          <a:prstGeom prst="rect">
            <a:avLst/>
          </a:prstGeom>
          <a:blipFill>
            <a:blip r:embed="rId12" cstate="print"/>
            <a:stretch>
              <a:fillRect/>
            </a:stretch>
          </a:blipFill>
        </p:spPr>
        <p:txBody>
          <a:bodyPr wrap="square" lIns="0" tIns="0" rIns="0" bIns="0" rtlCol="0"/>
          <a:lstStyle/>
          <a:p/>
        </p:txBody>
      </p:sp>
      <p:sp>
        <p:nvSpPr>
          <p:cNvPr id="19" name="object 19"/>
          <p:cNvSpPr/>
          <p:nvPr/>
        </p:nvSpPr>
        <p:spPr>
          <a:xfrm>
            <a:off x="2699003" y="2226563"/>
            <a:ext cx="1132331" cy="632459"/>
          </a:xfrm>
          <a:prstGeom prst="rect">
            <a:avLst/>
          </a:prstGeom>
          <a:blipFill>
            <a:blip r:embed="rId13" cstate="print"/>
            <a:stretch>
              <a:fillRect/>
            </a:stretch>
          </a:blipFill>
        </p:spPr>
        <p:txBody>
          <a:bodyPr wrap="square" lIns="0" tIns="0" rIns="0" bIns="0" rtlCol="0"/>
          <a:lstStyle/>
          <a:p/>
        </p:txBody>
      </p:sp>
      <p:sp>
        <p:nvSpPr>
          <p:cNvPr id="20" name="object 20"/>
          <p:cNvSpPr/>
          <p:nvPr/>
        </p:nvSpPr>
        <p:spPr>
          <a:xfrm>
            <a:off x="2911745" y="2398357"/>
            <a:ext cx="585479" cy="201180"/>
          </a:xfrm>
          <a:prstGeom prst="rect">
            <a:avLst/>
          </a:prstGeom>
          <a:blipFill>
            <a:blip r:embed="rId14" cstate="print"/>
            <a:stretch>
              <a:fillRect/>
            </a:stretch>
          </a:blipFill>
        </p:spPr>
        <p:txBody>
          <a:bodyPr wrap="square" lIns="0" tIns="0" rIns="0" bIns="0" rtlCol="0"/>
          <a:lstStyle/>
          <a:p/>
        </p:txBody>
      </p:sp>
      <p:sp>
        <p:nvSpPr>
          <p:cNvPr id="21" name="object 21"/>
          <p:cNvSpPr/>
          <p:nvPr/>
        </p:nvSpPr>
        <p:spPr>
          <a:xfrm>
            <a:off x="3362130" y="2432804"/>
            <a:ext cx="135255" cy="135255"/>
          </a:xfrm>
          <a:custGeom>
            <a:avLst/>
            <a:gdLst/>
            <a:ahLst/>
            <a:cxnLst/>
            <a:rect l="l" t="t" r="r" b="b"/>
            <a:pathLst>
              <a:path w="135254" h="135255">
                <a:moveTo>
                  <a:pt x="53543" y="0"/>
                </a:moveTo>
                <a:lnTo>
                  <a:pt x="81559" y="0"/>
                </a:lnTo>
                <a:lnTo>
                  <a:pt x="81559" y="53543"/>
                </a:lnTo>
                <a:lnTo>
                  <a:pt x="135102" y="53543"/>
                </a:lnTo>
                <a:lnTo>
                  <a:pt x="135102" y="81419"/>
                </a:lnTo>
                <a:lnTo>
                  <a:pt x="81559" y="81419"/>
                </a:lnTo>
                <a:lnTo>
                  <a:pt x="81559" y="134962"/>
                </a:lnTo>
                <a:lnTo>
                  <a:pt x="53543" y="134962"/>
                </a:lnTo>
                <a:lnTo>
                  <a:pt x="53543" y="81419"/>
                </a:lnTo>
                <a:lnTo>
                  <a:pt x="0" y="81419"/>
                </a:lnTo>
                <a:lnTo>
                  <a:pt x="0" y="53543"/>
                </a:lnTo>
                <a:lnTo>
                  <a:pt x="53543" y="53543"/>
                </a:lnTo>
                <a:lnTo>
                  <a:pt x="53543" y="0"/>
                </a:lnTo>
                <a:close/>
              </a:path>
            </a:pathLst>
          </a:custGeom>
          <a:ln w="12192">
            <a:solidFill>
              <a:srgbClr val="FDF4F8"/>
            </a:solidFill>
          </a:ln>
        </p:spPr>
        <p:txBody>
          <a:bodyPr wrap="square" lIns="0" tIns="0" rIns="0" bIns="0" rtlCol="0"/>
          <a:lstStyle/>
          <a:p/>
        </p:txBody>
      </p:sp>
      <p:sp>
        <p:nvSpPr>
          <p:cNvPr id="22" name="object 22"/>
          <p:cNvSpPr/>
          <p:nvPr/>
        </p:nvSpPr>
        <p:spPr>
          <a:xfrm>
            <a:off x="3134241" y="2392265"/>
            <a:ext cx="190284" cy="213372"/>
          </a:xfrm>
          <a:prstGeom prst="rect">
            <a:avLst/>
          </a:prstGeom>
          <a:blipFill>
            <a:blip r:embed="rId15" cstate="print"/>
            <a:stretch>
              <a:fillRect/>
            </a:stretch>
          </a:blipFill>
        </p:spPr>
        <p:txBody>
          <a:bodyPr wrap="square" lIns="0" tIns="0" rIns="0" bIns="0" rtlCol="0"/>
          <a:lstStyle/>
          <a:p/>
        </p:txBody>
      </p:sp>
      <p:sp>
        <p:nvSpPr>
          <p:cNvPr id="23" name="object 23"/>
          <p:cNvSpPr/>
          <p:nvPr/>
        </p:nvSpPr>
        <p:spPr>
          <a:xfrm>
            <a:off x="2911737" y="2398361"/>
            <a:ext cx="159385" cy="201295"/>
          </a:xfrm>
          <a:custGeom>
            <a:avLst/>
            <a:gdLst/>
            <a:ahLst/>
            <a:cxnLst/>
            <a:rect l="l" t="t" r="r" b="b"/>
            <a:pathLst>
              <a:path w="159385" h="201294">
                <a:moveTo>
                  <a:pt x="0" y="0"/>
                </a:moveTo>
                <a:lnTo>
                  <a:pt x="31496" y="0"/>
                </a:lnTo>
                <a:lnTo>
                  <a:pt x="31496" y="80378"/>
                </a:lnTo>
                <a:lnTo>
                  <a:pt x="127647" y="80378"/>
                </a:lnTo>
                <a:lnTo>
                  <a:pt x="127647" y="0"/>
                </a:lnTo>
                <a:lnTo>
                  <a:pt x="159270" y="0"/>
                </a:lnTo>
                <a:lnTo>
                  <a:pt x="159270" y="201180"/>
                </a:lnTo>
                <a:lnTo>
                  <a:pt x="127647" y="201180"/>
                </a:lnTo>
                <a:lnTo>
                  <a:pt x="127647" y="109054"/>
                </a:lnTo>
                <a:lnTo>
                  <a:pt x="31496" y="109054"/>
                </a:lnTo>
                <a:lnTo>
                  <a:pt x="31496" y="201180"/>
                </a:lnTo>
                <a:lnTo>
                  <a:pt x="0" y="201180"/>
                </a:lnTo>
                <a:lnTo>
                  <a:pt x="0" y="0"/>
                </a:lnTo>
                <a:close/>
              </a:path>
            </a:pathLst>
          </a:custGeom>
          <a:ln w="12192">
            <a:solidFill>
              <a:srgbClr val="FDF4F8"/>
            </a:solidFill>
          </a:ln>
        </p:spPr>
        <p:txBody>
          <a:bodyPr wrap="square" lIns="0" tIns="0" rIns="0" bIns="0" rtlCol="0"/>
          <a:lstStyle/>
          <a:p/>
        </p:txBody>
      </p:sp>
      <p:sp>
        <p:nvSpPr>
          <p:cNvPr id="24" name="object 24"/>
          <p:cNvSpPr/>
          <p:nvPr/>
        </p:nvSpPr>
        <p:spPr>
          <a:xfrm>
            <a:off x="5948183" y="2355832"/>
            <a:ext cx="802640" cy="203200"/>
          </a:xfrm>
          <a:custGeom>
            <a:avLst/>
            <a:gdLst/>
            <a:ahLst/>
            <a:cxnLst/>
            <a:rect l="l" t="t" r="r" b="b"/>
            <a:pathLst>
              <a:path w="802640" h="203200">
                <a:moveTo>
                  <a:pt x="536181" y="3403"/>
                </a:moveTo>
                <a:lnTo>
                  <a:pt x="433362" y="3403"/>
                </a:lnTo>
                <a:lnTo>
                  <a:pt x="433362" y="203047"/>
                </a:lnTo>
                <a:lnTo>
                  <a:pt x="495325" y="203047"/>
                </a:lnTo>
                <a:lnTo>
                  <a:pt x="495325" y="122021"/>
                </a:lnTo>
                <a:lnTo>
                  <a:pt x="580994" y="122021"/>
                </a:lnTo>
                <a:lnTo>
                  <a:pt x="577989" y="119837"/>
                </a:lnTo>
                <a:lnTo>
                  <a:pt x="572643" y="117386"/>
                </a:lnTo>
                <a:lnTo>
                  <a:pt x="565289" y="114935"/>
                </a:lnTo>
                <a:lnTo>
                  <a:pt x="574471" y="112852"/>
                </a:lnTo>
                <a:lnTo>
                  <a:pt x="606437" y="87490"/>
                </a:lnTo>
                <a:lnTo>
                  <a:pt x="608010" y="84289"/>
                </a:lnTo>
                <a:lnTo>
                  <a:pt x="495325" y="84289"/>
                </a:lnTo>
                <a:lnTo>
                  <a:pt x="495325" y="43713"/>
                </a:lnTo>
                <a:lnTo>
                  <a:pt x="611724" y="43713"/>
                </a:lnTo>
                <a:lnTo>
                  <a:pt x="611209" y="41211"/>
                </a:lnTo>
                <a:lnTo>
                  <a:pt x="587083" y="11279"/>
                </a:lnTo>
                <a:lnTo>
                  <a:pt x="549635" y="3710"/>
                </a:lnTo>
                <a:lnTo>
                  <a:pt x="536181" y="3403"/>
                </a:lnTo>
                <a:close/>
              </a:path>
              <a:path w="802640" h="203200">
                <a:moveTo>
                  <a:pt x="580994" y="122021"/>
                </a:moveTo>
                <a:lnTo>
                  <a:pt x="506399" y="122021"/>
                </a:lnTo>
                <a:lnTo>
                  <a:pt x="511441" y="123558"/>
                </a:lnTo>
                <a:lnTo>
                  <a:pt x="515886" y="126644"/>
                </a:lnTo>
                <a:lnTo>
                  <a:pt x="519150" y="129006"/>
                </a:lnTo>
                <a:lnTo>
                  <a:pt x="522884" y="134137"/>
                </a:lnTo>
                <a:lnTo>
                  <a:pt x="527050" y="142036"/>
                </a:lnTo>
                <a:lnTo>
                  <a:pt x="560031" y="203047"/>
                </a:lnTo>
                <a:lnTo>
                  <a:pt x="629729" y="203047"/>
                </a:lnTo>
                <a:lnTo>
                  <a:pt x="599859" y="145199"/>
                </a:lnTo>
                <a:lnTo>
                  <a:pt x="598411" y="142290"/>
                </a:lnTo>
                <a:lnTo>
                  <a:pt x="595528" y="138150"/>
                </a:lnTo>
                <a:lnTo>
                  <a:pt x="586905" y="127431"/>
                </a:lnTo>
                <a:lnTo>
                  <a:pt x="583615" y="123926"/>
                </a:lnTo>
                <a:lnTo>
                  <a:pt x="580994" y="122021"/>
                </a:lnTo>
                <a:close/>
              </a:path>
              <a:path w="802640" h="203200">
                <a:moveTo>
                  <a:pt x="611724" y="43713"/>
                </a:moveTo>
                <a:lnTo>
                  <a:pt x="533679" y="43713"/>
                </a:lnTo>
                <a:lnTo>
                  <a:pt x="541350" y="45440"/>
                </a:lnTo>
                <a:lnTo>
                  <a:pt x="549529" y="52336"/>
                </a:lnTo>
                <a:lnTo>
                  <a:pt x="551561" y="57289"/>
                </a:lnTo>
                <a:lnTo>
                  <a:pt x="551561" y="68084"/>
                </a:lnTo>
                <a:lnTo>
                  <a:pt x="550278" y="71945"/>
                </a:lnTo>
                <a:lnTo>
                  <a:pt x="545096" y="78663"/>
                </a:lnTo>
                <a:lnTo>
                  <a:pt x="541756" y="80759"/>
                </a:lnTo>
                <a:lnTo>
                  <a:pt x="537679" y="81572"/>
                </a:lnTo>
                <a:lnTo>
                  <a:pt x="529602" y="83388"/>
                </a:lnTo>
                <a:lnTo>
                  <a:pt x="524154" y="84289"/>
                </a:lnTo>
                <a:lnTo>
                  <a:pt x="608010" y="84289"/>
                </a:lnTo>
                <a:lnTo>
                  <a:pt x="609538" y="81182"/>
                </a:lnTo>
                <a:lnTo>
                  <a:pt x="611752" y="74301"/>
                </a:lnTo>
                <a:lnTo>
                  <a:pt x="613081" y="66848"/>
                </a:lnTo>
                <a:lnTo>
                  <a:pt x="613524" y="58826"/>
                </a:lnTo>
                <a:lnTo>
                  <a:pt x="612945" y="49655"/>
                </a:lnTo>
                <a:lnTo>
                  <a:pt x="611724" y="43713"/>
                </a:lnTo>
                <a:close/>
              </a:path>
              <a:path w="802640" h="203200">
                <a:moveTo>
                  <a:pt x="396557" y="3403"/>
                </a:moveTo>
                <a:lnTo>
                  <a:pt x="231241" y="3403"/>
                </a:lnTo>
                <a:lnTo>
                  <a:pt x="231241" y="203047"/>
                </a:lnTo>
                <a:lnTo>
                  <a:pt x="399554" y="203047"/>
                </a:lnTo>
                <a:lnTo>
                  <a:pt x="399554" y="157835"/>
                </a:lnTo>
                <a:lnTo>
                  <a:pt x="293065" y="157835"/>
                </a:lnTo>
                <a:lnTo>
                  <a:pt x="293065" y="118478"/>
                </a:lnTo>
                <a:lnTo>
                  <a:pt x="389077" y="118478"/>
                </a:lnTo>
                <a:lnTo>
                  <a:pt x="389077" y="77762"/>
                </a:lnTo>
                <a:lnTo>
                  <a:pt x="293065" y="77762"/>
                </a:lnTo>
                <a:lnTo>
                  <a:pt x="293065" y="46024"/>
                </a:lnTo>
                <a:lnTo>
                  <a:pt x="396557" y="46024"/>
                </a:lnTo>
                <a:lnTo>
                  <a:pt x="396557" y="3403"/>
                </a:lnTo>
                <a:close/>
              </a:path>
              <a:path w="802640" h="203200">
                <a:moveTo>
                  <a:pt x="61696" y="3403"/>
                </a:moveTo>
                <a:lnTo>
                  <a:pt x="0" y="3403"/>
                </a:lnTo>
                <a:lnTo>
                  <a:pt x="0" y="203047"/>
                </a:lnTo>
                <a:lnTo>
                  <a:pt x="61696" y="203047"/>
                </a:lnTo>
                <a:lnTo>
                  <a:pt x="61696" y="122288"/>
                </a:lnTo>
                <a:lnTo>
                  <a:pt x="191058" y="122288"/>
                </a:lnTo>
                <a:lnTo>
                  <a:pt x="191058" y="73266"/>
                </a:lnTo>
                <a:lnTo>
                  <a:pt x="61696" y="73266"/>
                </a:lnTo>
                <a:lnTo>
                  <a:pt x="61696" y="3403"/>
                </a:lnTo>
                <a:close/>
              </a:path>
              <a:path w="802640" h="203200">
                <a:moveTo>
                  <a:pt x="191058" y="122288"/>
                </a:moveTo>
                <a:lnTo>
                  <a:pt x="129095" y="122288"/>
                </a:lnTo>
                <a:lnTo>
                  <a:pt x="129095" y="203047"/>
                </a:lnTo>
                <a:lnTo>
                  <a:pt x="191058" y="203047"/>
                </a:lnTo>
                <a:lnTo>
                  <a:pt x="191058" y="122288"/>
                </a:lnTo>
                <a:close/>
              </a:path>
              <a:path w="802640" h="203200">
                <a:moveTo>
                  <a:pt x="191058" y="3403"/>
                </a:moveTo>
                <a:lnTo>
                  <a:pt x="129095" y="3403"/>
                </a:lnTo>
                <a:lnTo>
                  <a:pt x="129095" y="73266"/>
                </a:lnTo>
                <a:lnTo>
                  <a:pt x="191058" y="73266"/>
                </a:lnTo>
                <a:lnTo>
                  <a:pt x="191058" y="3403"/>
                </a:lnTo>
                <a:close/>
              </a:path>
              <a:path w="802640" h="203200">
                <a:moveTo>
                  <a:pt x="797119" y="37998"/>
                </a:moveTo>
                <a:lnTo>
                  <a:pt x="728751" y="37998"/>
                </a:lnTo>
                <a:lnTo>
                  <a:pt x="734402" y="40144"/>
                </a:lnTo>
                <a:lnTo>
                  <a:pt x="743394" y="48780"/>
                </a:lnTo>
                <a:lnTo>
                  <a:pt x="745642" y="53975"/>
                </a:lnTo>
                <a:lnTo>
                  <a:pt x="745642" y="65684"/>
                </a:lnTo>
                <a:lnTo>
                  <a:pt x="718736" y="96891"/>
                </a:lnTo>
                <a:lnTo>
                  <a:pt x="707644" y="105397"/>
                </a:lnTo>
                <a:lnTo>
                  <a:pt x="689190" y="119769"/>
                </a:lnTo>
                <a:lnTo>
                  <a:pt x="653249" y="156667"/>
                </a:lnTo>
                <a:lnTo>
                  <a:pt x="635876" y="203047"/>
                </a:lnTo>
                <a:lnTo>
                  <a:pt x="802297" y="203047"/>
                </a:lnTo>
                <a:lnTo>
                  <a:pt x="802297" y="157835"/>
                </a:lnTo>
                <a:lnTo>
                  <a:pt x="715683" y="157835"/>
                </a:lnTo>
                <a:lnTo>
                  <a:pt x="720763" y="152831"/>
                </a:lnTo>
                <a:lnTo>
                  <a:pt x="751357" y="129501"/>
                </a:lnTo>
                <a:lnTo>
                  <a:pt x="764454" y="119687"/>
                </a:lnTo>
                <a:lnTo>
                  <a:pt x="794919" y="84601"/>
                </a:lnTo>
                <a:lnTo>
                  <a:pt x="800925" y="58153"/>
                </a:lnTo>
                <a:lnTo>
                  <a:pt x="800344" y="49780"/>
                </a:lnTo>
                <a:lnTo>
                  <a:pt x="798598" y="41825"/>
                </a:lnTo>
                <a:lnTo>
                  <a:pt x="797119" y="37998"/>
                </a:lnTo>
                <a:close/>
              </a:path>
              <a:path w="802640" h="203200">
                <a:moveTo>
                  <a:pt x="720445" y="0"/>
                </a:moveTo>
                <a:lnTo>
                  <a:pt x="676529" y="7010"/>
                </a:lnTo>
                <a:lnTo>
                  <a:pt x="647934" y="34380"/>
                </a:lnTo>
                <a:lnTo>
                  <a:pt x="639965" y="63728"/>
                </a:lnTo>
                <a:lnTo>
                  <a:pt x="695528" y="68224"/>
                </a:lnTo>
                <a:lnTo>
                  <a:pt x="697077" y="56972"/>
                </a:lnTo>
                <a:lnTo>
                  <a:pt x="700087" y="49110"/>
                </a:lnTo>
                <a:lnTo>
                  <a:pt x="709079" y="40220"/>
                </a:lnTo>
                <a:lnTo>
                  <a:pt x="714870" y="37998"/>
                </a:lnTo>
                <a:lnTo>
                  <a:pt x="797119" y="37998"/>
                </a:lnTo>
                <a:lnTo>
                  <a:pt x="795685" y="34287"/>
                </a:lnTo>
                <a:lnTo>
                  <a:pt x="766000" y="6667"/>
                </a:lnTo>
                <a:lnTo>
                  <a:pt x="734273" y="416"/>
                </a:lnTo>
                <a:lnTo>
                  <a:pt x="720445" y="0"/>
                </a:lnTo>
                <a:close/>
              </a:path>
            </a:pathLst>
          </a:custGeom>
          <a:solidFill>
            <a:srgbClr val="001A4F"/>
          </a:solidFill>
        </p:spPr>
        <p:txBody>
          <a:bodyPr wrap="square" lIns="0" tIns="0" rIns="0" bIns="0" rtlCol="0"/>
          <a:lstStyle/>
          <a:p/>
        </p:txBody>
      </p:sp>
      <p:sp>
        <p:nvSpPr>
          <p:cNvPr id="25" name="object 25"/>
          <p:cNvSpPr/>
          <p:nvPr/>
        </p:nvSpPr>
        <p:spPr>
          <a:xfrm>
            <a:off x="6443509" y="2399545"/>
            <a:ext cx="56515" cy="40640"/>
          </a:xfrm>
          <a:custGeom>
            <a:avLst/>
            <a:gdLst/>
            <a:ahLst/>
            <a:cxnLst/>
            <a:rect l="l" t="t" r="r" b="b"/>
            <a:pathLst>
              <a:path w="56514" h="40639">
                <a:moveTo>
                  <a:pt x="0" y="0"/>
                </a:moveTo>
                <a:lnTo>
                  <a:pt x="0" y="40576"/>
                </a:lnTo>
                <a:lnTo>
                  <a:pt x="26009" y="40576"/>
                </a:lnTo>
                <a:lnTo>
                  <a:pt x="28829" y="40576"/>
                </a:lnTo>
                <a:lnTo>
                  <a:pt x="34277" y="39674"/>
                </a:lnTo>
                <a:lnTo>
                  <a:pt x="42354" y="37858"/>
                </a:lnTo>
                <a:lnTo>
                  <a:pt x="46431" y="37045"/>
                </a:lnTo>
                <a:lnTo>
                  <a:pt x="49771" y="34950"/>
                </a:lnTo>
                <a:lnTo>
                  <a:pt x="52362" y="31597"/>
                </a:lnTo>
                <a:lnTo>
                  <a:pt x="54952" y="28232"/>
                </a:lnTo>
                <a:lnTo>
                  <a:pt x="56235" y="24371"/>
                </a:lnTo>
                <a:lnTo>
                  <a:pt x="56235" y="20015"/>
                </a:lnTo>
                <a:lnTo>
                  <a:pt x="56235" y="13576"/>
                </a:lnTo>
                <a:lnTo>
                  <a:pt x="54203" y="8623"/>
                </a:lnTo>
                <a:lnTo>
                  <a:pt x="50114" y="5168"/>
                </a:lnTo>
                <a:lnTo>
                  <a:pt x="46024" y="1727"/>
                </a:lnTo>
                <a:lnTo>
                  <a:pt x="38354" y="0"/>
                </a:lnTo>
                <a:lnTo>
                  <a:pt x="27101" y="0"/>
                </a:lnTo>
                <a:lnTo>
                  <a:pt x="0" y="0"/>
                </a:lnTo>
                <a:close/>
              </a:path>
            </a:pathLst>
          </a:custGeom>
          <a:ln w="18288">
            <a:solidFill>
              <a:srgbClr val="FFFFFF"/>
            </a:solidFill>
          </a:ln>
        </p:spPr>
        <p:txBody>
          <a:bodyPr wrap="square" lIns="0" tIns="0" rIns="0" bIns="0" rtlCol="0"/>
          <a:lstStyle/>
          <a:p/>
        </p:txBody>
      </p:sp>
      <p:sp>
        <p:nvSpPr>
          <p:cNvPr id="26" name="object 26"/>
          <p:cNvSpPr/>
          <p:nvPr/>
        </p:nvSpPr>
        <p:spPr>
          <a:xfrm>
            <a:off x="6381545" y="2359235"/>
            <a:ext cx="196850" cy="200025"/>
          </a:xfrm>
          <a:custGeom>
            <a:avLst/>
            <a:gdLst/>
            <a:ahLst/>
            <a:cxnLst/>
            <a:rect l="l" t="t" r="r" b="b"/>
            <a:pathLst>
              <a:path w="196850" h="200025">
                <a:moveTo>
                  <a:pt x="0" y="0"/>
                </a:moveTo>
                <a:lnTo>
                  <a:pt x="102819" y="0"/>
                </a:lnTo>
                <a:lnTo>
                  <a:pt x="116273" y="306"/>
                </a:lnTo>
                <a:lnTo>
                  <a:pt x="153721" y="7875"/>
                </a:lnTo>
                <a:lnTo>
                  <a:pt x="177847" y="37807"/>
                </a:lnTo>
                <a:lnTo>
                  <a:pt x="180162" y="55422"/>
                </a:lnTo>
                <a:lnTo>
                  <a:pt x="179719" y="63444"/>
                </a:lnTo>
                <a:lnTo>
                  <a:pt x="159461" y="99602"/>
                </a:lnTo>
                <a:lnTo>
                  <a:pt x="131927" y="111531"/>
                </a:lnTo>
                <a:lnTo>
                  <a:pt x="139280" y="113982"/>
                </a:lnTo>
                <a:lnTo>
                  <a:pt x="144627" y="116433"/>
                </a:lnTo>
                <a:lnTo>
                  <a:pt x="147993" y="118884"/>
                </a:lnTo>
                <a:lnTo>
                  <a:pt x="150253" y="120522"/>
                </a:lnTo>
                <a:lnTo>
                  <a:pt x="166497" y="141795"/>
                </a:lnTo>
                <a:lnTo>
                  <a:pt x="196367" y="199643"/>
                </a:lnTo>
                <a:lnTo>
                  <a:pt x="126669" y="199643"/>
                </a:lnTo>
                <a:lnTo>
                  <a:pt x="93687" y="138633"/>
                </a:lnTo>
                <a:lnTo>
                  <a:pt x="89522" y="130733"/>
                </a:lnTo>
                <a:lnTo>
                  <a:pt x="85788" y="125602"/>
                </a:lnTo>
                <a:lnTo>
                  <a:pt x="82524" y="123240"/>
                </a:lnTo>
                <a:lnTo>
                  <a:pt x="78079" y="120154"/>
                </a:lnTo>
                <a:lnTo>
                  <a:pt x="73037" y="118617"/>
                </a:lnTo>
                <a:lnTo>
                  <a:pt x="67411" y="118617"/>
                </a:lnTo>
                <a:lnTo>
                  <a:pt x="61963" y="118617"/>
                </a:lnTo>
                <a:lnTo>
                  <a:pt x="61963" y="199643"/>
                </a:lnTo>
                <a:lnTo>
                  <a:pt x="0" y="199643"/>
                </a:lnTo>
                <a:lnTo>
                  <a:pt x="0" y="0"/>
                </a:lnTo>
                <a:close/>
              </a:path>
            </a:pathLst>
          </a:custGeom>
          <a:ln w="18288">
            <a:solidFill>
              <a:srgbClr val="FFFFFF"/>
            </a:solidFill>
          </a:ln>
        </p:spPr>
        <p:txBody>
          <a:bodyPr wrap="square" lIns="0" tIns="0" rIns="0" bIns="0" rtlCol="0"/>
          <a:lstStyle/>
          <a:p/>
        </p:txBody>
      </p:sp>
      <p:sp>
        <p:nvSpPr>
          <p:cNvPr id="27" name="object 27"/>
          <p:cNvSpPr/>
          <p:nvPr/>
        </p:nvSpPr>
        <p:spPr>
          <a:xfrm>
            <a:off x="6179425" y="2359235"/>
            <a:ext cx="168910" cy="200025"/>
          </a:xfrm>
          <a:custGeom>
            <a:avLst/>
            <a:gdLst/>
            <a:ahLst/>
            <a:cxnLst/>
            <a:rect l="l" t="t" r="r" b="b"/>
            <a:pathLst>
              <a:path w="168910" h="200025">
                <a:moveTo>
                  <a:pt x="0" y="0"/>
                </a:moveTo>
                <a:lnTo>
                  <a:pt x="165315" y="0"/>
                </a:lnTo>
                <a:lnTo>
                  <a:pt x="165315" y="42621"/>
                </a:lnTo>
                <a:lnTo>
                  <a:pt x="61823" y="42621"/>
                </a:lnTo>
                <a:lnTo>
                  <a:pt x="61823" y="74358"/>
                </a:lnTo>
                <a:lnTo>
                  <a:pt x="157835" y="74358"/>
                </a:lnTo>
                <a:lnTo>
                  <a:pt x="157835" y="115074"/>
                </a:lnTo>
                <a:lnTo>
                  <a:pt x="61823" y="115074"/>
                </a:lnTo>
                <a:lnTo>
                  <a:pt x="61823" y="154431"/>
                </a:lnTo>
                <a:lnTo>
                  <a:pt x="168313" y="154431"/>
                </a:lnTo>
                <a:lnTo>
                  <a:pt x="168313" y="199643"/>
                </a:lnTo>
                <a:lnTo>
                  <a:pt x="0" y="199643"/>
                </a:lnTo>
                <a:lnTo>
                  <a:pt x="0" y="0"/>
                </a:lnTo>
                <a:close/>
              </a:path>
            </a:pathLst>
          </a:custGeom>
          <a:ln w="18288">
            <a:solidFill>
              <a:srgbClr val="FFFFFF"/>
            </a:solidFill>
          </a:ln>
        </p:spPr>
        <p:txBody>
          <a:bodyPr wrap="square" lIns="0" tIns="0" rIns="0" bIns="0" rtlCol="0"/>
          <a:lstStyle/>
          <a:p/>
        </p:txBody>
      </p:sp>
      <p:sp>
        <p:nvSpPr>
          <p:cNvPr id="28" name="object 28"/>
          <p:cNvSpPr/>
          <p:nvPr/>
        </p:nvSpPr>
        <p:spPr>
          <a:xfrm>
            <a:off x="5948183" y="2359235"/>
            <a:ext cx="191135" cy="200025"/>
          </a:xfrm>
          <a:custGeom>
            <a:avLst/>
            <a:gdLst/>
            <a:ahLst/>
            <a:cxnLst/>
            <a:rect l="l" t="t" r="r" b="b"/>
            <a:pathLst>
              <a:path w="191135" h="200025">
                <a:moveTo>
                  <a:pt x="0" y="0"/>
                </a:moveTo>
                <a:lnTo>
                  <a:pt x="61696" y="0"/>
                </a:lnTo>
                <a:lnTo>
                  <a:pt x="61696" y="69862"/>
                </a:lnTo>
                <a:lnTo>
                  <a:pt x="129095" y="69862"/>
                </a:lnTo>
                <a:lnTo>
                  <a:pt x="129095" y="0"/>
                </a:lnTo>
                <a:lnTo>
                  <a:pt x="191058" y="0"/>
                </a:lnTo>
                <a:lnTo>
                  <a:pt x="191058" y="199643"/>
                </a:lnTo>
                <a:lnTo>
                  <a:pt x="129095" y="199643"/>
                </a:lnTo>
                <a:lnTo>
                  <a:pt x="129095" y="118884"/>
                </a:lnTo>
                <a:lnTo>
                  <a:pt x="61696" y="118884"/>
                </a:lnTo>
                <a:lnTo>
                  <a:pt x="61696" y="199643"/>
                </a:lnTo>
                <a:lnTo>
                  <a:pt x="0" y="199643"/>
                </a:lnTo>
                <a:lnTo>
                  <a:pt x="0" y="0"/>
                </a:lnTo>
                <a:close/>
              </a:path>
            </a:pathLst>
          </a:custGeom>
          <a:ln w="18288">
            <a:solidFill>
              <a:srgbClr val="FFFFFF"/>
            </a:solidFill>
          </a:ln>
        </p:spPr>
        <p:txBody>
          <a:bodyPr wrap="square" lIns="0" tIns="0" rIns="0" bIns="0" rtlCol="0"/>
          <a:lstStyle/>
          <a:p/>
        </p:txBody>
      </p:sp>
      <p:sp>
        <p:nvSpPr>
          <p:cNvPr id="29" name="object 29"/>
          <p:cNvSpPr/>
          <p:nvPr/>
        </p:nvSpPr>
        <p:spPr>
          <a:xfrm>
            <a:off x="6584059" y="2355832"/>
            <a:ext cx="167005" cy="203200"/>
          </a:xfrm>
          <a:custGeom>
            <a:avLst/>
            <a:gdLst/>
            <a:ahLst/>
            <a:cxnLst/>
            <a:rect l="l" t="t" r="r" b="b"/>
            <a:pathLst>
              <a:path w="167004" h="203200">
                <a:moveTo>
                  <a:pt x="84569" y="0"/>
                </a:moveTo>
                <a:lnTo>
                  <a:pt x="130124" y="6667"/>
                </a:lnTo>
                <a:lnTo>
                  <a:pt x="159809" y="34287"/>
                </a:lnTo>
                <a:lnTo>
                  <a:pt x="165049" y="58153"/>
                </a:lnTo>
                <a:lnTo>
                  <a:pt x="164382" y="67174"/>
                </a:lnTo>
                <a:lnTo>
                  <a:pt x="139296" y="110443"/>
                </a:lnTo>
                <a:lnTo>
                  <a:pt x="107801" y="134857"/>
                </a:lnTo>
                <a:lnTo>
                  <a:pt x="101507" y="139342"/>
                </a:lnTo>
                <a:lnTo>
                  <a:pt x="79806" y="157835"/>
                </a:lnTo>
                <a:lnTo>
                  <a:pt x="166420" y="157835"/>
                </a:lnTo>
                <a:lnTo>
                  <a:pt x="166420" y="203047"/>
                </a:lnTo>
                <a:lnTo>
                  <a:pt x="0" y="203047"/>
                </a:lnTo>
                <a:lnTo>
                  <a:pt x="2162" y="190905"/>
                </a:lnTo>
                <a:lnTo>
                  <a:pt x="26210" y="145320"/>
                </a:lnTo>
                <a:lnTo>
                  <a:pt x="71767" y="105397"/>
                </a:lnTo>
                <a:lnTo>
                  <a:pt x="82859" y="96891"/>
                </a:lnTo>
                <a:lnTo>
                  <a:pt x="91754" y="89471"/>
                </a:lnTo>
                <a:lnTo>
                  <a:pt x="98453" y="83137"/>
                </a:lnTo>
                <a:lnTo>
                  <a:pt x="102958" y="77889"/>
                </a:lnTo>
                <a:lnTo>
                  <a:pt x="107492" y="71628"/>
                </a:lnTo>
                <a:lnTo>
                  <a:pt x="109766" y="65684"/>
                </a:lnTo>
                <a:lnTo>
                  <a:pt x="109766" y="60058"/>
                </a:lnTo>
                <a:lnTo>
                  <a:pt x="109766" y="53975"/>
                </a:lnTo>
                <a:lnTo>
                  <a:pt x="107518" y="48780"/>
                </a:lnTo>
                <a:lnTo>
                  <a:pt x="103022" y="44462"/>
                </a:lnTo>
                <a:lnTo>
                  <a:pt x="98526" y="40144"/>
                </a:lnTo>
                <a:lnTo>
                  <a:pt x="92875" y="37998"/>
                </a:lnTo>
                <a:lnTo>
                  <a:pt x="86067" y="37998"/>
                </a:lnTo>
                <a:lnTo>
                  <a:pt x="78994" y="37998"/>
                </a:lnTo>
                <a:lnTo>
                  <a:pt x="73202" y="40220"/>
                </a:lnTo>
                <a:lnTo>
                  <a:pt x="68707" y="44665"/>
                </a:lnTo>
                <a:lnTo>
                  <a:pt x="64211" y="49110"/>
                </a:lnTo>
                <a:lnTo>
                  <a:pt x="61201" y="56972"/>
                </a:lnTo>
                <a:lnTo>
                  <a:pt x="59651" y="68224"/>
                </a:lnTo>
                <a:lnTo>
                  <a:pt x="4089" y="63728"/>
                </a:lnTo>
                <a:lnTo>
                  <a:pt x="16078" y="27165"/>
                </a:lnTo>
                <a:lnTo>
                  <a:pt x="49348" y="3943"/>
                </a:lnTo>
                <a:lnTo>
                  <a:pt x="71308" y="438"/>
                </a:lnTo>
                <a:lnTo>
                  <a:pt x="84569" y="0"/>
                </a:lnTo>
                <a:close/>
              </a:path>
            </a:pathLst>
          </a:custGeom>
          <a:ln w="18288">
            <a:solidFill>
              <a:srgbClr val="FFFFFF"/>
            </a:solidFill>
          </a:ln>
        </p:spPr>
        <p:txBody>
          <a:bodyPr wrap="square" lIns="0" tIns="0" rIns="0" bIns="0" rtlCol="0"/>
          <a:lstStyle/>
          <a:p/>
        </p:txBody>
      </p:sp>
      <p:sp>
        <p:nvSpPr>
          <p:cNvPr id="30" name="object 30"/>
          <p:cNvSpPr/>
          <p:nvPr/>
        </p:nvSpPr>
        <p:spPr>
          <a:xfrm>
            <a:off x="6769722" y="2415070"/>
            <a:ext cx="125095" cy="131445"/>
          </a:xfrm>
          <a:custGeom>
            <a:avLst/>
            <a:gdLst/>
            <a:ahLst/>
            <a:cxnLst/>
            <a:rect l="l" t="t" r="r" b="b"/>
            <a:pathLst>
              <a:path w="125095" h="131444">
                <a:moveTo>
                  <a:pt x="76530" y="78981"/>
                </a:moveTo>
                <a:lnTo>
                  <a:pt x="48069" y="78981"/>
                </a:lnTo>
                <a:lnTo>
                  <a:pt x="48069" y="126060"/>
                </a:lnTo>
                <a:lnTo>
                  <a:pt x="59651" y="130860"/>
                </a:lnTo>
                <a:lnTo>
                  <a:pt x="65087" y="130860"/>
                </a:lnTo>
                <a:lnTo>
                  <a:pt x="76530" y="126060"/>
                </a:lnTo>
                <a:lnTo>
                  <a:pt x="76530" y="78981"/>
                </a:lnTo>
                <a:close/>
              </a:path>
              <a:path w="125095" h="131444">
                <a:moveTo>
                  <a:pt x="120014" y="52019"/>
                </a:moveTo>
                <a:lnTo>
                  <a:pt x="4635" y="52019"/>
                </a:lnTo>
                <a:lnTo>
                  <a:pt x="3898" y="52247"/>
                </a:lnTo>
                <a:lnTo>
                  <a:pt x="0" y="63055"/>
                </a:lnTo>
                <a:lnTo>
                  <a:pt x="0" y="68046"/>
                </a:lnTo>
                <a:lnTo>
                  <a:pt x="5041" y="78981"/>
                </a:lnTo>
                <a:lnTo>
                  <a:pt x="119697" y="78981"/>
                </a:lnTo>
                <a:lnTo>
                  <a:pt x="124739" y="68046"/>
                </a:lnTo>
                <a:lnTo>
                  <a:pt x="124739" y="63055"/>
                </a:lnTo>
                <a:lnTo>
                  <a:pt x="120014" y="52019"/>
                </a:lnTo>
                <a:close/>
              </a:path>
              <a:path w="125095" h="131444">
                <a:moveTo>
                  <a:pt x="65087" y="0"/>
                </a:moveTo>
                <a:lnTo>
                  <a:pt x="59651" y="0"/>
                </a:lnTo>
                <a:lnTo>
                  <a:pt x="57378" y="139"/>
                </a:lnTo>
                <a:lnTo>
                  <a:pt x="48069" y="5079"/>
                </a:lnTo>
                <a:lnTo>
                  <a:pt x="48069" y="52019"/>
                </a:lnTo>
                <a:lnTo>
                  <a:pt x="76530" y="52019"/>
                </a:lnTo>
                <a:lnTo>
                  <a:pt x="76530" y="5080"/>
                </a:lnTo>
                <a:lnTo>
                  <a:pt x="65087" y="0"/>
                </a:lnTo>
                <a:close/>
              </a:path>
            </a:pathLst>
          </a:custGeom>
          <a:solidFill>
            <a:srgbClr val="001A4F"/>
          </a:solidFill>
        </p:spPr>
        <p:txBody>
          <a:bodyPr wrap="square" lIns="0" tIns="0" rIns="0" bIns="0" rtlCol="0"/>
          <a:lstStyle/>
          <a:p/>
        </p:txBody>
      </p:sp>
      <p:sp>
        <p:nvSpPr>
          <p:cNvPr id="31" name="object 31"/>
          <p:cNvSpPr/>
          <p:nvPr/>
        </p:nvSpPr>
        <p:spPr>
          <a:xfrm>
            <a:off x="7318247" y="2193035"/>
            <a:ext cx="1107947" cy="669035"/>
          </a:xfrm>
          <a:prstGeom prst="rect">
            <a:avLst/>
          </a:prstGeom>
          <a:blipFill>
            <a:blip r:embed="rId16" cstate="print"/>
            <a:stretch>
              <a:fillRect/>
            </a:stretch>
          </a:blipFill>
        </p:spPr>
        <p:txBody>
          <a:bodyPr wrap="square" lIns="0" tIns="0" rIns="0" bIns="0" rtlCol="0"/>
          <a:lstStyle/>
          <a:p/>
        </p:txBody>
      </p:sp>
      <p:sp>
        <p:nvSpPr>
          <p:cNvPr id="32" name="object 32"/>
          <p:cNvSpPr/>
          <p:nvPr/>
        </p:nvSpPr>
        <p:spPr>
          <a:xfrm>
            <a:off x="447676" y="4870450"/>
            <a:ext cx="5901055" cy="406400"/>
          </a:xfrm>
          <a:custGeom>
            <a:avLst/>
            <a:gdLst/>
            <a:ahLst/>
            <a:cxnLst/>
            <a:rect l="l" t="t" r="r" b="b"/>
            <a:pathLst>
              <a:path w="5901055" h="406400">
                <a:moveTo>
                  <a:pt x="5900737" y="0"/>
                </a:moveTo>
                <a:lnTo>
                  <a:pt x="5898075" y="79096"/>
                </a:lnTo>
                <a:lnTo>
                  <a:pt x="5890817" y="143686"/>
                </a:lnTo>
                <a:lnTo>
                  <a:pt x="5880050" y="187232"/>
                </a:lnTo>
                <a:lnTo>
                  <a:pt x="5866866" y="203200"/>
                </a:lnTo>
                <a:lnTo>
                  <a:pt x="2984233" y="203200"/>
                </a:lnTo>
                <a:lnTo>
                  <a:pt x="2971048" y="219167"/>
                </a:lnTo>
                <a:lnTo>
                  <a:pt x="2960282" y="262713"/>
                </a:lnTo>
                <a:lnTo>
                  <a:pt x="2953024" y="327303"/>
                </a:lnTo>
                <a:lnTo>
                  <a:pt x="2950362" y="406400"/>
                </a:lnTo>
                <a:lnTo>
                  <a:pt x="2947702" y="327303"/>
                </a:lnTo>
                <a:lnTo>
                  <a:pt x="2940448" y="262713"/>
                </a:lnTo>
                <a:lnTo>
                  <a:pt x="2929686" y="219167"/>
                </a:lnTo>
                <a:lnTo>
                  <a:pt x="2916504" y="203200"/>
                </a:lnTo>
                <a:lnTo>
                  <a:pt x="33870" y="203200"/>
                </a:lnTo>
                <a:lnTo>
                  <a:pt x="20686" y="187232"/>
                </a:lnTo>
                <a:lnTo>
                  <a:pt x="9920" y="143686"/>
                </a:lnTo>
                <a:lnTo>
                  <a:pt x="2661" y="79096"/>
                </a:lnTo>
                <a:lnTo>
                  <a:pt x="0" y="0"/>
                </a:lnTo>
              </a:path>
            </a:pathLst>
          </a:custGeom>
          <a:ln w="38100">
            <a:solidFill>
              <a:srgbClr val="FD3187"/>
            </a:solidFill>
          </a:ln>
        </p:spPr>
        <p:txBody>
          <a:bodyPr wrap="square" lIns="0" tIns="0" rIns="0" bIns="0" rtlCol="0"/>
          <a:lstStyle/>
          <a:p/>
        </p:txBody>
      </p:sp>
      <p:sp>
        <p:nvSpPr>
          <p:cNvPr id="33" name="object 33"/>
          <p:cNvSpPr txBox="1"/>
          <p:nvPr/>
        </p:nvSpPr>
        <p:spPr>
          <a:xfrm>
            <a:off x="5443537" y="1406525"/>
            <a:ext cx="1984375" cy="701675"/>
          </a:xfrm>
          <a:prstGeom prst="rect">
            <a:avLst/>
          </a:prstGeom>
          <a:ln w="9525">
            <a:solidFill>
              <a:srgbClr val="E30055"/>
            </a:solidFill>
          </a:ln>
        </p:spPr>
        <p:txBody>
          <a:bodyPr wrap="square" lIns="0" tIns="0" rIns="0" bIns="0" rtlCol="0" vert="horz">
            <a:spAutoFit/>
          </a:bodyPr>
          <a:lstStyle/>
          <a:p>
            <a:pPr algn="ctr">
              <a:lnSpc>
                <a:spcPts val="2605"/>
              </a:lnSpc>
            </a:pPr>
            <a:r>
              <a:rPr dirty="0" sz="2400" spc="-5" b="1">
                <a:solidFill>
                  <a:srgbClr val="E90061"/>
                </a:solidFill>
                <a:latin typeface="Calibri"/>
                <a:cs typeface="Calibri"/>
              </a:rPr>
              <a:t>11.6%</a:t>
            </a:r>
            <a:r>
              <a:rPr dirty="0" sz="2400" spc="-15" b="1">
                <a:solidFill>
                  <a:srgbClr val="E90061"/>
                </a:solidFill>
                <a:latin typeface="Calibri"/>
                <a:cs typeface="Calibri"/>
              </a:rPr>
              <a:t> </a:t>
            </a:r>
            <a:r>
              <a:rPr dirty="0" sz="2400" b="1">
                <a:solidFill>
                  <a:srgbClr val="E90061"/>
                </a:solidFill>
                <a:latin typeface="Calibri"/>
                <a:cs typeface="Calibri"/>
              </a:rPr>
              <a:t>=</a:t>
            </a:r>
            <a:endParaRPr sz="2400">
              <a:latin typeface="Calibri"/>
              <a:cs typeface="Calibri"/>
            </a:endParaRPr>
          </a:p>
          <a:p>
            <a:pPr algn="ctr">
              <a:lnSpc>
                <a:spcPct val="100000"/>
              </a:lnSpc>
            </a:pPr>
            <a:r>
              <a:rPr dirty="0" sz="2400" spc="-5" b="1">
                <a:solidFill>
                  <a:srgbClr val="E90061"/>
                </a:solidFill>
                <a:latin typeface="Calibri"/>
                <a:cs typeface="Calibri"/>
              </a:rPr>
              <a:t>HR-/HER2+</a:t>
            </a:r>
            <a:endParaRPr sz="2400">
              <a:latin typeface="Calibri"/>
              <a:cs typeface="Calibri"/>
            </a:endParaRPr>
          </a:p>
        </p:txBody>
      </p:sp>
      <p:sp>
        <p:nvSpPr>
          <p:cNvPr id="34" name="object 34"/>
          <p:cNvSpPr/>
          <p:nvPr/>
        </p:nvSpPr>
        <p:spPr>
          <a:xfrm>
            <a:off x="4648198" y="5065713"/>
            <a:ext cx="2667000" cy="363855"/>
          </a:xfrm>
          <a:custGeom>
            <a:avLst/>
            <a:gdLst/>
            <a:ahLst/>
            <a:cxnLst/>
            <a:rect l="l" t="t" r="r" b="b"/>
            <a:pathLst>
              <a:path w="2667000" h="363854">
                <a:moveTo>
                  <a:pt x="2667000" y="0"/>
                </a:moveTo>
                <a:lnTo>
                  <a:pt x="2664619" y="70755"/>
                </a:lnTo>
                <a:lnTo>
                  <a:pt x="2658127" y="128535"/>
                </a:lnTo>
                <a:lnTo>
                  <a:pt x="2648499" y="167490"/>
                </a:lnTo>
                <a:lnTo>
                  <a:pt x="2636710" y="181775"/>
                </a:lnTo>
                <a:lnTo>
                  <a:pt x="1363789" y="181775"/>
                </a:lnTo>
                <a:lnTo>
                  <a:pt x="1352000" y="196057"/>
                </a:lnTo>
                <a:lnTo>
                  <a:pt x="1342372" y="235008"/>
                </a:lnTo>
                <a:lnTo>
                  <a:pt x="1335880" y="292783"/>
                </a:lnTo>
                <a:lnTo>
                  <a:pt x="1333500" y="363537"/>
                </a:lnTo>
                <a:lnTo>
                  <a:pt x="1331119" y="292783"/>
                </a:lnTo>
                <a:lnTo>
                  <a:pt x="1324627" y="235008"/>
                </a:lnTo>
                <a:lnTo>
                  <a:pt x="1314999" y="196057"/>
                </a:lnTo>
                <a:lnTo>
                  <a:pt x="1303210" y="181775"/>
                </a:lnTo>
                <a:lnTo>
                  <a:pt x="30289" y="181775"/>
                </a:lnTo>
                <a:lnTo>
                  <a:pt x="18500" y="167490"/>
                </a:lnTo>
                <a:lnTo>
                  <a:pt x="8872" y="128535"/>
                </a:lnTo>
                <a:lnTo>
                  <a:pt x="2380" y="70755"/>
                </a:lnTo>
                <a:lnTo>
                  <a:pt x="0" y="0"/>
                </a:lnTo>
              </a:path>
            </a:pathLst>
          </a:custGeom>
          <a:ln w="38100">
            <a:solidFill>
              <a:srgbClr val="FD3187"/>
            </a:solidFill>
          </a:ln>
        </p:spPr>
        <p:txBody>
          <a:bodyPr wrap="square" lIns="0" tIns="0" rIns="0" bIns="0" rtlCol="0"/>
          <a:lstStyle/>
          <a:p/>
        </p:txBody>
      </p:sp>
      <p:sp>
        <p:nvSpPr>
          <p:cNvPr id="35" name="object 35"/>
          <p:cNvSpPr/>
          <p:nvPr/>
        </p:nvSpPr>
        <p:spPr>
          <a:xfrm>
            <a:off x="1596402" y="6310147"/>
            <a:ext cx="2816860" cy="254635"/>
          </a:xfrm>
          <a:custGeom>
            <a:avLst/>
            <a:gdLst/>
            <a:ahLst/>
            <a:cxnLst/>
            <a:rect l="l" t="t" r="r" b="b"/>
            <a:pathLst>
              <a:path w="2816860" h="254634">
                <a:moveTo>
                  <a:pt x="0" y="0"/>
                </a:moveTo>
                <a:lnTo>
                  <a:pt x="2816352" y="0"/>
                </a:lnTo>
                <a:lnTo>
                  <a:pt x="2816352" y="254507"/>
                </a:lnTo>
                <a:lnTo>
                  <a:pt x="0" y="254507"/>
                </a:lnTo>
                <a:lnTo>
                  <a:pt x="0" y="0"/>
                </a:lnTo>
                <a:close/>
              </a:path>
            </a:pathLst>
          </a:custGeom>
          <a:solidFill>
            <a:srgbClr val="FFFF00"/>
          </a:solidFill>
        </p:spPr>
        <p:txBody>
          <a:bodyPr wrap="square" lIns="0" tIns="0" rIns="0" bIns="0" rtlCol="0"/>
          <a:lstStyle/>
          <a:p/>
        </p:txBody>
      </p:sp>
      <p:sp>
        <p:nvSpPr>
          <p:cNvPr id="36" name="object 36"/>
          <p:cNvSpPr/>
          <p:nvPr/>
        </p:nvSpPr>
        <p:spPr>
          <a:xfrm>
            <a:off x="4412754" y="6299479"/>
            <a:ext cx="565785" cy="283845"/>
          </a:xfrm>
          <a:custGeom>
            <a:avLst/>
            <a:gdLst/>
            <a:ahLst/>
            <a:cxnLst/>
            <a:rect l="l" t="t" r="r" b="b"/>
            <a:pathLst>
              <a:path w="565785" h="283845">
                <a:moveTo>
                  <a:pt x="0" y="0"/>
                </a:moveTo>
                <a:lnTo>
                  <a:pt x="565403" y="0"/>
                </a:lnTo>
                <a:lnTo>
                  <a:pt x="565403" y="283464"/>
                </a:lnTo>
                <a:lnTo>
                  <a:pt x="0" y="283464"/>
                </a:lnTo>
                <a:lnTo>
                  <a:pt x="0" y="0"/>
                </a:lnTo>
                <a:close/>
              </a:path>
            </a:pathLst>
          </a:custGeom>
          <a:solidFill>
            <a:srgbClr val="FFFF00"/>
          </a:solidFill>
        </p:spPr>
        <p:txBody>
          <a:bodyPr wrap="square" lIns="0" tIns="0" rIns="0" bIns="0" rtlCol="0"/>
          <a:lstStyle/>
          <a:p/>
        </p:txBody>
      </p:sp>
      <p:sp>
        <p:nvSpPr>
          <p:cNvPr id="37" name="object 37"/>
          <p:cNvSpPr/>
          <p:nvPr/>
        </p:nvSpPr>
        <p:spPr>
          <a:xfrm>
            <a:off x="5020068" y="6299479"/>
            <a:ext cx="0" cy="283845"/>
          </a:xfrm>
          <a:custGeom>
            <a:avLst/>
            <a:gdLst/>
            <a:ahLst/>
            <a:cxnLst/>
            <a:rect l="l" t="t" r="r" b="b"/>
            <a:pathLst>
              <a:path w="0" h="283845">
                <a:moveTo>
                  <a:pt x="0" y="0"/>
                </a:moveTo>
                <a:lnTo>
                  <a:pt x="0" y="283464"/>
                </a:lnTo>
              </a:path>
            </a:pathLst>
          </a:custGeom>
          <a:ln w="83820">
            <a:solidFill>
              <a:srgbClr val="FFFF00"/>
            </a:solidFill>
          </a:ln>
        </p:spPr>
        <p:txBody>
          <a:bodyPr wrap="square" lIns="0" tIns="0" rIns="0" bIns="0" rtlCol="0"/>
          <a:lstStyle/>
          <a:p/>
        </p:txBody>
      </p:sp>
      <p:sp>
        <p:nvSpPr>
          <p:cNvPr id="38" name="object 38"/>
          <p:cNvSpPr/>
          <p:nvPr/>
        </p:nvSpPr>
        <p:spPr>
          <a:xfrm>
            <a:off x="5061978" y="6299479"/>
            <a:ext cx="1370330" cy="283845"/>
          </a:xfrm>
          <a:custGeom>
            <a:avLst/>
            <a:gdLst/>
            <a:ahLst/>
            <a:cxnLst/>
            <a:rect l="l" t="t" r="r" b="b"/>
            <a:pathLst>
              <a:path w="1370329" h="283845">
                <a:moveTo>
                  <a:pt x="0" y="0"/>
                </a:moveTo>
                <a:lnTo>
                  <a:pt x="1370076" y="0"/>
                </a:lnTo>
                <a:lnTo>
                  <a:pt x="1370076" y="283464"/>
                </a:lnTo>
                <a:lnTo>
                  <a:pt x="0" y="283464"/>
                </a:lnTo>
                <a:lnTo>
                  <a:pt x="0" y="0"/>
                </a:lnTo>
                <a:close/>
              </a:path>
            </a:pathLst>
          </a:custGeom>
          <a:solidFill>
            <a:srgbClr val="FFFF00"/>
          </a:solidFill>
        </p:spPr>
        <p:txBody>
          <a:bodyPr wrap="square" lIns="0" tIns="0" rIns="0" bIns="0" rtlCol="0"/>
          <a:lstStyle/>
          <a:p/>
        </p:txBody>
      </p:sp>
      <p:sp>
        <p:nvSpPr>
          <p:cNvPr id="39" name="object 39"/>
          <p:cNvSpPr/>
          <p:nvPr/>
        </p:nvSpPr>
        <p:spPr>
          <a:xfrm>
            <a:off x="6432054" y="6310147"/>
            <a:ext cx="257810" cy="254635"/>
          </a:xfrm>
          <a:custGeom>
            <a:avLst/>
            <a:gdLst/>
            <a:ahLst/>
            <a:cxnLst/>
            <a:rect l="l" t="t" r="r" b="b"/>
            <a:pathLst>
              <a:path w="257809" h="254634">
                <a:moveTo>
                  <a:pt x="0" y="0"/>
                </a:moveTo>
                <a:lnTo>
                  <a:pt x="257555" y="0"/>
                </a:lnTo>
                <a:lnTo>
                  <a:pt x="257555" y="254507"/>
                </a:lnTo>
                <a:lnTo>
                  <a:pt x="0" y="254507"/>
                </a:lnTo>
                <a:lnTo>
                  <a:pt x="0" y="0"/>
                </a:lnTo>
                <a:close/>
              </a:path>
            </a:pathLst>
          </a:custGeom>
          <a:solidFill>
            <a:srgbClr val="FFFF00"/>
          </a:solidFill>
        </p:spPr>
        <p:txBody>
          <a:bodyPr wrap="square" lIns="0" tIns="0" rIns="0" bIns="0" rtlCol="0"/>
          <a:lstStyle/>
          <a:p/>
        </p:txBody>
      </p:sp>
      <p:sp>
        <p:nvSpPr>
          <p:cNvPr id="40" name="object 40"/>
          <p:cNvSpPr txBox="1"/>
          <p:nvPr/>
        </p:nvSpPr>
        <p:spPr>
          <a:xfrm>
            <a:off x="1583706" y="6262394"/>
            <a:ext cx="5115560" cy="330835"/>
          </a:xfrm>
          <a:prstGeom prst="rect">
            <a:avLst/>
          </a:prstGeom>
        </p:spPr>
        <p:txBody>
          <a:bodyPr wrap="square" lIns="0" tIns="12700" rIns="0" bIns="0" rtlCol="0" vert="horz">
            <a:spAutoFit/>
          </a:bodyPr>
          <a:lstStyle/>
          <a:p>
            <a:pPr marL="12700">
              <a:lnSpc>
                <a:spcPct val="100000"/>
              </a:lnSpc>
              <a:spcBef>
                <a:spcPts val="100"/>
              </a:spcBef>
            </a:pPr>
            <a:r>
              <a:rPr dirty="0" sz="2000" spc="15" b="1">
                <a:latin typeface="NSimSun"/>
                <a:cs typeface="NSimSun"/>
              </a:rPr>
              <a:t>香港</a:t>
            </a:r>
            <a:r>
              <a:rPr dirty="0" sz="2000" spc="5" b="1">
                <a:latin typeface="NSimSun"/>
                <a:cs typeface="NSimSun"/>
              </a:rPr>
              <a:t>癌症资</a:t>
            </a:r>
            <a:r>
              <a:rPr dirty="0" sz="2000" spc="-5" b="1">
                <a:latin typeface="NSimSun"/>
                <a:cs typeface="NSimSun"/>
              </a:rPr>
              <a:t>料</a:t>
            </a:r>
            <a:r>
              <a:rPr dirty="0" sz="2000" spc="5" b="1">
                <a:latin typeface="NSimSun"/>
                <a:cs typeface="NSimSun"/>
              </a:rPr>
              <a:t>统计</a:t>
            </a:r>
            <a:r>
              <a:rPr dirty="0" sz="2000" spc="-5" b="1">
                <a:latin typeface="NSimSun"/>
                <a:cs typeface="NSimSun"/>
              </a:rPr>
              <a:t>中</a:t>
            </a:r>
            <a:r>
              <a:rPr dirty="0" sz="2000" spc="5" b="1">
                <a:latin typeface="NSimSun"/>
                <a:cs typeface="NSimSun"/>
              </a:rPr>
              <a:t>心</a:t>
            </a:r>
            <a:r>
              <a:rPr dirty="0" sz="2000" spc="-5" b="1">
                <a:latin typeface="NSimSun"/>
                <a:cs typeface="NSimSun"/>
              </a:rPr>
              <a:t>（</a:t>
            </a:r>
            <a:r>
              <a:rPr dirty="0" sz="2000" spc="-5" b="1">
                <a:latin typeface="Arial"/>
                <a:cs typeface="Arial"/>
              </a:rPr>
              <a:t>2010-12;</a:t>
            </a:r>
            <a:r>
              <a:rPr dirty="0" sz="2000" spc="-70" b="1">
                <a:latin typeface="Arial"/>
                <a:cs typeface="Arial"/>
              </a:rPr>
              <a:t> </a:t>
            </a:r>
            <a:r>
              <a:rPr dirty="0" sz="2000" b="1">
                <a:latin typeface="Arial"/>
                <a:cs typeface="Arial"/>
              </a:rPr>
              <a:t>n=8723</a:t>
            </a:r>
            <a:r>
              <a:rPr dirty="0" sz="2000" spc="-50" b="1">
                <a:latin typeface="Arial"/>
                <a:cs typeface="Arial"/>
              </a:rPr>
              <a:t> </a:t>
            </a:r>
            <a:r>
              <a:rPr dirty="0" sz="2000" spc="-5" b="1">
                <a:latin typeface="NSimSun"/>
                <a:cs typeface="NSimSun"/>
              </a:rPr>
              <a:t>）</a:t>
            </a:r>
            <a:endParaRPr sz="2000">
              <a:latin typeface="NSimSun"/>
              <a:cs typeface="NSimSun"/>
            </a:endParaRPr>
          </a:p>
        </p:txBody>
      </p:sp>
      <p:sp>
        <p:nvSpPr>
          <p:cNvPr id="41" name="object 41"/>
          <p:cNvSpPr/>
          <p:nvPr/>
        </p:nvSpPr>
        <p:spPr>
          <a:xfrm>
            <a:off x="6724662" y="6299479"/>
            <a:ext cx="0" cy="283845"/>
          </a:xfrm>
          <a:custGeom>
            <a:avLst/>
            <a:gdLst/>
            <a:ahLst/>
            <a:cxnLst/>
            <a:rect l="l" t="t" r="r" b="b"/>
            <a:pathLst>
              <a:path w="0" h="283845">
                <a:moveTo>
                  <a:pt x="0" y="0"/>
                </a:moveTo>
                <a:lnTo>
                  <a:pt x="0" y="283464"/>
                </a:lnTo>
              </a:path>
            </a:pathLst>
          </a:custGeom>
          <a:ln w="70103">
            <a:solidFill>
              <a:srgbClr val="FFFF00"/>
            </a:solidFill>
          </a:ln>
        </p:spPr>
        <p:txBody>
          <a:bodyPr wrap="square" lIns="0" tIns="0" rIns="0" bIns="0" rtlCol="0"/>
          <a:lstStyle/>
          <a:p/>
        </p:txBody>
      </p:sp>
      <p:sp>
        <p:nvSpPr>
          <p:cNvPr id="42" name="object 42"/>
          <p:cNvSpPr/>
          <p:nvPr/>
        </p:nvSpPr>
        <p:spPr>
          <a:xfrm>
            <a:off x="233327" y="6111875"/>
            <a:ext cx="846172" cy="652462"/>
          </a:xfrm>
          <a:prstGeom prst="rect">
            <a:avLst/>
          </a:prstGeom>
          <a:blipFill>
            <a:blip r:embed="rId17" cstate="print"/>
            <a:stretch>
              <a:fillRect/>
            </a:stretch>
          </a:blipFill>
        </p:spPr>
        <p:txBody>
          <a:bodyPr wrap="square" lIns="0" tIns="0" rIns="0" bIns="0" rtlCol="0"/>
          <a:lstStyle/>
          <a:p/>
        </p:txBody>
      </p:sp>
    </p:spTree>
  </p:cSld>
  <p:clrMapOvr>
    <a:masterClrMapping/>
  </p:clrMapOvr>
  <p:transition spd="med">
    <p:fade thruBlk="0"/>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816" cy="685799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Cheung</dc:creator>
  <dc:title>投影片 1</dc:title>
  <dcterms:created xsi:type="dcterms:W3CDTF">2021-07-22T07:06:06Z</dcterms:created>
  <dcterms:modified xsi:type="dcterms:W3CDTF">2021-07-22T07:06:06Z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2021-07-17T00:00:00Z</vt:filetime>
  </property>
  <property fmtid="{D5CDD505-2E9C-101B-9397-08002B2CF9AE}" pid="3" name="Creator">
    <vt:lpwstr>Acrobat PDFMaker 20 for PowerPoint</vt:lpwstr>
  </property>
  <property fmtid="{D5CDD505-2E9C-101B-9397-08002B2CF9AE}" pid="4" name="LastSaved">
    <vt:filetime>2021-07-22T00:00:00Z</vt:filetime>
  </property>
</Properties>
</file>